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2.xml" ContentType="application/vnd.openxmlformats-officedocument.presentationml.tags+xml"/>
  <Override PartName="/ppt/notesSlides/notesSlide2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chart14.xml" ContentType="application/vnd.openxmlformats-officedocument.drawingml.chart+xml"/>
  <Override PartName="/ppt/drawings/drawing1.xml" ContentType="application/vnd.openxmlformats-officedocument.drawingml.chartshapes+xml"/>
  <Override PartName="/ppt/charts/chart15.xml" ContentType="application/vnd.openxmlformats-officedocument.drawingml.chart+xml"/>
  <Override PartName="/ppt/drawings/drawing2.xml" ContentType="application/vnd.openxmlformats-officedocument.drawingml.chartshapes+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3.xml" ContentType="application/vnd.openxmlformats-officedocument.drawingml.chartshape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3.xml" ContentType="application/vnd.openxmlformats-officedocument.presentationml.notesSlid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4.xml" ContentType="application/vnd.openxmlformats-officedocument.presentationml.notesSlid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35"/>
  </p:notesMasterIdLst>
  <p:handoutMasterIdLst>
    <p:handoutMasterId r:id="rId136"/>
  </p:handoutMasterIdLst>
  <p:sldIdLst>
    <p:sldId id="818" r:id="rId3"/>
    <p:sldId id="1814" r:id="rId4"/>
    <p:sldId id="1661" r:id="rId5"/>
    <p:sldId id="1701" r:id="rId6"/>
    <p:sldId id="1702" r:id="rId7"/>
    <p:sldId id="1703" r:id="rId8"/>
    <p:sldId id="576" r:id="rId9"/>
    <p:sldId id="1648" r:id="rId10"/>
    <p:sldId id="1589" r:id="rId11"/>
    <p:sldId id="1592" r:id="rId12"/>
    <p:sldId id="1604" r:id="rId13"/>
    <p:sldId id="1593" r:id="rId14"/>
    <p:sldId id="1693" r:id="rId15"/>
    <p:sldId id="1689" r:id="rId16"/>
    <p:sldId id="1605" r:id="rId17"/>
    <p:sldId id="1628" r:id="rId18"/>
    <p:sldId id="1629" r:id="rId19"/>
    <p:sldId id="1638" r:id="rId20"/>
    <p:sldId id="1596" r:id="rId21"/>
    <p:sldId id="1691" r:id="rId22"/>
    <p:sldId id="1692" r:id="rId23"/>
    <p:sldId id="1699" r:id="rId24"/>
    <p:sldId id="1603" r:id="rId25"/>
    <p:sldId id="1695" r:id="rId26"/>
    <p:sldId id="1696" r:id="rId27"/>
    <p:sldId id="1694" r:id="rId28"/>
    <p:sldId id="1597" r:id="rId29"/>
    <p:sldId id="1677" r:id="rId30"/>
    <p:sldId id="1665" r:id="rId31"/>
    <p:sldId id="1684" r:id="rId32"/>
    <p:sldId id="1676" r:id="rId33"/>
    <p:sldId id="1664" r:id="rId34"/>
    <p:sldId id="1630" r:id="rId35"/>
    <p:sldId id="1681" r:id="rId36"/>
    <p:sldId id="1621" r:id="rId37"/>
    <p:sldId id="1601" r:id="rId38"/>
    <p:sldId id="1688" r:id="rId39"/>
    <p:sldId id="1698" r:id="rId40"/>
    <p:sldId id="1439" r:id="rId41"/>
    <p:sldId id="583" r:id="rId42"/>
    <p:sldId id="2243" r:id="rId43"/>
    <p:sldId id="2784" r:id="rId44"/>
    <p:sldId id="2275" r:id="rId45"/>
    <p:sldId id="2751" r:id="rId46"/>
    <p:sldId id="2752" r:id="rId47"/>
    <p:sldId id="2172" r:id="rId48"/>
    <p:sldId id="2767" r:id="rId49"/>
    <p:sldId id="2755" r:id="rId50"/>
    <p:sldId id="2756" r:id="rId51"/>
    <p:sldId id="2782" r:id="rId52"/>
    <p:sldId id="2775" r:id="rId53"/>
    <p:sldId id="2803" r:id="rId54"/>
    <p:sldId id="2431" r:id="rId55"/>
    <p:sldId id="2760" r:id="rId56"/>
    <p:sldId id="2766" r:id="rId57"/>
    <p:sldId id="2765" r:id="rId58"/>
    <p:sldId id="2764" r:id="rId59"/>
    <p:sldId id="2768" r:id="rId60"/>
    <p:sldId id="2786" r:id="rId61"/>
    <p:sldId id="264" r:id="rId62"/>
    <p:sldId id="2801" r:id="rId63"/>
    <p:sldId id="2788" r:id="rId64"/>
    <p:sldId id="2789" r:id="rId65"/>
    <p:sldId id="2790" r:id="rId66"/>
    <p:sldId id="2796" r:id="rId67"/>
    <p:sldId id="2792" r:id="rId68"/>
    <p:sldId id="2799" r:id="rId69"/>
    <p:sldId id="802" r:id="rId70"/>
    <p:sldId id="849" r:id="rId71"/>
    <p:sldId id="850" r:id="rId72"/>
    <p:sldId id="820" r:id="rId73"/>
    <p:sldId id="822" r:id="rId74"/>
    <p:sldId id="823" r:id="rId75"/>
    <p:sldId id="824" r:id="rId76"/>
    <p:sldId id="843" r:id="rId77"/>
    <p:sldId id="844" r:id="rId78"/>
    <p:sldId id="879" r:id="rId79"/>
    <p:sldId id="2186" r:id="rId80"/>
    <p:sldId id="1606" r:id="rId81"/>
    <p:sldId id="1607" r:id="rId82"/>
    <p:sldId id="1595" r:id="rId83"/>
    <p:sldId id="1617" r:id="rId84"/>
    <p:sldId id="1618" r:id="rId85"/>
    <p:sldId id="2173" r:id="rId86"/>
    <p:sldId id="2174" r:id="rId87"/>
    <p:sldId id="2185" r:id="rId88"/>
    <p:sldId id="2184" r:id="rId89"/>
    <p:sldId id="2179" r:id="rId90"/>
    <p:sldId id="1869" r:id="rId91"/>
    <p:sldId id="1873" r:id="rId92"/>
    <p:sldId id="1871" r:id="rId93"/>
    <p:sldId id="1875" r:id="rId94"/>
    <p:sldId id="1176" r:id="rId95"/>
    <p:sldId id="1174" r:id="rId96"/>
    <p:sldId id="803" r:id="rId97"/>
    <p:sldId id="968" r:id="rId98"/>
    <p:sldId id="969" r:id="rId99"/>
    <p:sldId id="970" r:id="rId100"/>
    <p:sldId id="971" r:id="rId101"/>
    <p:sldId id="974" r:id="rId102"/>
    <p:sldId id="973" r:id="rId103"/>
    <p:sldId id="976" r:id="rId104"/>
    <p:sldId id="935" r:id="rId105"/>
    <p:sldId id="927" r:id="rId106"/>
    <p:sldId id="937" r:id="rId107"/>
    <p:sldId id="939" r:id="rId108"/>
    <p:sldId id="906" r:id="rId109"/>
    <p:sldId id="965" r:id="rId110"/>
    <p:sldId id="966" r:id="rId111"/>
    <p:sldId id="967" r:id="rId112"/>
    <p:sldId id="922" r:id="rId113"/>
    <p:sldId id="929" r:id="rId114"/>
    <p:sldId id="446" r:id="rId115"/>
    <p:sldId id="617" r:id="rId116"/>
    <p:sldId id="618" r:id="rId117"/>
    <p:sldId id="620" r:id="rId118"/>
    <p:sldId id="619" r:id="rId119"/>
    <p:sldId id="612" r:id="rId120"/>
    <p:sldId id="609" r:id="rId121"/>
    <p:sldId id="813" r:id="rId122"/>
    <p:sldId id="2280" r:id="rId123"/>
    <p:sldId id="2805" r:id="rId124"/>
    <p:sldId id="256" r:id="rId125"/>
    <p:sldId id="374" r:id="rId126"/>
    <p:sldId id="1212" r:id="rId127"/>
    <p:sldId id="1214" r:id="rId128"/>
    <p:sldId id="1213" r:id="rId129"/>
    <p:sldId id="2804" r:id="rId130"/>
    <p:sldId id="828" r:id="rId131"/>
    <p:sldId id="830" r:id="rId132"/>
    <p:sldId id="834" r:id="rId133"/>
    <p:sldId id="1518" r:id="rId134"/>
  </p:sldIdLst>
  <p:sldSz cx="12192000" cy="6858000"/>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2" userDrawn="1">
          <p15:clr>
            <a:srgbClr val="A4A3A4"/>
          </p15:clr>
        </p15:guide>
        <p15:guide id="2" pos="213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shant Dalal/GURGAON/ZFCL" initials="ND" lastIdx="2" clrIdx="0">
    <p:extLst>
      <p:ext uri="{19B8F6BF-5375-455C-9EA6-DF929625EA0E}">
        <p15:presenceInfo xmlns:p15="http://schemas.microsoft.com/office/powerpoint/2012/main" userId="S-1-5-21-1236789941-99463750-1239030132-2207" providerId="AD"/>
      </p:ext>
    </p:extLst>
  </p:cmAuthor>
  <p:cmAuthor id="2" name="HP" initials="H" lastIdx="1" clrIdx="1">
    <p:extLst>
      <p:ext uri="{19B8F6BF-5375-455C-9EA6-DF929625EA0E}">
        <p15:presenceInfo xmlns:p15="http://schemas.microsoft.com/office/powerpoint/2012/main" userId="HP" providerId="None"/>
      </p:ext>
    </p:extLst>
  </p:cmAuthor>
  <p:cmAuthor id="3" name="IT-ZUARI" initials="I" lastIdx="2" clrIdx="2"/>
  <p:cmAuthor id="4" name="HP-57" initials="H" lastIdx="1" clrIdx="3">
    <p:extLst>
      <p:ext uri="{19B8F6BF-5375-455C-9EA6-DF929625EA0E}">
        <p15:presenceInfo xmlns:p15="http://schemas.microsoft.com/office/powerpoint/2012/main" userId="HP-57"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9EDF4"/>
    <a:srgbClr val="D0D8E8"/>
    <a:srgbClr val="FFFF66"/>
    <a:srgbClr val="009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162E9-9883-4887-B9CE-4BC756E0EE3B}" v="6" dt="2026-02-02T04:20:19.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3132"/>
        <p:guide pos="213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microsoft.com/office/2015/10/relationships/revisionInfo" Target="revisionInfo.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6A5_72CE55CA.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_337_03.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_87D_A6E1FDBC.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_87D_A6E1FDBC4.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_87D_A6E1FDBC5.xlsx"/></Relationships>
</file>

<file path=ppt/charts/_rels/chart1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_87D_A6E1FDBC6.xlsx"/></Relationships>
</file>

<file path=ppt/charts/_rels/chart15.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_87D_A6E1FDBC7.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_87D_A6E1FDBC8.xlsx"/><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3.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_4BC_1B44C4DF.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_4BE_ABA7628E.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_4BD_2869098C.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6A5_72CE55CA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_644_B643EA76.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_644_B643EA76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_639_D4B81576.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_69D_AD2FE769.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_643_9530323.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336_0.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_337_0.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26357439895512E-2"/>
          <c:y val="9.6148009514990501E-2"/>
          <c:w val="0.94527364256010449"/>
          <c:h val="0.82616667203062921"/>
        </c:manualLayout>
      </c:layout>
      <c:barChart>
        <c:barDir val="col"/>
        <c:grouping val="stacked"/>
        <c:varyColors val="0"/>
        <c:ser>
          <c:idx val="0"/>
          <c:order val="0"/>
          <c:tx>
            <c:strRef>
              <c:f>Sheet1!$B$1</c:f>
              <c:strCache>
                <c:ptCount val="1"/>
                <c:pt idx="0">
                  <c:v>POL IN BAGASSE</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Sheet1!$B$2:$B$4</c:f>
              <c:numCache>
                <c:formatCode>General</c:formatCode>
                <c:ptCount val="3"/>
                <c:pt idx="0">
                  <c:v>0.49</c:v>
                </c:pt>
                <c:pt idx="1">
                  <c:v>0.5</c:v>
                </c:pt>
                <c:pt idx="2">
                  <c:v>0.49</c:v>
                </c:pt>
              </c:numCache>
            </c:numRef>
          </c:val>
          <c:extLst>
            <c:ext xmlns:c16="http://schemas.microsoft.com/office/drawing/2014/chart" uri="{C3380CC4-5D6E-409C-BE32-E72D297353CC}">
              <c16:uniqueId val="{00000000-F1A6-4488-8C0A-6C3CF6BC33BB}"/>
            </c:ext>
          </c:extLst>
        </c:ser>
        <c:ser>
          <c:idx val="1"/>
          <c:order val="1"/>
          <c:tx>
            <c:strRef>
              <c:f>Sheet1!$C$1</c:f>
              <c:strCache>
                <c:ptCount val="1"/>
                <c:pt idx="0">
                  <c:v>POL IN F CAKE</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Sheet1!$C$2:$C$4</c:f>
              <c:numCache>
                <c:formatCode>General</c:formatCode>
                <c:ptCount val="3"/>
                <c:pt idx="0">
                  <c:v>0.06</c:v>
                </c:pt>
                <c:pt idx="1">
                  <c:v>0.06</c:v>
                </c:pt>
                <c:pt idx="2">
                  <c:v>7.0000000000000007E-2</c:v>
                </c:pt>
              </c:numCache>
            </c:numRef>
          </c:val>
          <c:extLst>
            <c:ext xmlns:c16="http://schemas.microsoft.com/office/drawing/2014/chart" uri="{C3380CC4-5D6E-409C-BE32-E72D297353CC}">
              <c16:uniqueId val="{00000001-F1A6-4488-8C0A-6C3CF6BC33BB}"/>
            </c:ext>
          </c:extLst>
        </c:ser>
        <c:ser>
          <c:idx val="2"/>
          <c:order val="2"/>
          <c:tx>
            <c:strRef>
              <c:f>Sheet1!$D$1</c:f>
              <c:strCache>
                <c:ptCount val="1"/>
                <c:pt idx="0">
                  <c:v>POL IN F MOL</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Sheet1!$D$2:$D$4</c:f>
              <c:numCache>
                <c:formatCode>General</c:formatCode>
                <c:ptCount val="3"/>
                <c:pt idx="0">
                  <c:v>2.4900000000000002</c:v>
                </c:pt>
                <c:pt idx="1">
                  <c:v>2.5</c:v>
                </c:pt>
                <c:pt idx="2">
                  <c:v>1.8</c:v>
                </c:pt>
              </c:numCache>
            </c:numRef>
          </c:val>
          <c:extLst>
            <c:ext xmlns:c16="http://schemas.microsoft.com/office/drawing/2014/chart" uri="{C3380CC4-5D6E-409C-BE32-E72D297353CC}">
              <c16:uniqueId val="{00000002-F1A6-4488-8C0A-6C3CF6BC33BB}"/>
            </c:ext>
          </c:extLst>
        </c:ser>
        <c:ser>
          <c:idx val="3"/>
          <c:order val="3"/>
          <c:tx>
            <c:strRef>
              <c:f>Sheet1!$E$1</c:f>
              <c:strCache>
                <c:ptCount val="1"/>
                <c:pt idx="0">
                  <c:v>UNKNOWN</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This Week</c:v>
                </c:pt>
                <c:pt idx="1">
                  <c:v>Last Week</c:v>
                </c:pt>
                <c:pt idx="2">
                  <c:v>Till Date</c:v>
                </c:pt>
              </c:strCache>
            </c:strRef>
          </c:cat>
          <c:val>
            <c:numRef>
              <c:f>Sheet1!$E$2:$E$4</c:f>
              <c:numCache>
                <c:formatCode>General</c:formatCode>
                <c:ptCount val="3"/>
                <c:pt idx="0">
                  <c:v>0.06</c:v>
                </c:pt>
                <c:pt idx="1">
                  <c:v>0.06</c:v>
                </c:pt>
                <c:pt idx="2">
                  <c:v>7.0000000000000007E-2</c:v>
                </c:pt>
              </c:numCache>
            </c:numRef>
          </c:val>
          <c:extLst>
            <c:ext xmlns:c16="http://schemas.microsoft.com/office/drawing/2014/chart" uri="{C3380CC4-5D6E-409C-BE32-E72D297353CC}">
              <c16:uniqueId val="{00000003-F1A6-4488-8C0A-6C3CF6BC33BB}"/>
            </c:ext>
          </c:extLst>
        </c:ser>
        <c:dLbls>
          <c:dLblPos val="ctr"/>
          <c:showLegendKey val="0"/>
          <c:showVal val="1"/>
          <c:showCatName val="0"/>
          <c:showSerName val="0"/>
          <c:showPercent val="0"/>
          <c:showBubbleSize val="0"/>
        </c:dLbls>
        <c:gapWidth val="150"/>
        <c:overlap val="100"/>
        <c:axId val="1563182591"/>
        <c:axId val="1563184511"/>
      </c:barChart>
      <c:catAx>
        <c:axId val="1563182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563184511"/>
        <c:crosses val="autoZero"/>
        <c:auto val="1"/>
        <c:lblAlgn val="ctr"/>
        <c:lblOffset val="100"/>
        <c:noMultiLvlLbl val="0"/>
      </c:catAx>
      <c:valAx>
        <c:axId val="1563184511"/>
        <c:scaling>
          <c:orientation val="minMax"/>
        </c:scaling>
        <c:delete val="1"/>
        <c:axPos val="l"/>
        <c:numFmt formatCode="General" sourceLinked="1"/>
        <c:majorTickMark val="none"/>
        <c:minorTickMark val="none"/>
        <c:tickLblPos val="nextTo"/>
        <c:crossAx val="156318259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1" i="1"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solidFill>
            <a:schemeClr val="tx1"/>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861111111111099E-2"/>
          <c:y val="4.4191936766060903E-2"/>
          <c:w val="0.96986111111111095"/>
          <c:h val="0.83116194669607402"/>
        </c:manualLayout>
      </c:layout>
      <c:barChart>
        <c:barDir val="col"/>
        <c:grouping val="clustered"/>
        <c:varyColors val="0"/>
        <c:ser>
          <c:idx val="0"/>
          <c:order val="0"/>
          <c:tx>
            <c:strRef>
              <c:f>Sheet1!$B$1</c:f>
              <c:strCache>
                <c:ptCount val="1"/>
                <c:pt idx="0">
                  <c:v>This Week Planned</c:v>
                </c:pt>
              </c:strCache>
            </c:strRef>
          </c:tx>
          <c:spPr>
            <a:solidFill>
              <a:schemeClr val="tx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lang="en-US" sz="1200" b="1" i="0" u="none" strike="noStrike" kern="1200" baseline="0">
                    <a:solidFill>
                      <a:schemeClr val="accent1">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Sachet</c:v>
                </c:pt>
                <c:pt idx="1">
                  <c:v>1kg pack</c:v>
                </c:pt>
                <c:pt idx="2">
                  <c:v>5kg pack</c:v>
                </c:pt>
                <c:pt idx="3">
                  <c:v>Superfine</c:v>
                </c:pt>
                <c:pt idx="4">
                  <c:v>Brown 1kg</c:v>
                </c:pt>
                <c:pt idx="5">
                  <c:v>Pharma</c:v>
                </c:pt>
              </c:strCache>
            </c:strRef>
          </c:cat>
          <c:val>
            <c:numRef>
              <c:f>Sheet1!$B$2:$B$7</c:f>
              <c:numCache>
                <c:formatCode>General</c:formatCode>
                <c:ptCount val="6"/>
                <c:pt idx="0">
                  <c:v>300</c:v>
                </c:pt>
                <c:pt idx="1">
                  <c:v>300</c:v>
                </c:pt>
                <c:pt idx="2">
                  <c:v>313</c:v>
                </c:pt>
                <c:pt idx="3">
                  <c:v>5</c:v>
                </c:pt>
                <c:pt idx="4">
                  <c:v>80</c:v>
                </c:pt>
                <c:pt idx="5">
                  <c:v>1000</c:v>
                </c:pt>
              </c:numCache>
            </c:numRef>
          </c:val>
          <c:extLst>
            <c:ext xmlns:c16="http://schemas.microsoft.com/office/drawing/2014/chart" uri="{C3380CC4-5D6E-409C-BE32-E72D297353CC}">
              <c16:uniqueId val="{00000000-8B9D-412D-9A6A-84A1A7FFAD72}"/>
            </c:ext>
          </c:extLst>
        </c:ser>
        <c:ser>
          <c:idx val="1"/>
          <c:order val="1"/>
          <c:tx>
            <c:strRef>
              <c:f>Sheet1!$C$1</c:f>
              <c:strCache>
                <c:ptCount val="1"/>
                <c:pt idx="0">
                  <c:v>This Week Actuals</c:v>
                </c:pt>
              </c:strCache>
            </c:strRef>
          </c:tx>
          <c:spPr>
            <a:solidFill>
              <a:schemeClr val="tx2">
                <a:lumMod val="60000"/>
                <a:lumOff val="40000"/>
              </a:schemeClr>
            </a:solidFill>
            <a:ln>
              <a:noFill/>
            </a:ln>
            <a:effectLst/>
          </c:spPr>
          <c:invertIfNegative val="0"/>
          <c:dLbls>
            <c:dLbl>
              <c:idx val="1"/>
              <c:layout>
                <c:manualLayout>
                  <c:x val="-3.1944444444444399E-3"/>
                  <c:y val="-1.6932515337423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9D-412D-9A6A-84A1A7FFAD72}"/>
                </c:ext>
              </c:extLst>
            </c:dLbl>
            <c:spPr>
              <a:noFill/>
              <a:ln>
                <a:noFill/>
              </a:ln>
              <a:effectLst/>
            </c:spPr>
            <c:txPr>
              <a:bodyPr rot="-5400000" spcFirstLastPara="1" vertOverflow="ellipsis" wrap="square" lIns="38100" tIns="19050" rIns="38100" bIns="19050" anchor="ctr" anchorCtr="1">
                <a:spAutoFit/>
              </a:bodyPr>
              <a:lstStyle/>
              <a:p>
                <a:pPr>
                  <a:defRPr lang="en-US" sz="1200" b="1" i="0" u="none" strike="noStrike" kern="1200" baseline="0">
                    <a:solidFill>
                      <a:srgbClr val="00206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Sachet</c:v>
                </c:pt>
                <c:pt idx="1">
                  <c:v>1kg pack</c:v>
                </c:pt>
                <c:pt idx="2">
                  <c:v>5kg pack</c:v>
                </c:pt>
                <c:pt idx="3">
                  <c:v>Superfine</c:v>
                </c:pt>
                <c:pt idx="4">
                  <c:v>Brown 1kg</c:v>
                </c:pt>
                <c:pt idx="5">
                  <c:v>Pharma</c:v>
                </c:pt>
              </c:strCache>
            </c:strRef>
          </c:cat>
          <c:val>
            <c:numRef>
              <c:f>Sheet1!$C$2:$C$7</c:f>
              <c:numCache>
                <c:formatCode>General</c:formatCode>
                <c:ptCount val="6"/>
                <c:pt idx="0">
                  <c:v>57.2</c:v>
                </c:pt>
                <c:pt idx="1">
                  <c:v>657</c:v>
                </c:pt>
                <c:pt idx="2">
                  <c:v>0</c:v>
                </c:pt>
                <c:pt idx="3">
                  <c:v>0</c:v>
                </c:pt>
                <c:pt idx="4">
                  <c:v>0</c:v>
                </c:pt>
                <c:pt idx="5">
                  <c:v>693.5</c:v>
                </c:pt>
              </c:numCache>
            </c:numRef>
          </c:val>
          <c:extLst>
            <c:ext xmlns:c16="http://schemas.microsoft.com/office/drawing/2014/chart" uri="{C3380CC4-5D6E-409C-BE32-E72D297353CC}">
              <c16:uniqueId val="{00000002-8B9D-412D-9A6A-84A1A7FFAD72}"/>
            </c:ext>
          </c:extLst>
        </c:ser>
        <c:dLbls>
          <c:showLegendKey val="0"/>
          <c:showVal val="1"/>
          <c:showCatName val="0"/>
          <c:showSerName val="0"/>
          <c:showPercent val="0"/>
          <c:showBubbleSize val="0"/>
        </c:dLbls>
        <c:gapWidth val="184"/>
        <c:overlap val="-35"/>
        <c:axId val="220174544"/>
        <c:axId val="279514648"/>
      </c:barChart>
      <c:catAx>
        <c:axId val="220174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79514648"/>
        <c:crosses val="autoZero"/>
        <c:auto val="1"/>
        <c:lblAlgn val="ctr"/>
        <c:lblOffset val="100"/>
        <c:noMultiLvlLbl val="0"/>
      </c:catAx>
      <c:valAx>
        <c:axId val="279514648"/>
        <c:scaling>
          <c:orientation val="minMax"/>
        </c:scaling>
        <c:delete val="1"/>
        <c:axPos val="l"/>
        <c:numFmt formatCode="General" sourceLinked="1"/>
        <c:majorTickMark val="none"/>
        <c:minorTickMark val="none"/>
        <c:tickLblPos val="nextTo"/>
        <c:crossAx val="2201745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000" b="1" i="1"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uri="{0b15fc19-7d7d-44ad-8c2d-2c3a37ce22c3}">
        <chartProps xmlns="https://web.wps.cn/et/2018/main" chartId="{ff002ed8-35bf-4284-900b-adb32f06dd07}"/>
      </c:ext>
    </c:extLst>
  </c:chart>
  <c:spPr>
    <a:noFill/>
    <a:ln>
      <a:solidFill>
        <a:schemeClr val="tx1"/>
      </a:solidFill>
    </a:ln>
    <a:effectLst/>
  </c:spPr>
  <c:txPr>
    <a:bodyPr/>
    <a:lstStyle/>
    <a:p>
      <a:pPr>
        <a:defRPr lang="en-US">
          <a:solidFill>
            <a:sysClr val="windowText" lastClr="000000"/>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dLbls>
          <c:showLegendKey val="0"/>
          <c:showVal val="0"/>
          <c:showCatName val="0"/>
          <c:showSerName val="0"/>
          <c:showPercent val="0"/>
          <c:showBubbleSize val="0"/>
        </c:dLbls>
        <c:axId val="213596976"/>
        <c:axId val="213597368"/>
      </c:areaChart>
      <c:catAx>
        <c:axId val="213596976"/>
        <c:scaling>
          <c:orientation val="minMax"/>
        </c:scaling>
        <c:delete val="0"/>
        <c:axPos val="b"/>
        <c:numFmt formatCode="d\-mmm" sourceLinked="1"/>
        <c:majorTickMark val="out"/>
        <c:minorTickMark val="none"/>
        <c:tickLblPos val="nextTo"/>
        <c:crossAx val="213597368"/>
        <c:crosses val="autoZero"/>
        <c:auto val="1"/>
        <c:lblAlgn val="ctr"/>
        <c:lblOffset val="100"/>
        <c:noMultiLvlLbl val="1"/>
      </c:catAx>
      <c:valAx>
        <c:axId val="213597368"/>
        <c:scaling>
          <c:orientation val="minMax"/>
          <c:max val="2280"/>
          <c:min val="2080"/>
        </c:scaling>
        <c:delete val="0"/>
        <c:axPos val="l"/>
        <c:majorGridlines/>
        <c:numFmt formatCode="0" sourceLinked="1"/>
        <c:majorTickMark val="out"/>
        <c:minorTickMark val="none"/>
        <c:tickLblPos val="nextTo"/>
        <c:crossAx val="213596976"/>
        <c:crosses val="autoZero"/>
        <c:crossBetween val="midCat"/>
        <c:majorUnit val="40"/>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71239548664664"/>
          <c:y val="0.13291792122127497"/>
          <c:w val="0.8441260924858619"/>
          <c:h val="0.71590233410934201"/>
        </c:manualLayout>
      </c:layout>
      <c:areaChart>
        <c:grouping val="standard"/>
        <c:varyColors val="0"/>
        <c:dLbls>
          <c:showLegendKey val="0"/>
          <c:showVal val="0"/>
          <c:showCatName val="0"/>
          <c:showSerName val="0"/>
          <c:showPercent val="0"/>
          <c:showBubbleSize val="0"/>
        </c:dLbls>
        <c:axId val="157580552"/>
        <c:axId val="157580944"/>
      </c:areaChart>
      <c:catAx>
        <c:axId val="157580552"/>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580944"/>
        <c:crosses val="autoZero"/>
        <c:auto val="1"/>
        <c:lblAlgn val="ctr"/>
        <c:lblOffset val="100"/>
        <c:noMultiLvlLbl val="1"/>
      </c:catAx>
      <c:valAx>
        <c:axId val="157580944"/>
        <c:scaling>
          <c:orientation val="minMax"/>
          <c:max val="2890"/>
          <c:min val="2490"/>
        </c:scaling>
        <c:delete val="0"/>
        <c:axPos val="l"/>
        <c:majorGridlines>
          <c:spPr>
            <a:ln w="9525" cap="flat" cmpd="sng" algn="ctr">
              <a:solidFill>
                <a:schemeClr val="dk1">
                  <a:shade val="95000"/>
                  <a:satMod val="105000"/>
                </a:schemeClr>
              </a:solidFill>
              <a:prstDash val="solid"/>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580552"/>
        <c:crosses val="autoZero"/>
        <c:crossBetween val="midCat"/>
        <c:majorUnit val="80"/>
      </c:valAx>
      <c:spPr>
        <a:noFill/>
        <a:ln>
          <a:solidFill>
            <a:sysClr val="windowText" lastClr="000000"/>
          </a:solidFill>
        </a:ln>
        <a:effectLst/>
      </c:spPr>
    </c:plotArea>
    <c:plotVisOnly val="1"/>
    <c:dispBlanksAs val="zero"/>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dLbls>
          <c:showLegendKey val="0"/>
          <c:showVal val="0"/>
          <c:showCatName val="0"/>
          <c:showSerName val="0"/>
          <c:showPercent val="0"/>
          <c:showBubbleSize val="0"/>
        </c:dLbls>
        <c:axId val="361224552"/>
        <c:axId val="213596192"/>
      </c:areaChart>
      <c:catAx>
        <c:axId val="361224552"/>
        <c:scaling>
          <c:orientation val="minMax"/>
        </c:scaling>
        <c:delete val="0"/>
        <c:axPos val="b"/>
        <c:numFmt formatCode="d\-mmm" sourceLinked="1"/>
        <c:majorTickMark val="out"/>
        <c:minorTickMark val="none"/>
        <c:tickLblPos val="nextTo"/>
        <c:crossAx val="213596192"/>
        <c:crosses val="autoZero"/>
        <c:auto val="1"/>
        <c:lblAlgn val="ctr"/>
        <c:lblOffset val="100"/>
        <c:noMultiLvlLbl val="1"/>
      </c:catAx>
      <c:valAx>
        <c:axId val="213596192"/>
        <c:scaling>
          <c:orientation val="minMax"/>
          <c:max val="104500"/>
          <c:min val="74500"/>
        </c:scaling>
        <c:delete val="0"/>
        <c:axPos val="l"/>
        <c:majorGridlines/>
        <c:numFmt formatCode="General" sourceLinked="1"/>
        <c:majorTickMark val="out"/>
        <c:minorTickMark val="none"/>
        <c:tickLblPos val="nextTo"/>
        <c:crossAx val="361224552"/>
        <c:crosses val="autoZero"/>
        <c:crossBetween val="midCat"/>
        <c:majorUnit val="6000"/>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Graph!$A$4</c:f>
              <c:strCache>
                <c:ptCount val="1"/>
                <c:pt idx="0">
                  <c:v>Cane Crushed</c:v>
                </c:pt>
              </c:strCache>
            </c:strRef>
          </c:tx>
          <c:spPr>
            <a:solidFill>
              <a:srgbClr val="FF66FF"/>
            </a:solidFill>
          </c:spPr>
          <c:cat>
            <c:numRef>
              <c:f>Graph!$B$3:$H$3</c:f>
              <c:numCache>
                <c:formatCode>d\-mmm</c:formatCode>
                <c:ptCount val="7"/>
                <c:pt idx="0">
                  <c:v>45682</c:v>
                </c:pt>
                <c:pt idx="1">
                  <c:v>45683</c:v>
                </c:pt>
                <c:pt idx="2">
                  <c:v>45684</c:v>
                </c:pt>
                <c:pt idx="3">
                  <c:v>45685</c:v>
                </c:pt>
                <c:pt idx="4">
                  <c:v>45686</c:v>
                </c:pt>
                <c:pt idx="5">
                  <c:v>45687</c:v>
                </c:pt>
                <c:pt idx="6">
                  <c:v>45688</c:v>
                </c:pt>
              </c:numCache>
            </c:numRef>
          </c:cat>
          <c:val>
            <c:numRef>
              <c:f>Graph!$B$4:$H$4</c:f>
              <c:numCache>
                <c:formatCode>General</c:formatCode>
                <c:ptCount val="7"/>
                <c:pt idx="0" formatCode="0">
                  <c:v>110500</c:v>
                </c:pt>
                <c:pt idx="1">
                  <c:v>106000</c:v>
                </c:pt>
                <c:pt idx="2">
                  <c:v>109000</c:v>
                </c:pt>
                <c:pt idx="3">
                  <c:v>110000</c:v>
                </c:pt>
                <c:pt idx="4">
                  <c:v>57000</c:v>
                </c:pt>
                <c:pt idx="5">
                  <c:v>110500</c:v>
                </c:pt>
                <c:pt idx="6">
                  <c:v>108500</c:v>
                </c:pt>
              </c:numCache>
            </c:numRef>
          </c:val>
          <c:extLst>
            <c:ext xmlns:c16="http://schemas.microsoft.com/office/drawing/2014/chart" uri="{C3380CC4-5D6E-409C-BE32-E72D297353CC}">
              <c16:uniqueId val="{00000000-4FCF-4B9E-B13B-84259FBEEDDA}"/>
            </c:ext>
          </c:extLst>
        </c:ser>
        <c:dLbls>
          <c:showLegendKey val="0"/>
          <c:showVal val="0"/>
          <c:showCatName val="0"/>
          <c:showSerName val="0"/>
          <c:showPercent val="0"/>
          <c:showBubbleSize val="0"/>
        </c:dLbls>
        <c:axId val="361224552"/>
        <c:axId val="213596192"/>
      </c:areaChart>
      <c:dateAx>
        <c:axId val="361224552"/>
        <c:scaling>
          <c:orientation val="minMax"/>
        </c:scaling>
        <c:delete val="0"/>
        <c:axPos val="b"/>
        <c:numFmt formatCode="d\-mmm" sourceLinked="1"/>
        <c:majorTickMark val="out"/>
        <c:minorTickMark val="none"/>
        <c:tickLblPos val="nextTo"/>
        <c:crossAx val="213596192"/>
        <c:crosses val="autoZero"/>
        <c:auto val="1"/>
        <c:lblOffset val="100"/>
        <c:baseTimeUnit val="days"/>
      </c:dateAx>
      <c:valAx>
        <c:axId val="213596192"/>
        <c:scaling>
          <c:orientation val="minMax"/>
          <c:max val="110500"/>
          <c:min val="40500"/>
        </c:scaling>
        <c:delete val="0"/>
        <c:axPos val="l"/>
        <c:majorGridlines/>
        <c:numFmt formatCode="0" sourceLinked="1"/>
        <c:majorTickMark val="out"/>
        <c:minorTickMark val="none"/>
        <c:tickLblPos val="nextTo"/>
        <c:crossAx val="361224552"/>
        <c:crosses val="autoZero"/>
        <c:crossBetween val="midCat"/>
        <c:majorUnit val="14000"/>
      </c:valAx>
    </c:plotArea>
    <c:plotVisOnly val="1"/>
    <c:dispBlanksAs val="gap"/>
    <c:showDLblsOverMax val="0"/>
  </c:chart>
  <c:externalData r:id="rId1">
    <c:autoUpdate val="0"/>
  </c:externalData>
  <c:userShapes r:id="rId2"/>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Graph!$A$5</c:f>
              <c:strCache>
                <c:ptCount val="1"/>
                <c:pt idx="0">
                  <c:v> GCV : Bagasse</c:v>
                </c:pt>
              </c:strCache>
            </c:strRef>
          </c:tx>
          <c:spPr>
            <a:solidFill>
              <a:srgbClr val="FFC000"/>
            </a:solidFill>
          </c:spPr>
          <c:cat>
            <c:numRef>
              <c:f>Graph!$B$3:$H$3</c:f>
              <c:numCache>
                <c:formatCode>d\-mmm</c:formatCode>
                <c:ptCount val="7"/>
                <c:pt idx="0">
                  <c:v>45682</c:v>
                </c:pt>
                <c:pt idx="1">
                  <c:v>45683</c:v>
                </c:pt>
                <c:pt idx="2">
                  <c:v>45684</c:v>
                </c:pt>
                <c:pt idx="3">
                  <c:v>45685</c:v>
                </c:pt>
                <c:pt idx="4">
                  <c:v>45686</c:v>
                </c:pt>
                <c:pt idx="5">
                  <c:v>45687</c:v>
                </c:pt>
                <c:pt idx="6">
                  <c:v>45688</c:v>
                </c:pt>
              </c:numCache>
            </c:numRef>
          </c:cat>
          <c:val>
            <c:numRef>
              <c:f>Graph!$B$5:$H$5</c:f>
              <c:numCache>
                <c:formatCode>0</c:formatCode>
                <c:ptCount val="7"/>
                <c:pt idx="0">
                  <c:v>2293</c:v>
                </c:pt>
                <c:pt idx="1">
                  <c:v>2289</c:v>
                </c:pt>
                <c:pt idx="2">
                  <c:v>2284</c:v>
                </c:pt>
                <c:pt idx="3">
                  <c:v>2289</c:v>
                </c:pt>
                <c:pt idx="4">
                  <c:v>2284</c:v>
                </c:pt>
                <c:pt idx="5">
                  <c:v>2289</c:v>
                </c:pt>
                <c:pt idx="6">
                  <c:v>2284</c:v>
                </c:pt>
              </c:numCache>
            </c:numRef>
          </c:val>
          <c:extLst>
            <c:ext xmlns:c16="http://schemas.microsoft.com/office/drawing/2014/chart" uri="{C3380CC4-5D6E-409C-BE32-E72D297353CC}">
              <c16:uniqueId val="{00000000-03FB-4055-8939-DAFACE80E60F}"/>
            </c:ext>
          </c:extLst>
        </c:ser>
        <c:dLbls>
          <c:showLegendKey val="0"/>
          <c:showVal val="0"/>
          <c:showCatName val="0"/>
          <c:showSerName val="0"/>
          <c:showPercent val="0"/>
          <c:showBubbleSize val="0"/>
        </c:dLbls>
        <c:axId val="213596976"/>
        <c:axId val="213597368"/>
      </c:areaChart>
      <c:dateAx>
        <c:axId val="213596976"/>
        <c:scaling>
          <c:orientation val="minMax"/>
        </c:scaling>
        <c:delete val="0"/>
        <c:axPos val="b"/>
        <c:numFmt formatCode="d\-mmm" sourceLinked="1"/>
        <c:majorTickMark val="out"/>
        <c:minorTickMark val="none"/>
        <c:tickLblPos val="nextTo"/>
        <c:crossAx val="213597368"/>
        <c:crosses val="autoZero"/>
        <c:auto val="1"/>
        <c:lblOffset val="100"/>
        <c:baseTimeUnit val="days"/>
      </c:dateAx>
      <c:valAx>
        <c:axId val="213597368"/>
        <c:scaling>
          <c:orientation val="minMax"/>
          <c:max val="2293"/>
          <c:min val="2233"/>
        </c:scaling>
        <c:delete val="0"/>
        <c:axPos val="l"/>
        <c:majorGridlines/>
        <c:numFmt formatCode="0" sourceLinked="1"/>
        <c:majorTickMark val="out"/>
        <c:minorTickMark val="none"/>
        <c:tickLblPos val="nextTo"/>
        <c:crossAx val="213596976"/>
        <c:crosses val="autoZero"/>
        <c:crossBetween val="midCat"/>
        <c:majorUnit val="15"/>
      </c:valAx>
    </c:plotArea>
    <c:plotVisOnly val="1"/>
    <c:dispBlanksAs val="gap"/>
    <c:showDLblsOverMax val="0"/>
  </c:chart>
  <c:externalData r:id="rId1">
    <c:autoUpdate val="0"/>
  </c:externalData>
  <c:userShapes r:id="rId2"/>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71239548664664"/>
          <c:y val="0.13291792122127497"/>
          <c:w val="0.8441260924858619"/>
          <c:h val="0.71590233410934201"/>
        </c:manualLayout>
      </c:layout>
      <c:areaChart>
        <c:grouping val="standard"/>
        <c:varyColors val="0"/>
        <c:ser>
          <c:idx val="0"/>
          <c:order val="0"/>
          <c:spPr>
            <a:solidFill>
              <a:srgbClr val="92D050"/>
            </a:solidFill>
            <a:ln>
              <a:noFill/>
            </a:ln>
            <a:effectLst/>
          </c:spPr>
          <c:cat>
            <c:numRef>
              <c:f>Graph!$B$3:$H$3</c:f>
              <c:numCache>
                <c:formatCode>d\-mmm</c:formatCode>
                <c:ptCount val="7"/>
                <c:pt idx="0">
                  <c:v>45682</c:v>
                </c:pt>
                <c:pt idx="1">
                  <c:v>45683</c:v>
                </c:pt>
                <c:pt idx="2">
                  <c:v>45684</c:v>
                </c:pt>
                <c:pt idx="3">
                  <c:v>45685</c:v>
                </c:pt>
                <c:pt idx="4">
                  <c:v>45686</c:v>
                </c:pt>
                <c:pt idx="5">
                  <c:v>45687</c:v>
                </c:pt>
                <c:pt idx="6">
                  <c:v>45688</c:v>
                </c:pt>
              </c:numCache>
            </c:numRef>
          </c:cat>
          <c:val>
            <c:numRef>
              <c:f>Graph!$B$6:$H$6</c:f>
              <c:numCache>
                <c:formatCode>0</c:formatCode>
                <c:ptCount val="7"/>
                <c:pt idx="0">
                  <c:v>2738</c:v>
                </c:pt>
                <c:pt idx="1">
                  <c:v>2778</c:v>
                </c:pt>
                <c:pt idx="2">
                  <c:v>2746</c:v>
                </c:pt>
                <c:pt idx="3">
                  <c:v>2732</c:v>
                </c:pt>
                <c:pt idx="4">
                  <c:v>3127</c:v>
                </c:pt>
                <c:pt idx="5">
                  <c:v>2761</c:v>
                </c:pt>
                <c:pt idx="6">
                  <c:v>2764</c:v>
                </c:pt>
              </c:numCache>
            </c:numRef>
          </c:val>
          <c:extLst>
            <c:ext xmlns:c16="http://schemas.microsoft.com/office/drawing/2014/chart" uri="{C3380CC4-5D6E-409C-BE32-E72D297353CC}">
              <c16:uniqueId val="{00000000-16FD-4E00-89F6-A404B21F5856}"/>
            </c:ext>
          </c:extLst>
        </c:ser>
        <c:dLbls>
          <c:showLegendKey val="0"/>
          <c:showVal val="0"/>
          <c:showCatName val="0"/>
          <c:showSerName val="0"/>
          <c:showPercent val="0"/>
          <c:showBubbleSize val="0"/>
        </c:dLbls>
        <c:axId val="157580552"/>
        <c:axId val="157580944"/>
      </c:areaChart>
      <c:dateAx>
        <c:axId val="157580552"/>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580944"/>
        <c:crosses val="autoZero"/>
        <c:auto val="1"/>
        <c:lblOffset val="100"/>
        <c:baseTimeUnit val="days"/>
      </c:dateAx>
      <c:valAx>
        <c:axId val="157580944"/>
        <c:scaling>
          <c:orientation val="minMax"/>
          <c:max val="3130"/>
          <c:min val="2330"/>
        </c:scaling>
        <c:delete val="0"/>
        <c:axPos val="l"/>
        <c:majorGridlines>
          <c:spPr>
            <a:ln w="9525" cap="flat" cmpd="sng" algn="ctr">
              <a:solidFill>
                <a:schemeClr val="dk1">
                  <a:shade val="95000"/>
                  <a:satMod val="105000"/>
                </a:schemeClr>
              </a:solidFill>
              <a:prstDash val="solid"/>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580552"/>
        <c:crosses val="autoZero"/>
        <c:crossBetween val="midCat"/>
        <c:majorUnit val="150"/>
      </c:valAx>
      <c:spPr>
        <a:noFill/>
        <a:ln>
          <a:solidFill>
            <a:sysClr val="windowText" lastClr="000000"/>
          </a:solidFill>
        </a:ln>
        <a:effectLst/>
      </c:spPr>
    </c:plotArea>
    <c:plotVisOnly val="1"/>
    <c:dispBlanksAs val="zero"/>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Water</a:t>
            </a:r>
            <a:r>
              <a:rPr lang="en-US" baseline="0"/>
              <a:t> Extraction/Use in KL</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6.1111111111111109E-2"/>
          <c:y val="0.26377333041703122"/>
          <c:w val="0.93888888888888888"/>
          <c:h val="0.57819626713327499"/>
        </c:manualLayout>
      </c:layout>
      <c:barChart>
        <c:barDir val="col"/>
        <c:grouping val="clustered"/>
        <c:varyColors val="0"/>
        <c:ser>
          <c:idx val="2"/>
          <c:order val="0"/>
          <c:tx>
            <c:strRef>
              <c:f>'Jan-5'!$A$8</c:f>
              <c:strCache>
                <c:ptCount val="1"/>
                <c:pt idx="0">
                  <c:v>This Week</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'Jan-5'!$B$7:$G$7</c:f>
              <c:strCache>
                <c:ptCount val="6"/>
                <c:pt idx="0">
                  <c:v>Refinery/UGR</c:v>
                </c:pt>
                <c:pt idx="1">
                  <c:v>PP</c:v>
                </c:pt>
                <c:pt idx="2">
                  <c:v>Fire &amp; shed</c:v>
                </c:pt>
                <c:pt idx="3">
                  <c:v>coloney</c:v>
                </c:pt>
                <c:pt idx="4">
                  <c:v>Distillery</c:v>
                </c:pt>
                <c:pt idx="5">
                  <c:v>Total Ext</c:v>
                </c:pt>
              </c:strCache>
            </c:strRef>
          </c:cat>
          <c:val>
            <c:numRef>
              <c:f>'Jan-5'!$B$8:$G$8</c:f>
              <c:numCache>
                <c:formatCode>General</c:formatCode>
                <c:ptCount val="6"/>
                <c:pt idx="0">
                  <c:v>0</c:v>
                </c:pt>
                <c:pt idx="1">
                  <c:v>0</c:v>
                </c:pt>
                <c:pt idx="2">
                  <c:v>1240</c:v>
                </c:pt>
                <c:pt idx="3">
                  <c:v>3173</c:v>
                </c:pt>
                <c:pt idx="4">
                  <c:v>6003</c:v>
                </c:pt>
                <c:pt idx="5">
                  <c:v>11331</c:v>
                </c:pt>
              </c:numCache>
            </c:numRef>
          </c:val>
          <c:extLst>
            <c:ext xmlns:c16="http://schemas.microsoft.com/office/drawing/2014/chart" uri="{C3380CC4-5D6E-409C-BE32-E72D297353CC}">
              <c16:uniqueId val="{00000000-9809-4075-B0E2-E70B4B374BC6}"/>
            </c:ext>
          </c:extLst>
        </c:ser>
        <c:ser>
          <c:idx val="3"/>
          <c:order val="1"/>
          <c:tx>
            <c:strRef>
              <c:f>'Jan-5'!$A$9</c:f>
              <c:strCache>
                <c:ptCount val="1"/>
                <c:pt idx="0">
                  <c:v>Last week</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'Jan-5'!$B$7:$G$7</c:f>
              <c:strCache>
                <c:ptCount val="6"/>
                <c:pt idx="0">
                  <c:v>Refinery/UGR</c:v>
                </c:pt>
                <c:pt idx="1">
                  <c:v>PP</c:v>
                </c:pt>
                <c:pt idx="2">
                  <c:v>Fire &amp; shed</c:v>
                </c:pt>
                <c:pt idx="3">
                  <c:v>coloney</c:v>
                </c:pt>
                <c:pt idx="4">
                  <c:v>Distillery</c:v>
                </c:pt>
                <c:pt idx="5">
                  <c:v>Total Ext</c:v>
                </c:pt>
              </c:strCache>
            </c:strRef>
          </c:cat>
          <c:val>
            <c:numRef>
              <c:f>'Jan-5'!$B$9:$G$9</c:f>
              <c:numCache>
                <c:formatCode>General</c:formatCode>
                <c:ptCount val="6"/>
                <c:pt idx="0">
                  <c:v>721</c:v>
                </c:pt>
                <c:pt idx="1">
                  <c:v>0</c:v>
                </c:pt>
                <c:pt idx="2">
                  <c:v>1915</c:v>
                </c:pt>
                <c:pt idx="3">
                  <c:v>2799</c:v>
                </c:pt>
                <c:pt idx="4">
                  <c:v>7029</c:v>
                </c:pt>
                <c:pt idx="5">
                  <c:v>12448</c:v>
                </c:pt>
              </c:numCache>
            </c:numRef>
          </c:val>
          <c:extLst>
            <c:ext xmlns:c16="http://schemas.microsoft.com/office/drawing/2014/chart" uri="{C3380CC4-5D6E-409C-BE32-E72D297353CC}">
              <c16:uniqueId val="{00000001-9809-4075-B0E2-E70B4B374BC6}"/>
            </c:ext>
          </c:extLst>
        </c:ser>
        <c:dLbls>
          <c:dLblPos val="inEnd"/>
          <c:showLegendKey val="0"/>
          <c:showVal val="1"/>
          <c:showCatName val="0"/>
          <c:showSerName val="0"/>
          <c:showPercent val="0"/>
          <c:showBubbleSize val="0"/>
        </c:dLbls>
        <c:gapWidth val="65"/>
        <c:axId val="774825136"/>
        <c:axId val="774822256"/>
      </c:barChart>
      <c:catAx>
        <c:axId val="77482513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000" b="0" i="0" u="none" strike="noStrike" kern="1200" cap="all" baseline="0">
                <a:solidFill>
                  <a:schemeClr val="dk1">
                    <a:lumMod val="75000"/>
                    <a:lumOff val="25000"/>
                  </a:schemeClr>
                </a:solidFill>
                <a:latin typeface="+mn-lt"/>
                <a:ea typeface="+mn-ea"/>
                <a:cs typeface="+mn-cs"/>
              </a:defRPr>
            </a:pPr>
            <a:endParaRPr lang="en-US"/>
          </a:p>
        </c:txPr>
        <c:crossAx val="774822256"/>
        <c:crosses val="autoZero"/>
        <c:auto val="1"/>
        <c:lblAlgn val="ctr"/>
        <c:lblOffset val="100"/>
        <c:noMultiLvlLbl val="0"/>
      </c:catAx>
      <c:valAx>
        <c:axId val="77482225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7482513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Water</a:t>
            </a:r>
            <a:r>
              <a:rPr lang="en-US" baseline="0"/>
              <a:t> Consumption L/T of Cane</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2"/>
          <c:order val="0"/>
          <c:tx>
            <c:strRef>
              <c:f>'Jan-5'!$A$33</c:f>
              <c:strCache>
                <c:ptCount val="1"/>
                <c:pt idx="0">
                  <c:v>This week</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'Jan-5'!$B$32:$D$32</c:f>
              <c:strCache>
                <c:ptCount val="3"/>
                <c:pt idx="0">
                  <c:v>Industrial L/T cane</c:v>
                </c:pt>
                <c:pt idx="1">
                  <c:v>Total L/T cane</c:v>
                </c:pt>
                <c:pt idx="2">
                  <c:v>L/L of Ethanol</c:v>
                </c:pt>
              </c:strCache>
            </c:strRef>
          </c:cat>
          <c:val>
            <c:numRef>
              <c:f>'Jan-5'!$B$33:$D$33</c:f>
              <c:numCache>
                <c:formatCode>General</c:formatCode>
                <c:ptCount val="3"/>
                <c:pt idx="0">
                  <c:v>16</c:v>
                </c:pt>
                <c:pt idx="1">
                  <c:v>56</c:v>
                </c:pt>
                <c:pt idx="2">
                  <c:v>5.3</c:v>
                </c:pt>
              </c:numCache>
            </c:numRef>
          </c:val>
          <c:extLst>
            <c:ext xmlns:c16="http://schemas.microsoft.com/office/drawing/2014/chart" uri="{C3380CC4-5D6E-409C-BE32-E72D297353CC}">
              <c16:uniqueId val="{00000000-7A2B-466E-9DC8-F1050580A48D}"/>
            </c:ext>
          </c:extLst>
        </c:ser>
        <c:ser>
          <c:idx val="3"/>
          <c:order val="1"/>
          <c:tx>
            <c:strRef>
              <c:f>'Jan-5'!$A$34</c:f>
              <c:strCache>
                <c:ptCount val="1"/>
                <c:pt idx="0">
                  <c:v>Last week</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'Jan-5'!$B$32:$D$32</c:f>
              <c:strCache>
                <c:ptCount val="3"/>
                <c:pt idx="0">
                  <c:v>Industrial L/T cane</c:v>
                </c:pt>
                <c:pt idx="1">
                  <c:v>Total L/T cane</c:v>
                </c:pt>
                <c:pt idx="2">
                  <c:v>L/L of Ethanol</c:v>
                </c:pt>
              </c:strCache>
            </c:strRef>
          </c:cat>
          <c:val>
            <c:numRef>
              <c:f>'Jan-5'!$B$34:$D$34</c:f>
              <c:numCache>
                <c:formatCode>General</c:formatCode>
                <c:ptCount val="3"/>
                <c:pt idx="0">
                  <c:v>9</c:v>
                </c:pt>
                <c:pt idx="1">
                  <c:v>55.8</c:v>
                </c:pt>
                <c:pt idx="2">
                  <c:v>7</c:v>
                </c:pt>
              </c:numCache>
            </c:numRef>
          </c:val>
          <c:extLst>
            <c:ext xmlns:c16="http://schemas.microsoft.com/office/drawing/2014/chart" uri="{C3380CC4-5D6E-409C-BE32-E72D297353CC}">
              <c16:uniqueId val="{00000001-7A2B-466E-9DC8-F1050580A48D}"/>
            </c:ext>
          </c:extLst>
        </c:ser>
        <c:ser>
          <c:idx val="4"/>
          <c:order val="2"/>
          <c:tx>
            <c:strRef>
              <c:f>'Jan-5'!$A$35</c:f>
              <c:strCache>
                <c:ptCount val="1"/>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'Jan-5'!$B$32:$D$32</c:f>
              <c:strCache>
                <c:ptCount val="3"/>
                <c:pt idx="0">
                  <c:v>Industrial L/T cane</c:v>
                </c:pt>
                <c:pt idx="1">
                  <c:v>Total L/T cane</c:v>
                </c:pt>
                <c:pt idx="2">
                  <c:v>L/L of Ethanol</c:v>
                </c:pt>
              </c:strCache>
            </c:strRef>
          </c:cat>
          <c:val>
            <c:numRef>
              <c:f>'Jan-5'!$B$35:$D$35</c:f>
              <c:numCache>
                <c:formatCode>General</c:formatCode>
                <c:ptCount val="3"/>
              </c:numCache>
            </c:numRef>
          </c:val>
          <c:extLst>
            <c:ext xmlns:c16="http://schemas.microsoft.com/office/drawing/2014/chart" uri="{C3380CC4-5D6E-409C-BE32-E72D297353CC}">
              <c16:uniqueId val="{00000002-7A2B-466E-9DC8-F1050580A48D}"/>
            </c:ext>
          </c:extLst>
        </c:ser>
        <c:dLbls>
          <c:dLblPos val="inEnd"/>
          <c:showLegendKey val="0"/>
          <c:showVal val="1"/>
          <c:showCatName val="0"/>
          <c:showSerName val="0"/>
          <c:showPercent val="0"/>
          <c:showBubbleSize val="0"/>
        </c:dLbls>
        <c:gapWidth val="65"/>
        <c:axId val="872202000"/>
        <c:axId val="872202480"/>
      </c:barChart>
      <c:catAx>
        <c:axId val="87220200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872202480"/>
        <c:crosses val="autoZero"/>
        <c:auto val="1"/>
        <c:lblAlgn val="ctr"/>
        <c:lblOffset val="100"/>
        <c:noMultiLvlLbl val="0"/>
      </c:catAx>
      <c:valAx>
        <c:axId val="87220248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87220200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ETP</a:t>
            </a:r>
            <a:r>
              <a:rPr lang="en-US" baseline="0"/>
              <a:t> PARAMETERS(Avg)</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5"/>
          <c:order val="0"/>
          <c:tx>
            <c:strRef>
              <c:f>'Jan-5'!$B$6</c:f>
              <c:strCache>
                <c:ptCount val="1"/>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'Jan-5'!$D$2:$I$2</c:f>
              <c:strCache>
                <c:ptCount val="5"/>
                <c:pt idx="0">
                  <c:v>TDS (mg/L)</c:v>
                </c:pt>
                <c:pt idx="1">
                  <c:v>TSS(mg/L)</c:v>
                </c:pt>
                <c:pt idx="2">
                  <c:v>COD(mg/L)</c:v>
                </c:pt>
                <c:pt idx="3">
                  <c:v>BOD(mg/L)</c:v>
                </c:pt>
                <c:pt idx="4">
                  <c:v>Flow KLD</c:v>
                </c:pt>
              </c:strCache>
            </c:strRef>
          </c:cat>
          <c:val>
            <c:numRef>
              <c:f>'Jan-5'!$D$6:$I$6</c:f>
              <c:numCache>
                <c:formatCode>General</c:formatCode>
                <c:ptCount val="6"/>
              </c:numCache>
            </c:numRef>
          </c:val>
          <c:extLst>
            <c:ext xmlns:c16="http://schemas.microsoft.com/office/drawing/2014/chart" uri="{C3380CC4-5D6E-409C-BE32-E72D297353CC}">
              <c16:uniqueId val="{00000002-778E-413B-817A-D6778CC7FCF2}"/>
            </c:ext>
          </c:extLst>
        </c:ser>
        <c:ser>
          <c:idx val="0"/>
          <c:order val="1"/>
          <c:tx>
            <c:strRef>
              <c:f>'Jan-W-1'!$B$3</c:f>
              <c:strCache>
                <c:ptCount val="1"/>
                <c:pt idx="0">
                  <c:v>Inlet </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'Jan-W-1'!$C$2:$H$2</c:f>
              <c:strCache>
                <c:ptCount val="6"/>
                <c:pt idx="0">
                  <c:v>pH</c:v>
                </c:pt>
                <c:pt idx="1">
                  <c:v>TDS (mg/L)</c:v>
                </c:pt>
                <c:pt idx="2">
                  <c:v>TSS(mg/L)</c:v>
                </c:pt>
                <c:pt idx="3">
                  <c:v>COD(mg/L)</c:v>
                </c:pt>
                <c:pt idx="4">
                  <c:v>BOD(mg/L)</c:v>
                </c:pt>
                <c:pt idx="5">
                  <c:v>Flow KLD</c:v>
                </c:pt>
              </c:strCache>
            </c:strRef>
          </c:cat>
          <c:val>
            <c:numRef>
              <c:f>'Jan-W-1'!$C$3:$H$3</c:f>
              <c:numCache>
                <c:formatCode>General</c:formatCode>
                <c:ptCount val="6"/>
                <c:pt idx="0">
                  <c:v>5.5</c:v>
                </c:pt>
                <c:pt idx="1">
                  <c:v>1630</c:v>
                </c:pt>
                <c:pt idx="2">
                  <c:v>380</c:v>
                </c:pt>
                <c:pt idx="3">
                  <c:v>1730</c:v>
                </c:pt>
                <c:pt idx="4">
                  <c:v>740</c:v>
                </c:pt>
                <c:pt idx="5">
                  <c:v>1560</c:v>
                </c:pt>
              </c:numCache>
            </c:numRef>
          </c:val>
          <c:extLst>
            <c:ext xmlns:c16="http://schemas.microsoft.com/office/drawing/2014/chart" uri="{C3380CC4-5D6E-409C-BE32-E72D297353CC}">
              <c16:uniqueId val="{00000003-778E-413B-817A-D6778CC7FCF2}"/>
            </c:ext>
          </c:extLst>
        </c:ser>
        <c:ser>
          <c:idx val="2"/>
          <c:order val="2"/>
          <c:tx>
            <c:strRef>
              <c:f>'Jan-W-1'!$B$5</c:f>
              <c:strCache>
                <c:ptCount val="1"/>
                <c:pt idx="0">
                  <c:v>Std.</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'Jan-W-1'!$C$2:$H$2</c:f>
              <c:strCache>
                <c:ptCount val="6"/>
                <c:pt idx="0">
                  <c:v>pH</c:v>
                </c:pt>
                <c:pt idx="1">
                  <c:v>TDS (mg/L)</c:v>
                </c:pt>
                <c:pt idx="2">
                  <c:v>TSS(mg/L)</c:v>
                </c:pt>
                <c:pt idx="3">
                  <c:v>COD(mg/L)</c:v>
                </c:pt>
                <c:pt idx="4">
                  <c:v>BOD(mg/L)</c:v>
                </c:pt>
                <c:pt idx="5">
                  <c:v>Flow KLD</c:v>
                </c:pt>
              </c:strCache>
            </c:strRef>
          </c:cat>
          <c:val>
            <c:numRef>
              <c:f>'Jan-W-1'!$C$5:$H$5</c:f>
              <c:numCache>
                <c:formatCode>General</c:formatCode>
                <c:ptCount val="6"/>
                <c:pt idx="0">
                  <c:v>9</c:v>
                </c:pt>
                <c:pt idx="1">
                  <c:v>2100</c:v>
                </c:pt>
                <c:pt idx="2">
                  <c:v>100</c:v>
                </c:pt>
                <c:pt idx="3">
                  <c:v>250</c:v>
                </c:pt>
                <c:pt idx="4">
                  <c:v>30</c:v>
                </c:pt>
                <c:pt idx="5">
                  <c:v>2000</c:v>
                </c:pt>
              </c:numCache>
            </c:numRef>
          </c:val>
          <c:extLst>
            <c:ext xmlns:c16="http://schemas.microsoft.com/office/drawing/2014/chart" uri="{C3380CC4-5D6E-409C-BE32-E72D297353CC}">
              <c16:uniqueId val="{00000005-778E-413B-817A-D6778CC7FCF2}"/>
            </c:ext>
          </c:extLst>
        </c:ser>
        <c:dLbls>
          <c:dLblPos val="inEnd"/>
          <c:showLegendKey val="0"/>
          <c:showVal val="1"/>
          <c:showCatName val="0"/>
          <c:showSerName val="0"/>
          <c:showPercent val="0"/>
          <c:showBubbleSize val="0"/>
        </c:dLbls>
        <c:gapWidth val="65"/>
        <c:axId val="522642351"/>
        <c:axId val="522642831"/>
      </c:barChart>
      <c:catAx>
        <c:axId val="52264235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522642831"/>
        <c:crosses val="autoZero"/>
        <c:auto val="1"/>
        <c:lblAlgn val="ctr"/>
        <c:lblOffset val="100"/>
        <c:noMultiLvlLbl val="0"/>
      </c:catAx>
      <c:valAx>
        <c:axId val="52264283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522642351"/>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r>
              <a:rPr lang="en-US" sz="1200">
                <a:solidFill>
                  <a:schemeClr val="tx1"/>
                </a:solidFill>
              </a:rPr>
              <a:t>Total</a:t>
            </a:r>
            <a:r>
              <a:rPr lang="en-US" sz="1200" baseline="0">
                <a:solidFill>
                  <a:schemeClr val="tx1"/>
                </a:solidFill>
              </a:rPr>
              <a:t> Losses Trend</a:t>
            </a:r>
            <a:endParaRPr lang="en-US" sz="1200">
              <a:solidFill>
                <a:schemeClr val="tx1"/>
              </a:solidFill>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Segoe UI" panose="020B0502040204020203" pitchFamily="34" charset="0"/>
              <a:ea typeface="+mn-ea"/>
              <a:cs typeface="Segoe UI" panose="020B0502040204020203" pitchFamily="34" charset="0"/>
            </a:defRPr>
          </a:pPr>
          <a:endParaRPr lang="en-US"/>
        </a:p>
      </c:txPr>
    </c:title>
    <c:autoTitleDeleted val="0"/>
    <c:plotArea>
      <c:layout>
        <c:manualLayout>
          <c:layoutTarget val="inner"/>
          <c:xMode val="edge"/>
          <c:yMode val="edge"/>
          <c:x val="7.5399293359775146E-2"/>
          <c:y val="0.13853396485807834"/>
          <c:w val="0.85894920489775917"/>
          <c:h val="0.74812508986160098"/>
        </c:manualLayout>
      </c:layout>
      <c:lineChart>
        <c:grouping val="standard"/>
        <c:varyColors val="0"/>
        <c:ser>
          <c:idx val="4"/>
          <c:order val="4"/>
          <c:tx>
            <c:strRef>
              <c:f>Sheet1!$F$1</c:f>
              <c:strCache>
                <c:ptCount val="1"/>
                <c:pt idx="0">
                  <c:v>POL IN CANE</c:v>
                </c:pt>
              </c:strCache>
            </c:strRef>
          </c:tx>
          <c:spPr>
            <a:ln w="60325" cap="rnd" cmpd="thickThin">
              <a:solidFill>
                <a:schemeClr val="accent5"/>
              </a:solidFill>
              <a:prstDash val="solid"/>
              <a:round/>
            </a:ln>
            <a:effectLst/>
          </c:spPr>
          <c:marker>
            <c:symbol val="circle"/>
            <c:size val="5"/>
            <c:spPr>
              <a:solidFill>
                <a:schemeClr val="accent5"/>
              </a:solidFill>
              <a:ln w="9525">
                <a:solidFill>
                  <a:schemeClr val="accent5"/>
                </a:solidFill>
              </a:ln>
              <a:effectLst/>
            </c:spPr>
          </c:marker>
          <c:cat>
            <c:numRef>
              <c:f>Sheet1!$A$106:$A$202</c:f>
              <c:numCache>
                <c:formatCode>m/d/yyyy</c:formatCode>
                <c:ptCount val="97"/>
                <c:pt idx="0">
                  <c:v>45956</c:v>
                </c:pt>
                <c:pt idx="1">
                  <c:v>45957</c:v>
                </c:pt>
                <c:pt idx="2">
                  <c:v>45958</c:v>
                </c:pt>
                <c:pt idx="3">
                  <c:v>45959</c:v>
                </c:pt>
                <c:pt idx="4">
                  <c:v>45960</c:v>
                </c:pt>
                <c:pt idx="5">
                  <c:v>45961</c:v>
                </c:pt>
                <c:pt idx="6">
                  <c:v>45962</c:v>
                </c:pt>
                <c:pt idx="7">
                  <c:v>45963</c:v>
                </c:pt>
                <c:pt idx="8">
                  <c:v>45964</c:v>
                </c:pt>
                <c:pt idx="9">
                  <c:v>45965</c:v>
                </c:pt>
                <c:pt idx="10">
                  <c:v>45966</c:v>
                </c:pt>
                <c:pt idx="11">
                  <c:v>45967</c:v>
                </c:pt>
                <c:pt idx="12">
                  <c:v>45968</c:v>
                </c:pt>
                <c:pt idx="13">
                  <c:v>45969</c:v>
                </c:pt>
                <c:pt idx="14">
                  <c:v>45970</c:v>
                </c:pt>
                <c:pt idx="15">
                  <c:v>45971</c:v>
                </c:pt>
                <c:pt idx="16">
                  <c:v>45972</c:v>
                </c:pt>
                <c:pt idx="17">
                  <c:v>45973</c:v>
                </c:pt>
                <c:pt idx="18">
                  <c:v>45974</c:v>
                </c:pt>
                <c:pt idx="19">
                  <c:v>45975</c:v>
                </c:pt>
                <c:pt idx="20">
                  <c:v>45976</c:v>
                </c:pt>
                <c:pt idx="21">
                  <c:v>45977</c:v>
                </c:pt>
                <c:pt idx="22">
                  <c:v>45978</c:v>
                </c:pt>
                <c:pt idx="23">
                  <c:v>45979</c:v>
                </c:pt>
                <c:pt idx="24">
                  <c:v>45980</c:v>
                </c:pt>
                <c:pt idx="25">
                  <c:v>45981</c:v>
                </c:pt>
                <c:pt idx="26">
                  <c:v>45982</c:v>
                </c:pt>
                <c:pt idx="27">
                  <c:v>45983</c:v>
                </c:pt>
                <c:pt idx="28">
                  <c:v>45984</c:v>
                </c:pt>
                <c:pt idx="29">
                  <c:v>45985</c:v>
                </c:pt>
                <c:pt idx="30">
                  <c:v>45986</c:v>
                </c:pt>
                <c:pt idx="31">
                  <c:v>45987</c:v>
                </c:pt>
                <c:pt idx="32">
                  <c:v>45988</c:v>
                </c:pt>
                <c:pt idx="33">
                  <c:v>45989</c:v>
                </c:pt>
                <c:pt idx="34">
                  <c:v>45990</c:v>
                </c:pt>
                <c:pt idx="35">
                  <c:v>45991</c:v>
                </c:pt>
                <c:pt idx="36">
                  <c:v>45992</c:v>
                </c:pt>
                <c:pt idx="37">
                  <c:v>45993</c:v>
                </c:pt>
                <c:pt idx="38">
                  <c:v>45994</c:v>
                </c:pt>
                <c:pt idx="39">
                  <c:v>45995</c:v>
                </c:pt>
                <c:pt idx="40">
                  <c:v>45996</c:v>
                </c:pt>
                <c:pt idx="41">
                  <c:v>45997</c:v>
                </c:pt>
                <c:pt idx="42">
                  <c:v>45998</c:v>
                </c:pt>
                <c:pt idx="43">
                  <c:v>45999</c:v>
                </c:pt>
                <c:pt idx="44">
                  <c:v>46000</c:v>
                </c:pt>
                <c:pt idx="45">
                  <c:v>46001</c:v>
                </c:pt>
                <c:pt idx="46">
                  <c:v>46002</c:v>
                </c:pt>
                <c:pt idx="47">
                  <c:v>46003</c:v>
                </c:pt>
                <c:pt idx="48">
                  <c:v>46005</c:v>
                </c:pt>
                <c:pt idx="49">
                  <c:v>46006</c:v>
                </c:pt>
                <c:pt idx="50">
                  <c:v>46007</c:v>
                </c:pt>
                <c:pt idx="51">
                  <c:v>46008</c:v>
                </c:pt>
                <c:pt idx="52">
                  <c:v>46009</c:v>
                </c:pt>
                <c:pt idx="53">
                  <c:v>46010</c:v>
                </c:pt>
                <c:pt idx="54">
                  <c:v>46011</c:v>
                </c:pt>
                <c:pt idx="55">
                  <c:v>46012</c:v>
                </c:pt>
                <c:pt idx="56">
                  <c:v>46013</c:v>
                </c:pt>
                <c:pt idx="57">
                  <c:v>46014</c:v>
                </c:pt>
                <c:pt idx="58">
                  <c:v>46015</c:v>
                </c:pt>
                <c:pt idx="59">
                  <c:v>46016</c:v>
                </c:pt>
                <c:pt idx="60">
                  <c:v>46017</c:v>
                </c:pt>
                <c:pt idx="61">
                  <c:v>46018</c:v>
                </c:pt>
                <c:pt idx="62">
                  <c:v>46019</c:v>
                </c:pt>
                <c:pt idx="63">
                  <c:v>46020</c:v>
                </c:pt>
                <c:pt idx="64">
                  <c:v>46021</c:v>
                </c:pt>
                <c:pt idx="65">
                  <c:v>46022</c:v>
                </c:pt>
                <c:pt idx="66">
                  <c:v>46023</c:v>
                </c:pt>
                <c:pt idx="67">
                  <c:v>46024</c:v>
                </c:pt>
                <c:pt idx="68">
                  <c:v>46025</c:v>
                </c:pt>
                <c:pt idx="69">
                  <c:v>46026</c:v>
                </c:pt>
                <c:pt idx="70">
                  <c:v>46027</c:v>
                </c:pt>
                <c:pt idx="71">
                  <c:v>46028</c:v>
                </c:pt>
                <c:pt idx="72">
                  <c:v>46029</c:v>
                </c:pt>
                <c:pt idx="73">
                  <c:v>46030</c:v>
                </c:pt>
                <c:pt idx="74">
                  <c:v>46031</c:v>
                </c:pt>
                <c:pt idx="75">
                  <c:v>46032</c:v>
                </c:pt>
                <c:pt idx="76">
                  <c:v>46033</c:v>
                </c:pt>
                <c:pt idx="77">
                  <c:v>46034</c:v>
                </c:pt>
                <c:pt idx="78">
                  <c:v>46035</c:v>
                </c:pt>
                <c:pt idx="79">
                  <c:v>46036</c:v>
                </c:pt>
                <c:pt idx="80">
                  <c:v>46037</c:v>
                </c:pt>
                <c:pt idx="81">
                  <c:v>46038</c:v>
                </c:pt>
                <c:pt idx="82">
                  <c:v>46039</c:v>
                </c:pt>
                <c:pt idx="83">
                  <c:v>46040</c:v>
                </c:pt>
                <c:pt idx="84">
                  <c:v>46041</c:v>
                </c:pt>
                <c:pt idx="85">
                  <c:v>46042</c:v>
                </c:pt>
                <c:pt idx="86">
                  <c:v>46043</c:v>
                </c:pt>
                <c:pt idx="87">
                  <c:v>46044</c:v>
                </c:pt>
                <c:pt idx="88">
                  <c:v>46045</c:v>
                </c:pt>
                <c:pt idx="89">
                  <c:v>46046</c:v>
                </c:pt>
                <c:pt idx="90">
                  <c:v>46047</c:v>
                </c:pt>
                <c:pt idx="91">
                  <c:v>46048</c:v>
                </c:pt>
                <c:pt idx="92">
                  <c:v>46049</c:v>
                </c:pt>
                <c:pt idx="93">
                  <c:v>46050</c:v>
                </c:pt>
                <c:pt idx="94">
                  <c:v>46051</c:v>
                </c:pt>
                <c:pt idx="95">
                  <c:v>46052</c:v>
                </c:pt>
                <c:pt idx="96">
                  <c:v>46053</c:v>
                </c:pt>
              </c:numCache>
            </c:numRef>
          </c:cat>
          <c:val>
            <c:numRef>
              <c:f>Sheet1!$F$106:$F$202</c:f>
              <c:numCache>
                <c:formatCode>0.00</c:formatCode>
                <c:ptCount val="97"/>
                <c:pt idx="0">
                  <c:v>10.82</c:v>
                </c:pt>
                <c:pt idx="1">
                  <c:v>10.9</c:v>
                </c:pt>
                <c:pt idx="2">
                  <c:v>10.9</c:v>
                </c:pt>
                <c:pt idx="3">
                  <c:v>10.89</c:v>
                </c:pt>
                <c:pt idx="4">
                  <c:v>10.89</c:v>
                </c:pt>
                <c:pt idx="5">
                  <c:v>10.91</c:v>
                </c:pt>
                <c:pt idx="6" formatCode="General">
                  <c:v>10.91</c:v>
                </c:pt>
                <c:pt idx="7">
                  <c:v>10.9</c:v>
                </c:pt>
                <c:pt idx="8">
                  <c:v>10.9</c:v>
                </c:pt>
                <c:pt idx="9" formatCode="General">
                  <c:v>10.88</c:v>
                </c:pt>
                <c:pt idx="10" formatCode="General">
                  <c:v>10.95</c:v>
                </c:pt>
                <c:pt idx="11" formatCode="General">
                  <c:v>10.98</c:v>
                </c:pt>
                <c:pt idx="12" formatCode="General">
                  <c:v>10.98</c:v>
                </c:pt>
                <c:pt idx="13" formatCode="General">
                  <c:v>10.99</c:v>
                </c:pt>
                <c:pt idx="14" formatCode="General">
                  <c:v>11.01</c:v>
                </c:pt>
                <c:pt idx="15" formatCode="General">
                  <c:v>11.03</c:v>
                </c:pt>
                <c:pt idx="16" formatCode="General">
                  <c:v>11.08</c:v>
                </c:pt>
                <c:pt idx="17" formatCode="General">
                  <c:v>11.08</c:v>
                </c:pt>
                <c:pt idx="18" formatCode="General">
                  <c:v>11.12</c:v>
                </c:pt>
                <c:pt idx="19" formatCode="General">
                  <c:v>11.15</c:v>
                </c:pt>
                <c:pt idx="20" formatCode="General">
                  <c:v>11.19</c:v>
                </c:pt>
                <c:pt idx="21" formatCode="General">
                  <c:v>11.22</c:v>
                </c:pt>
                <c:pt idx="22" formatCode="General">
                  <c:v>11.25</c:v>
                </c:pt>
                <c:pt idx="23" formatCode="General">
                  <c:v>11.28</c:v>
                </c:pt>
                <c:pt idx="24" formatCode="General">
                  <c:v>11.31</c:v>
                </c:pt>
                <c:pt idx="25" formatCode="General">
                  <c:v>11.35</c:v>
                </c:pt>
                <c:pt idx="26" formatCode="General">
                  <c:v>11.45</c:v>
                </c:pt>
                <c:pt idx="27" formatCode="General">
                  <c:v>11.48</c:v>
                </c:pt>
                <c:pt idx="28" formatCode="General">
                  <c:v>11.55</c:v>
                </c:pt>
                <c:pt idx="29" formatCode="General">
                  <c:v>11.62</c:v>
                </c:pt>
                <c:pt idx="30" formatCode="General">
                  <c:v>11.73</c:v>
                </c:pt>
                <c:pt idx="31" formatCode="General">
                  <c:v>11.86</c:v>
                </c:pt>
                <c:pt idx="32" formatCode="General">
                  <c:v>11.92</c:v>
                </c:pt>
                <c:pt idx="33" formatCode="General">
                  <c:v>11.97</c:v>
                </c:pt>
                <c:pt idx="34" formatCode="General">
                  <c:v>12.02</c:v>
                </c:pt>
                <c:pt idx="35" formatCode="General">
                  <c:v>12.11</c:v>
                </c:pt>
                <c:pt idx="36">
                  <c:v>12.2</c:v>
                </c:pt>
                <c:pt idx="37">
                  <c:v>12.3</c:v>
                </c:pt>
                <c:pt idx="38" formatCode="General">
                  <c:v>12.35</c:v>
                </c:pt>
                <c:pt idx="39" formatCode="General">
                  <c:v>12.41</c:v>
                </c:pt>
                <c:pt idx="40" formatCode="General">
                  <c:v>12.53</c:v>
                </c:pt>
                <c:pt idx="41" formatCode="General">
                  <c:v>12.55</c:v>
                </c:pt>
                <c:pt idx="42" formatCode="General">
                  <c:v>12.55</c:v>
                </c:pt>
                <c:pt idx="43" formatCode="General">
                  <c:v>12.57</c:v>
                </c:pt>
                <c:pt idx="44" formatCode="General">
                  <c:v>12.61</c:v>
                </c:pt>
                <c:pt idx="45" formatCode="General">
                  <c:v>12.71</c:v>
                </c:pt>
                <c:pt idx="46">
                  <c:v>12.8</c:v>
                </c:pt>
                <c:pt idx="47" formatCode="General">
                  <c:v>12.86</c:v>
                </c:pt>
                <c:pt idx="48" formatCode="General">
                  <c:v>12.86</c:v>
                </c:pt>
                <c:pt idx="49" formatCode="General">
                  <c:v>12.88</c:v>
                </c:pt>
                <c:pt idx="50">
                  <c:v>12.9</c:v>
                </c:pt>
                <c:pt idx="51">
                  <c:v>12.9</c:v>
                </c:pt>
                <c:pt idx="52" formatCode="General">
                  <c:v>12.91</c:v>
                </c:pt>
                <c:pt idx="53" formatCode="General">
                  <c:v>12.92</c:v>
                </c:pt>
                <c:pt idx="54">
                  <c:v>12.9</c:v>
                </c:pt>
                <c:pt idx="55" formatCode="General">
                  <c:v>12.92</c:v>
                </c:pt>
                <c:pt idx="56" formatCode="General">
                  <c:v>12.93</c:v>
                </c:pt>
                <c:pt idx="57" formatCode="General">
                  <c:v>12.93</c:v>
                </c:pt>
                <c:pt idx="58" formatCode="General">
                  <c:v>12.93</c:v>
                </c:pt>
                <c:pt idx="59" formatCode="General">
                  <c:v>12.93</c:v>
                </c:pt>
                <c:pt idx="60">
                  <c:v>13</c:v>
                </c:pt>
                <c:pt idx="61" formatCode="General">
                  <c:v>13.01</c:v>
                </c:pt>
                <c:pt idx="62" formatCode="General">
                  <c:v>13.01</c:v>
                </c:pt>
                <c:pt idx="63" formatCode="General">
                  <c:v>13.02</c:v>
                </c:pt>
                <c:pt idx="64" formatCode="General">
                  <c:v>13.03</c:v>
                </c:pt>
                <c:pt idx="65" formatCode="General">
                  <c:v>13.02</c:v>
                </c:pt>
                <c:pt idx="66" formatCode="General">
                  <c:v>13.02</c:v>
                </c:pt>
                <c:pt idx="67" formatCode="General">
                  <c:v>13.03</c:v>
                </c:pt>
                <c:pt idx="68" formatCode="General">
                  <c:v>13.02</c:v>
                </c:pt>
                <c:pt idx="69" formatCode="General">
                  <c:v>13.03</c:v>
                </c:pt>
                <c:pt idx="70" formatCode="General">
                  <c:v>13.04</c:v>
                </c:pt>
                <c:pt idx="71" formatCode="General">
                  <c:v>13.07</c:v>
                </c:pt>
                <c:pt idx="72">
                  <c:v>13.1</c:v>
                </c:pt>
                <c:pt idx="73">
                  <c:v>13.1</c:v>
                </c:pt>
                <c:pt idx="74">
                  <c:v>13.1</c:v>
                </c:pt>
                <c:pt idx="75">
                  <c:v>13.1</c:v>
                </c:pt>
                <c:pt idx="76" formatCode="General">
                  <c:v>13.11</c:v>
                </c:pt>
                <c:pt idx="77" formatCode="General">
                  <c:v>13.11</c:v>
                </c:pt>
                <c:pt idx="78">
                  <c:v>13.1</c:v>
                </c:pt>
                <c:pt idx="79">
                  <c:v>13.1</c:v>
                </c:pt>
                <c:pt idx="80">
                  <c:v>13.1</c:v>
                </c:pt>
                <c:pt idx="81" formatCode="General">
                  <c:v>13.12</c:v>
                </c:pt>
                <c:pt idx="82">
                  <c:v>13.1</c:v>
                </c:pt>
                <c:pt idx="83" formatCode="General">
                  <c:v>13.13</c:v>
                </c:pt>
                <c:pt idx="84" formatCode="General">
                  <c:v>13.13</c:v>
                </c:pt>
                <c:pt idx="85" formatCode="General">
                  <c:v>13.13</c:v>
                </c:pt>
                <c:pt idx="86" formatCode="General">
                  <c:v>13.11</c:v>
                </c:pt>
                <c:pt idx="87" formatCode="General">
                  <c:v>13.15</c:v>
                </c:pt>
                <c:pt idx="88" formatCode="General">
                  <c:v>13.14</c:v>
                </c:pt>
                <c:pt idx="89">
                  <c:v>13.2</c:v>
                </c:pt>
                <c:pt idx="90" formatCode="General">
                  <c:v>13.23</c:v>
                </c:pt>
                <c:pt idx="91" formatCode="General">
                  <c:v>13.26</c:v>
                </c:pt>
                <c:pt idx="92" formatCode="General">
                  <c:v>13.26</c:v>
                </c:pt>
                <c:pt idx="93" formatCode="General">
                  <c:v>13.25</c:v>
                </c:pt>
                <c:pt idx="94" formatCode="General">
                  <c:v>13.25</c:v>
                </c:pt>
                <c:pt idx="95" formatCode="General">
                  <c:v>13.25</c:v>
                </c:pt>
                <c:pt idx="96" formatCode="General">
                  <c:v>13.25</c:v>
                </c:pt>
              </c:numCache>
            </c:numRef>
          </c:val>
          <c:smooth val="0"/>
          <c:extLst>
            <c:ext xmlns:c16="http://schemas.microsoft.com/office/drawing/2014/chart" uri="{C3380CC4-5D6E-409C-BE32-E72D297353CC}">
              <c16:uniqueId val="{00000004-12BB-4CC9-B364-F624B1F738BE}"/>
            </c:ext>
          </c:extLst>
        </c:ser>
        <c:dLbls>
          <c:showLegendKey val="0"/>
          <c:showVal val="0"/>
          <c:showCatName val="0"/>
          <c:showSerName val="0"/>
          <c:showPercent val="0"/>
          <c:showBubbleSize val="0"/>
        </c:dLbls>
        <c:marker val="1"/>
        <c:smooth val="0"/>
        <c:axId val="1157146383"/>
        <c:axId val="1157147343"/>
      </c:lineChart>
      <c:lineChart>
        <c:grouping val="standard"/>
        <c:varyColors val="0"/>
        <c:ser>
          <c:idx val="0"/>
          <c:order val="0"/>
          <c:tx>
            <c:strRef>
              <c:f>Sheet1!$B$1</c:f>
              <c:strCache>
                <c:ptCount val="1"/>
                <c:pt idx="0">
                  <c:v>POL IN BAGASSE</c:v>
                </c:pt>
              </c:strCache>
            </c:strRef>
          </c:tx>
          <c:spPr>
            <a:ln w="28575" cap="rnd">
              <a:solidFill>
                <a:srgbClr val="002060"/>
              </a:solidFill>
              <a:round/>
            </a:ln>
            <a:effectLst/>
          </c:spPr>
          <c:marker>
            <c:symbol val="circle"/>
            <c:size val="5"/>
            <c:spPr>
              <a:solidFill>
                <a:schemeClr val="accent1"/>
              </a:solidFill>
              <a:ln w="9525">
                <a:solidFill>
                  <a:schemeClr val="accent1"/>
                </a:solidFill>
              </a:ln>
              <a:effectLst/>
            </c:spPr>
          </c:marker>
          <c:cat>
            <c:numRef>
              <c:f>Sheet1!$A$106:$A$202</c:f>
              <c:numCache>
                <c:formatCode>m/d/yyyy</c:formatCode>
                <c:ptCount val="97"/>
                <c:pt idx="0">
                  <c:v>45956</c:v>
                </c:pt>
                <c:pt idx="1">
                  <c:v>45957</c:v>
                </c:pt>
                <c:pt idx="2">
                  <c:v>45958</c:v>
                </c:pt>
                <c:pt idx="3">
                  <c:v>45959</c:v>
                </c:pt>
                <c:pt idx="4">
                  <c:v>45960</c:v>
                </c:pt>
                <c:pt idx="5">
                  <c:v>45961</c:v>
                </c:pt>
                <c:pt idx="6">
                  <c:v>45962</c:v>
                </c:pt>
                <c:pt idx="7">
                  <c:v>45963</c:v>
                </c:pt>
                <c:pt idx="8">
                  <c:v>45964</c:v>
                </c:pt>
                <c:pt idx="9">
                  <c:v>45965</c:v>
                </c:pt>
                <c:pt idx="10">
                  <c:v>45966</c:v>
                </c:pt>
                <c:pt idx="11">
                  <c:v>45967</c:v>
                </c:pt>
                <c:pt idx="12">
                  <c:v>45968</c:v>
                </c:pt>
                <c:pt idx="13">
                  <c:v>45969</c:v>
                </c:pt>
                <c:pt idx="14">
                  <c:v>45970</c:v>
                </c:pt>
                <c:pt idx="15">
                  <c:v>45971</c:v>
                </c:pt>
                <c:pt idx="16">
                  <c:v>45972</c:v>
                </c:pt>
                <c:pt idx="17">
                  <c:v>45973</c:v>
                </c:pt>
                <c:pt idx="18">
                  <c:v>45974</c:v>
                </c:pt>
                <c:pt idx="19">
                  <c:v>45975</c:v>
                </c:pt>
                <c:pt idx="20">
                  <c:v>45976</c:v>
                </c:pt>
                <c:pt idx="21">
                  <c:v>45977</c:v>
                </c:pt>
                <c:pt idx="22">
                  <c:v>45978</c:v>
                </c:pt>
                <c:pt idx="23">
                  <c:v>45979</c:v>
                </c:pt>
                <c:pt idx="24">
                  <c:v>45980</c:v>
                </c:pt>
                <c:pt idx="25">
                  <c:v>45981</c:v>
                </c:pt>
                <c:pt idx="26">
                  <c:v>45982</c:v>
                </c:pt>
                <c:pt idx="27">
                  <c:v>45983</c:v>
                </c:pt>
                <c:pt idx="28">
                  <c:v>45984</c:v>
                </c:pt>
                <c:pt idx="29">
                  <c:v>45985</c:v>
                </c:pt>
                <c:pt idx="30">
                  <c:v>45986</c:v>
                </c:pt>
                <c:pt idx="31">
                  <c:v>45987</c:v>
                </c:pt>
                <c:pt idx="32">
                  <c:v>45988</c:v>
                </c:pt>
                <c:pt idx="33">
                  <c:v>45989</c:v>
                </c:pt>
                <c:pt idx="34">
                  <c:v>45990</c:v>
                </c:pt>
                <c:pt idx="35">
                  <c:v>45991</c:v>
                </c:pt>
                <c:pt idx="36">
                  <c:v>45992</c:v>
                </c:pt>
                <c:pt idx="37">
                  <c:v>45993</c:v>
                </c:pt>
                <c:pt idx="38">
                  <c:v>45994</c:v>
                </c:pt>
                <c:pt idx="39">
                  <c:v>45995</c:v>
                </c:pt>
                <c:pt idx="40">
                  <c:v>45996</c:v>
                </c:pt>
                <c:pt idx="41">
                  <c:v>45997</c:v>
                </c:pt>
                <c:pt idx="42">
                  <c:v>45998</c:v>
                </c:pt>
                <c:pt idx="43">
                  <c:v>45999</c:v>
                </c:pt>
                <c:pt idx="44">
                  <c:v>46000</c:v>
                </c:pt>
                <c:pt idx="45">
                  <c:v>46001</c:v>
                </c:pt>
                <c:pt idx="46">
                  <c:v>46002</c:v>
                </c:pt>
                <c:pt idx="47">
                  <c:v>46003</c:v>
                </c:pt>
                <c:pt idx="48">
                  <c:v>46005</c:v>
                </c:pt>
                <c:pt idx="49">
                  <c:v>46006</c:v>
                </c:pt>
                <c:pt idx="50">
                  <c:v>46007</c:v>
                </c:pt>
                <c:pt idx="51">
                  <c:v>46008</c:v>
                </c:pt>
                <c:pt idx="52">
                  <c:v>46009</c:v>
                </c:pt>
                <c:pt idx="53">
                  <c:v>46010</c:v>
                </c:pt>
                <c:pt idx="54">
                  <c:v>46011</c:v>
                </c:pt>
                <c:pt idx="55">
                  <c:v>46012</c:v>
                </c:pt>
                <c:pt idx="56">
                  <c:v>46013</c:v>
                </c:pt>
                <c:pt idx="57">
                  <c:v>46014</c:v>
                </c:pt>
                <c:pt idx="58">
                  <c:v>46015</c:v>
                </c:pt>
                <c:pt idx="59">
                  <c:v>46016</c:v>
                </c:pt>
                <c:pt idx="60">
                  <c:v>46017</c:v>
                </c:pt>
                <c:pt idx="61">
                  <c:v>46018</c:v>
                </c:pt>
                <c:pt idx="62">
                  <c:v>46019</c:v>
                </c:pt>
                <c:pt idx="63">
                  <c:v>46020</c:v>
                </c:pt>
                <c:pt idx="64">
                  <c:v>46021</c:v>
                </c:pt>
                <c:pt idx="65">
                  <c:v>46022</c:v>
                </c:pt>
                <c:pt idx="66">
                  <c:v>46023</c:v>
                </c:pt>
                <c:pt idx="67">
                  <c:v>46024</c:v>
                </c:pt>
                <c:pt idx="68">
                  <c:v>46025</c:v>
                </c:pt>
                <c:pt idx="69">
                  <c:v>46026</c:v>
                </c:pt>
                <c:pt idx="70">
                  <c:v>46027</c:v>
                </c:pt>
                <c:pt idx="71">
                  <c:v>46028</c:v>
                </c:pt>
                <c:pt idx="72">
                  <c:v>46029</c:v>
                </c:pt>
                <c:pt idx="73">
                  <c:v>46030</c:v>
                </c:pt>
                <c:pt idx="74">
                  <c:v>46031</c:v>
                </c:pt>
                <c:pt idx="75">
                  <c:v>46032</c:v>
                </c:pt>
                <c:pt idx="76">
                  <c:v>46033</c:v>
                </c:pt>
                <c:pt idx="77">
                  <c:v>46034</c:v>
                </c:pt>
                <c:pt idx="78">
                  <c:v>46035</c:v>
                </c:pt>
                <c:pt idx="79">
                  <c:v>46036</c:v>
                </c:pt>
                <c:pt idx="80">
                  <c:v>46037</c:v>
                </c:pt>
                <c:pt idx="81">
                  <c:v>46038</c:v>
                </c:pt>
                <c:pt idx="82">
                  <c:v>46039</c:v>
                </c:pt>
                <c:pt idx="83">
                  <c:v>46040</c:v>
                </c:pt>
                <c:pt idx="84">
                  <c:v>46041</c:v>
                </c:pt>
                <c:pt idx="85">
                  <c:v>46042</c:v>
                </c:pt>
                <c:pt idx="86">
                  <c:v>46043</c:v>
                </c:pt>
                <c:pt idx="87">
                  <c:v>46044</c:v>
                </c:pt>
                <c:pt idx="88">
                  <c:v>46045</c:v>
                </c:pt>
                <c:pt idx="89">
                  <c:v>46046</c:v>
                </c:pt>
                <c:pt idx="90">
                  <c:v>46047</c:v>
                </c:pt>
                <c:pt idx="91">
                  <c:v>46048</c:v>
                </c:pt>
                <c:pt idx="92">
                  <c:v>46049</c:v>
                </c:pt>
                <c:pt idx="93">
                  <c:v>46050</c:v>
                </c:pt>
                <c:pt idx="94">
                  <c:v>46051</c:v>
                </c:pt>
                <c:pt idx="95">
                  <c:v>46052</c:v>
                </c:pt>
                <c:pt idx="96">
                  <c:v>46053</c:v>
                </c:pt>
              </c:numCache>
            </c:numRef>
          </c:cat>
          <c:val>
            <c:numRef>
              <c:f>Sheet1!$B$106:$B$202</c:f>
              <c:numCache>
                <c:formatCode>0.00</c:formatCode>
                <c:ptCount val="97"/>
                <c:pt idx="0">
                  <c:v>0.55000000000000004</c:v>
                </c:pt>
                <c:pt idx="1">
                  <c:v>0.59</c:v>
                </c:pt>
                <c:pt idx="2">
                  <c:v>0.59</c:v>
                </c:pt>
                <c:pt idx="3">
                  <c:v>0.57999999999999996</c:v>
                </c:pt>
                <c:pt idx="4">
                  <c:v>0.54</c:v>
                </c:pt>
                <c:pt idx="5">
                  <c:v>0.5</c:v>
                </c:pt>
                <c:pt idx="6" formatCode="General">
                  <c:v>0.51</c:v>
                </c:pt>
                <c:pt idx="7" formatCode="General">
                  <c:v>0.56000000000000005</c:v>
                </c:pt>
                <c:pt idx="8" formatCode="General">
                  <c:v>0.52</c:v>
                </c:pt>
                <c:pt idx="9">
                  <c:v>0.5</c:v>
                </c:pt>
                <c:pt idx="10" formatCode="General">
                  <c:v>0.52</c:v>
                </c:pt>
                <c:pt idx="11" formatCode="General">
                  <c:v>0.52</c:v>
                </c:pt>
                <c:pt idx="12" formatCode="General">
                  <c:v>0.52</c:v>
                </c:pt>
                <c:pt idx="13" formatCode="General">
                  <c:v>0.51</c:v>
                </c:pt>
                <c:pt idx="14">
                  <c:v>0.5</c:v>
                </c:pt>
                <c:pt idx="15" formatCode="General">
                  <c:v>0.51</c:v>
                </c:pt>
                <c:pt idx="16">
                  <c:v>0.5</c:v>
                </c:pt>
                <c:pt idx="17" formatCode="General">
                  <c:v>0.51</c:v>
                </c:pt>
                <c:pt idx="18" formatCode="General">
                  <c:v>0.51</c:v>
                </c:pt>
                <c:pt idx="19" formatCode="General">
                  <c:v>0.51</c:v>
                </c:pt>
                <c:pt idx="20">
                  <c:v>0.5</c:v>
                </c:pt>
                <c:pt idx="21" formatCode="General">
                  <c:v>0.48</c:v>
                </c:pt>
                <c:pt idx="22" formatCode="General">
                  <c:v>0.49</c:v>
                </c:pt>
                <c:pt idx="23" formatCode="General">
                  <c:v>0.48</c:v>
                </c:pt>
                <c:pt idx="24" formatCode="General">
                  <c:v>0.48</c:v>
                </c:pt>
                <c:pt idx="25" formatCode="General">
                  <c:v>0.47</c:v>
                </c:pt>
                <c:pt idx="26" formatCode="General">
                  <c:v>0.47</c:v>
                </c:pt>
                <c:pt idx="27" formatCode="General">
                  <c:v>0.48</c:v>
                </c:pt>
                <c:pt idx="28" formatCode="General">
                  <c:v>0.47</c:v>
                </c:pt>
                <c:pt idx="29" formatCode="General">
                  <c:v>0.47</c:v>
                </c:pt>
                <c:pt idx="30" formatCode="General">
                  <c:v>0.47</c:v>
                </c:pt>
                <c:pt idx="31" formatCode="General">
                  <c:v>0.46</c:v>
                </c:pt>
                <c:pt idx="32" formatCode="General">
                  <c:v>0.46</c:v>
                </c:pt>
                <c:pt idx="33" formatCode="General">
                  <c:v>0.46</c:v>
                </c:pt>
                <c:pt idx="34" formatCode="General">
                  <c:v>0.46</c:v>
                </c:pt>
                <c:pt idx="35" formatCode="General">
                  <c:v>0.46</c:v>
                </c:pt>
                <c:pt idx="36" formatCode="General">
                  <c:v>0.47</c:v>
                </c:pt>
                <c:pt idx="37" formatCode="General">
                  <c:v>0.47</c:v>
                </c:pt>
                <c:pt idx="38" formatCode="General">
                  <c:v>0.47</c:v>
                </c:pt>
                <c:pt idx="39" formatCode="General">
                  <c:v>0.47</c:v>
                </c:pt>
                <c:pt idx="40" formatCode="General">
                  <c:v>0.47</c:v>
                </c:pt>
                <c:pt idx="41" formatCode="General">
                  <c:v>0.47</c:v>
                </c:pt>
                <c:pt idx="42" formatCode="General">
                  <c:v>0.46</c:v>
                </c:pt>
                <c:pt idx="43" formatCode="General">
                  <c:v>0.48</c:v>
                </c:pt>
                <c:pt idx="44" formatCode="General">
                  <c:v>0.48</c:v>
                </c:pt>
                <c:pt idx="45" formatCode="General">
                  <c:v>0.48</c:v>
                </c:pt>
                <c:pt idx="46" formatCode="General">
                  <c:v>0.48</c:v>
                </c:pt>
                <c:pt idx="47" formatCode="General">
                  <c:v>0.49</c:v>
                </c:pt>
                <c:pt idx="48" formatCode="General">
                  <c:v>0.48</c:v>
                </c:pt>
                <c:pt idx="49" formatCode="General">
                  <c:v>0.48</c:v>
                </c:pt>
                <c:pt idx="50" formatCode="General">
                  <c:v>0.48</c:v>
                </c:pt>
                <c:pt idx="51" formatCode="General">
                  <c:v>0.49</c:v>
                </c:pt>
                <c:pt idx="52" formatCode="General">
                  <c:v>0.48</c:v>
                </c:pt>
                <c:pt idx="53" formatCode="General">
                  <c:v>0.48</c:v>
                </c:pt>
                <c:pt idx="54" formatCode="General">
                  <c:v>0.48</c:v>
                </c:pt>
                <c:pt idx="55" formatCode="General">
                  <c:v>0.49</c:v>
                </c:pt>
                <c:pt idx="56" formatCode="General">
                  <c:v>0.49</c:v>
                </c:pt>
                <c:pt idx="57" formatCode="General">
                  <c:v>0.48</c:v>
                </c:pt>
                <c:pt idx="58" formatCode="General">
                  <c:v>0.48</c:v>
                </c:pt>
                <c:pt idx="59" formatCode="General">
                  <c:v>0.48</c:v>
                </c:pt>
                <c:pt idx="60" formatCode="General">
                  <c:v>0.48</c:v>
                </c:pt>
                <c:pt idx="61" formatCode="General">
                  <c:v>0.48</c:v>
                </c:pt>
                <c:pt idx="62" formatCode="General">
                  <c:v>0.47</c:v>
                </c:pt>
                <c:pt idx="63" formatCode="General">
                  <c:v>0.48</c:v>
                </c:pt>
                <c:pt idx="64" formatCode="General">
                  <c:v>0.48</c:v>
                </c:pt>
                <c:pt idx="65" formatCode="General">
                  <c:v>0.48</c:v>
                </c:pt>
                <c:pt idx="66" formatCode="General">
                  <c:v>0.48</c:v>
                </c:pt>
                <c:pt idx="67" formatCode="General">
                  <c:v>0.49</c:v>
                </c:pt>
                <c:pt idx="68" formatCode="General">
                  <c:v>0.49</c:v>
                </c:pt>
                <c:pt idx="69" formatCode="General">
                  <c:v>0.49</c:v>
                </c:pt>
                <c:pt idx="70" formatCode="General">
                  <c:v>0.48</c:v>
                </c:pt>
                <c:pt idx="71" formatCode="General">
                  <c:v>0.48</c:v>
                </c:pt>
                <c:pt idx="72" formatCode="General">
                  <c:v>0.49</c:v>
                </c:pt>
                <c:pt idx="73" formatCode="General">
                  <c:v>0.49</c:v>
                </c:pt>
                <c:pt idx="74" formatCode="General">
                  <c:v>0.49</c:v>
                </c:pt>
                <c:pt idx="75" formatCode="General">
                  <c:v>0.49</c:v>
                </c:pt>
                <c:pt idx="76">
                  <c:v>0.5</c:v>
                </c:pt>
                <c:pt idx="77">
                  <c:v>0.5</c:v>
                </c:pt>
                <c:pt idx="78">
                  <c:v>0.49</c:v>
                </c:pt>
                <c:pt idx="79">
                  <c:v>0.49</c:v>
                </c:pt>
                <c:pt idx="80">
                  <c:v>0.5</c:v>
                </c:pt>
                <c:pt idx="81">
                  <c:v>0.5</c:v>
                </c:pt>
                <c:pt idx="82">
                  <c:v>0.49</c:v>
                </c:pt>
                <c:pt idx="83">
                  <c:v>0.49</c:v>
                </c:pt>
                <c:pt idx="84">
                  <c:v>0.5</c:v>
                </c:pt>
                <c:pt idx="85">
                  <c:v>0.51</c:v>
                </c:pt>
                <c:pt idx="86">
                  <c:v>0.5</c:v>
                </c:pt>
                <c:pt idx="87">
                  <c:v>0.5</c:v>
                </c:pt>
                <c:pt idx="88">
                  <c:v>0.49</c:v>
                </c:pt>
                <c:pt idx="89">
                  <c:v>0.5</c:v>
                </c:pt>
                <c:pt idx="90">
                  <c:v>0.5</c:v>
                </c:pt>
                <c:pt idx="91">
                  <c:v>0.5</c:v>
                </c:pt>
                <c:pt idx="92">
                  <c:v>0.49</c:v>
                </c:pt>
                <c:pt idx="93">
                  <c:v>0.49</c:v>
                </c:pt>
                <c:pt idx="94">
                  <c:v>0.51</c:v>
                </c:pt>
                <c:pt idx="95">
                  <c:v>0.49</c:v>
                </c:pt>
                <c:pt idx="96">
                  <c:v>0.48</c:v>
                </c:pt>
              </c:numCache>
            </c:numRef>
          </c:val>
          <c:smooth val="0"/>
          <c:extLst>
            <c:ext xmlns:c16="http://schemas.microsoft.com/office/drawing/2014/chart" uri="{C3380CC4-5D6E-409C-BE32-E72D297353CC}">
              <c16:uniqueId val="{00000000-12BB-4CC9-B364-F624B1F738BE}"/>
            </c:ext>
          </c:extLst>
        </c:ser>
        <c:ser>
          <c:idx val="1"/>
          <c:order val="1"/>
          <c:tx>
            <c:strRef>
              <c:f>Sheet1!$C$1</c:f>
              <c:strCache>
                <c:ptCount val="1"/>
                <c:pt idx="0">
                  <c:v>POL IN F CAKE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Sheet1!$A$106:$A$202</c:f>
              <c:numCache>
                <c:formatCode>m/d/yyyy</c:formatCode>
                <c:ptCount val="97"/>
                <c:pt idx="0">
                  <c:v>45956</c:v>
                </c:pt>
                <c:pt idx="1">
                  <c:v>45957</c:v>
                </c:pt>
                <c:pt idx="2">
                  <c:v>45958</c:v>
                </c:pt>
                <c:pt idx="3">
                  <c:v>45959</c:v>
                </c:pt>
                <c:pt idx="4">
                  <c:v>45960</c:v>
                </c:pt>
                <c:pt idx="5">
                  <c:v>45961</c:v>
                </c:pt>
                <c:pt idx="6">
                  <c:v>45962</c:v>
                </c:pt>
                <c:pt idx="7">
                  <c:v>45963</c:v>
                </c:pt>
                <c:pt idx="8">
                  <c:v>45964</c:v>
                </c:pt>
                <c:pt idx="9">
                  <c:v>45965</c:v>
                </c:pt>
                <c:pt idx="10">
                  <c:v>45966</c:v>
                </c:pt>
                <c:pt idx="11">
                  <c:v>45967</c:v>
                </c:pt>
                <c:pt idx="12">
                  <c:v>45968</c:v>
                </c:pt>
                <c:pt idx="13">
                  <c:v>45969</c:v>
                </c:pt>
                <c:pt idx="14">
                  <c:v>45970</c:v>
                </c:pt>
                <c:pt idx="15">
                  <c:v>45971</c:v>
                </c:pt>
                <c:pt idx="16">
                  <c:v>45972</c:v>
                </c:pt>
                <c:pt idx="17">
                  <c:v>45973</c:v>
                </c:pt>
                <c:pt idx="18">
                  <c:v>45974</c:v>
                </c:pt>
                <c:pt idx="19">
                  <c:v>45975</c:v>
                </c:pt>
                <c:pt idx="20">
                  <c:v>45976</c:v>
                </c:pt>
                <c:pt idx="21">
                  <c:v>45977</c:v>
                </c:pt>
                <c:pt idx="22">
                  <c:v>45978</c:v>
                </c:pt>
                <c:pt idx="23">
                  <c:v>45979</c:v>
                </c:pt>
                <c:pt idx="24">
                  <c:v>45980</c:v>
                </c:pt>
                <c:pt idx="25">
                  <c:v>45981</c:v>
                </c:pt>
                <c:pt idx="26">
                  <c:v>45982</c:v>
                </c:pt>
                <c:pt idx="27">
                  <c:v>45983</c:v>
                </c:pt>
                <c:pt idx="28">
                  <c:v>45984</c:v>
                </c:pt>
                <c:pt idx="29">
                  <c:v>45985</c:v>
                </c:pt>
                <c:pt idx="30">
                  <c:v>45986</c:v>
                </c:pt>
                <c:pt idx="31">
                  <c:v>45987</c:v>
                </c:pt>
                <c:pt idx="32">
                  <c:v>45988</c:v>
                </c:pt>
                <c:pt idx="33">
                  <c:v>45989</c:v>
                </c:pt>
                <c:pt idx="34">
                  <c:v>45990</c:v>
                </c:pt>
                <c:pt idx="35">
                  <c:v>45991</c:v>
                </c:pt>
                <c:pt idx="36">
                  <c:v>45992</c:v>
                </c:pt>
                <c:pt idx="37">
                  <c:v>45993</c:v>
                </c:pt>
                <c:pt idx="38">
                  <c:v>45994</c:v>
                </c:pt>
                <c:pt idx="39">
                  <c:v>45995</c:v>
                </c:pt>
                <c:pt idx="40">
                  <c:v>45996</c:v>
                </c:pt>
                <c:pt idx="41">
                  <c:v>45997</c:v>
                </c:pt>
                <c:pt idx="42">
                  <c:v>45998</c:v>
                </c:pt>
                <c:pt idx="43">
                  <c:v>45999</c:v>
                </c:pt>
                <c:pt idx="44">
                  <c:v>46000</c:v>
                </c:pt>
                <c:pt idx="45">
                  <c:v>46001</c:v>
                </c:pt>
                <c:pt idx="46">
                  <c:v>46002</c:v>
                </c:pt>
                <c:pt idx="47">
                  <c:v>46003</c:v>
                </c:pt>
                <c:pt idx="48">
                  <c:v>46005</c:v>
                </c:pt>
                <c:pt idx="49">
                  <c:v>46006</c:v>
                </c:pt>
                <c:pt idx="50">
                  <c:v>46007</c:v>
                </c:pt>
                <c:pt idx="51">
                  <c:v>46008</c:v>
                </c:pt>
                <c:pt idx="52">
                  <c:v>46009</c:v>
                </c:pt>
                <c:pt idx="53">
                  <c:v>46010</c:v>
                </c:pt>
                <c:pt idx="54">
                  <c:v>46011</c:v>
                </c:pt>
                <c:pt idx="55">
                  <c:v>46012</c:v>
                </c:pt>
                <c:pt idx="56">
                  <c:v>46013</c:v>
                </c:pt>
                <c:pt idx="57">
                  <c:v>46014</c:v>
                </c:pt>
                <c:pt idx="58">
                  <c:v>46015</c:v>
                </c:pt>
                <c:pt idx="59">
                  <c:v>46016</c:v>
                </c:pt>
                <c:pt idx="60">
                  <c:v>46017</c:v>
                </c:pt>
                <c:pt idx="61">
                  <c:v>46018</c:v>
                </c:pt>
                <c:pt idx="62">
                  <c:v>46019</c:v>
                </c:pt>
                <c:pt idx="63">
                  <c:v>46020</c:v>
                </c:pt>
                <c:pt idx="64">
                  <c:v>46021</c:v>
                </c:pt>
                <c:pt idx="65">
                  <c:v>46022</c:v>
                </c:pt>
                <c:pt idx="66">
                  <c:v>46023</c:v>
                </c:pt>
                <c:pt idx="67">
                  <c:v>46024</c:v>
                </c:pt>
                <c:pt idx="68">
                  <c:v>46025</c:v>
                </c:pt>
                <c:pt idx="69">
                  <c:v>46026</c:v>
                </c:pt>
                <c:pt idx="70">
                  <c:v>46027</c:v>
                </c:pt>
                <c:pt idx="71">
                  <c:v>46028</c:v>
                </c:pt>
                <c:pt idx="72">
                  <c:v>46029</c:v>
                </c:pt>
                <c:pt idx="73">
                  <c:v>46030</c:v>
                </c:pt>
                <c:pt idx="74">
                  <c:v>46031</c:v>
                </c:pt>
                <c:pt idx="75">
                  <c:v>46032</c:v>
                </c:pt>
                <c:pt idx="76">
                  <c:v>46033</c:v>
                </c:pt>
                <c:pt idx="77">
                  <c:v>46034</c:v>
                </c:pt>
                <c:pt idx="78">
                  <c:v>46035</c:v>
                </c:pt>
                <c:pt idx="79">
                  <c:v>46036</c:v>
                </c:pt>
                <c:pt idx="80">
                  <c:v>46037</c:v>
                </c:pt>
                <c:pt idx="81">
                  <c:v>46038</c:v>
                </c:pt>
                <c:pt idx="82">
                  <c:v>46039</c:v>
                </c:pt>
                <c:pt idx="83">
                  <c:v>46040</c:v>
                </c:pt>
                <c:pt idx="84">
                  <c:v>46041</c:v>
                </c:pt>
                <c:pt idx="85">
                  <c:v>46042</c:v>
                </c:pt>
                <c:pt idx="86">
                  <c:v>46043</c:v>
                </c:pt>
                <c:pt idx="87">
                  <c:v>46044</c:v>
                </c:pt>
                <c:pt idx="88">
                  <c:v>46045</c:v>
                </c:pt>
                <c:pt idx="89">
                  <c:v>46046</c:v>
                </c:pt>
                <c:pt idx="90">
                  <c:v>46047</c:v>
                </c:pt>
                <c:pt idx="91">
                  <c:v>46048</c:v>
                </c:pt>
                <c:pt idx="92">
                  <c:v>46049</c:v>
                </c:pt>
                <c:pt idx="93">
                  <c:v>46050</c:v>
                </c:pt>
                <c:pt idx="94">
                  <c:v>46051</c:v>
                </c:pt>
                <c:pt idx="95">
                  <c:v>46052</c:v>
                </c:pt>
                <c:pt idx="96">
                  <c:v>46053</c:v>
                </c:pt>
              </c:numCache>
            </c:numRef>
          </c:cat>
          <c:val>
            <c:numRef>
              <c:f>Sheet1!$C$106:$C$202</c:f>
              <c:numCache>
                <c:formatCode>0.00</c:formatCode>
                <c:ptCount val="97"/>
                <c:pt idx="0">
                  <c:v>0.11</c:v>
                </c:pt>
                <c:pt idx="1">
                  <c:v>0.09</c:v>
                </c:pt>
                <c:pt idx="2">
                  <c:v>7.0000000000000007E-2</c:v>
                </c:pt>
                <c:pt idx="3">
                  <c:v>0.08</c:v>
                </c:pt>
                <c:pt idx="4">
                  <c:v>0.08</c:v>
                </c:pt>
                <c:pt idx="5">
                  <c:v>0.09</c:v>
                </c:pt>
                <c:pt idx="6" formatCode="General">
                  <c:v>0.09</c:v>
                </c:pt>
                <c:pt idx="7" formatCode="General">
                  <c:v>0.09</c:v>
                </c:pt>
                <c:pt idx="8" formatCode="General">
                  <c:v>0.09</c:v>
                </c:pt>
                <c:pt idx="9" formatCode="General">
                  <c:v>0.08</c:v>
                </c:pt>
                <c:pt idx="10" formatCode="General">
                  <c:v>7.0000000000000007E-2</c:v>
                </c:pt>
                <c:pt idx="11" formatCode="General">
                  <c:v>0.08</c:v>
                </c:pt>
                <c:pt idx="12" formatCode="General">
                  <c:v>7.0000000000000007E-2</c:v>
                </c:pt>
                <c:pt idx="13" formatCode="General">
                  <c:v>0.08</c:v>
                </c:pt>
                <c:pt idx="14" formatCode="General">
                  <c:v>0.08</c:v>
                </c:pt>
                <c:pt idx="15" formatCode="General">
                  <c:v>0.08</c:v>
                </c:pt>
                <c:pt idx="16" formatCode="General">
                  <c:v>0.08</c:v>
                </c:pt>
                <c:pt idx="17" formatCode="General">
                  <c:v>7.0000000000000007E-2</c:v>
                </c:pt>
                <c:pt idx="18" formatCode="General">
                  <c:v>7.0000000000000007E-2</c:v>
                </c:pt>
                <c:pt idx="19" formatCode="General">
                  <c:v>7.0000000000000007E-2</c:v>
                </c:pt>
                <c:pt idx="20" formatCode="General">
                  <c:v>0.08</c:v>
                </c:pt>
                <c:pt idx="21" formatCode="General">
                  <c:v>7.0000000000000007E-2</c:v>
                </c:pt>
                <c:pt idx="22" formatCode="General">
                  <c:v>0.08</c:v>
                </c:pt>
                <c:pt idx="23" formatCode="General">
                  <c:v>0.08</c:v>
                </c:pt>
                <c:pt idx="24" formatCode="General">
                  <c:v>7.0000000000000007E-2</c:v>
                </c:pt>
                <c:pt idx="25" formatCode="General">
                  <c:v>0.08</c:v>
                </c:pt>
                <c:pt idx="26" formatCode="General">
                  <c:v>7.0000000000000007E-2</c:v>
                </c:pt>
                <c:pt idx="27" formatCode="General">
                  <c:v>7.0000000000000007E-2</c:v>
                </c:pt>
                <c:pt idx="28" formatCode="General">
                  <c:v>7.0000000000000007E-2</c:v>
                </c:pt>
                <c:pt idx="29" formatCode="General">
                  <c:v>7.0000000000000007E-2</c:v>
                </c:pt>
                <c:pt idx="30" formatCode="General">
                  <c:v>7.0000000000000007E-2</c:v>
                </c:pt>
                <c:pt idx="31" formatCode="General">
                  <c:v>0.08</c:v>
                </c:pt>
                <c:pt idx="32" formatCode="General">
                  <c:v>7.0000000000000007E-2</c:v>
                </c:pt>
                <c:pt idx="33" formatCode="General">
                  <c:v>0.08</c:v>
                </c:pt>
                <c:pt idx="34" formatCode="General">
                  <c:v>7.0000000000000007E-2</c:v>
                </c:pt>
                <c:pt idx="35" formatCode="General">
                  <c:v>0.08</c:v>
                </c:pt>
                <c:pt idx="36" formatCode="General">
                  <c:v>7.0000000000000007E-2</c:v>
                </c:pt>
                <c:pt idx="37" formatCode="General">
                  <c:v>7.0000000000000007E-2</c:v>
                </c:pt>
                <c:pt idx="38" formatCode="General">
                  <c:v>0.08</c:v>
                </c:pt>
                <c:pt idx="39" formatCode="General">
                  <c:v>7.0000000000000007E-2</c:v>
                </c:pt>
                <c:pt idx="40" formatCode="General">
                  <c:v>0.08</c:v>
                </c:pt>
                <c:pt idx="41" formatCode="General">
                  <c:v>7.0000000000000007E-2</c:v>
                </c:pt>
                <c:pt idx="42" formatCode="General">
                  <c:v>0.08</c:v>
                </c:pt>
                <c:pt idx="43" formatCode="General">
                  <c:v>0.08</c:v>
                </c:pt>
                <c:pt idx="44" formatCode="General">
                  <c:v>7.0000000000000007E-2</c:v>
                </c:pt>
                <c:pt idx="45" formatCode="General">
                  <c:v>7.0000000000000007E-2</c:v>
                </c:pt>
                <c:pt idx="46" formatCode="General">
                  <c:v>7.0000000000000007E-2</c:v>
                </c:pt>
                <c:pt idx="47" formatCode="General">
                  <c:v>7.0000000000000007E-2</c:v>
                </c:pt>
                <c:pt idx="48" formatCode="General">
                  <c:v>7.0000000000000007E-2</c:v>
                </c:pt>
                <c:pt idx="49" formatCode="General">
                  <c:v>0.08</c:v>
                </c:pt>
                <c:pt idx="50" formatCode="General">
                  <c:v>7.0000000000000007E-2</c:v>
                </c:pt>
                <c:pt idx="51" formatCode="General">
                  <c:v>7.0000000000000007E-2</c:v>
                </c:pt>
                <c:pt idx="52" formatCode="General">
                  <c:v>7.0000000000000007E-2</c:v>
                </c:pt>
                <c:pt idx="53" formatCode="General">
                  <c:v>7.0000000000000007E-2</c:v>
                </c:pt>
                <c:pt idx="54" formatCode="General">
                  <c:v>7.0000000000000007E-2</c:v>
                </c:pt>
                <c:pt idx="55" formatCode="General">
                  <c:v>0.08</c:v>
                </c:pt>
                <c:pt idx="56" formatCode="General">
                  <c:v>7.0000000000000007E-2</c:v>
                </c:pt>
                <c:pt idx="57" formatCode="General">
                  <c:v>7.0000000000000007E-2</c:v>
                </c:pt>
                <c:pt idx="58" formatCode="General">
                  <c:v>7.0000000000000007E-2</c:v>
                </c:pt>
                <c:pt idx="59" formatCode="General">
                  <c:v>7.0000000000000007E-2</c:v>
                </c:pt>
                <c:pt idx="60" formatCode="General">
                  <c:v>7.0000000000000007E-2</c:v>
                </c:pt>
                <c:pt idx="61" formatCode="General">
                  <c:v>7.0000000000000007E-2</c:v>
                </c:pt>
                <c:pt idx="62" formatCode="General">
                  <c:v>7.0000000000000007E-2</c:v>
                </c:pt>
                <c:pt idx="63" formatCode="General">
                  <c:v>0.08</c:v>
                </c:pt>
                <c:pt idx="64" formatCode="General">
                  <c:v>7.0000000000000007E-2</c:v>
                </c:pt>
                <c:pt idx="65" formatCode="General">
                  <c:v>7.0000000000000007E-2</c:v>
                </c:pt>
                <c:pt idx="66" formatCode="General">
                  <c:v>7.0000000000000007E-2</c:v>
                </c:pt>
                <c:pt idx="67" formatCode="General">
                  <c:v>0.08</c:v>
                </c:pt>
                <c:pt idx="68" formatCode="General">
                  <c:v>0.08</c:v>
                </c:pt>
                <c:pt idx="69" formatCode="General">
                  <c:v>0.08</c:v>
                </c:pt>
                <c:pt idx="70" formatCode="General">
                  <c:v>0.08</c:v>
                </c:pt>
                <c:pt idx="71" formatCode="General">
                  <c:v>7.0000000000000007E-2</c:v>
                </c:pt>
                <c:pt idx="72" formatCode="General">
                  <c:v>7.0000000000000007E-2</c:v>
                </c:pt>
                <c:pt idx="73" formatCode="General">
                  <c:v>7.0000000000000007E-2</c:v>
                </c:pt>
                <c:pt idx="74" formatCode="General">
                  <c:v>7.0000000000000007E-2</c:v>
                </c:pt>
                <c:pt idx="75" formatCode="General">
                  <c:v>0.05</c:v>
                </c:pt>
                <c:pt idx="76" formatCode="General">
                  <c:v>0.05</c:v>
                </c:pt>
                <c:pt idx="77" formatCode="General">
                  <c:v>0.06</c:v>
                </c:pt>
                <c:pt idx="78" formatCode="General">
                  <c:v>0.05</c:v>
                </c:pt>
                <c:pt idx="79" formatCode="General">
                  <c:v>0.05</c:v>
                </c:pt>
                <c:pt idx="80" formatCode="General">
                  <c:v>0.05</c:v>
                </c:pt>
                <c:pt idx="81" formatCode="General">
                  <c:v>0.06</c:v>
                </c:pt>
                <c:pt idx="82" formatCode="General">
                  <c:v>0.05</c:v>
                </c:pt>
                <c:pt idx="83" formatCode="General">
                  <c:v>0.05</c:v>
                </c:pt>
                <c:pt idx="84" formatCode="General">
                  <c:v>0.06</c:v>
                </c:pt>
                <c:pt idx="85" formatCode="General">
                  <c:v>0.06</c:v>
                </c:pt>
                <c:pt idx="86" formatCode="General">
                  <c:v>0.05</c:v>
                </c:pt>
                <c:pt idx="87" formatCode="General">
                  <c:v>0.06</c:v>
                </c:pt>
                <c:pt idx="88" formatCode="General">
                  <c:v>0.06</c:v>
                </c:pt>
                <c:pt idx="89" formatCode="General">
                  <c:v>0.05</c:v>
                </c:pt>
                <c:pt idx="90" formatCode="General">
                  <c:v>0.06</c:v>
                </c:pt>
                <c:pt idx="91" formatCode="General">
                  <c:v>0.06</c:v>
                </c:pt>
                <c:pt idx="92" formatCode="General">
                  <c:v>0.05</c:v>
                </c:pt>
                <c:pt idx="93" formatCode="General">
                  <c:v>0.05</c:v>
                </c:pt>
                <c:pt idx="94" formatCode="General">
                  <c:v>0.06</c:v>
                </c:pt>
                <c:pt idx="95" formatCode="General">
                  <c:v>0.05</c:v>
                </c:pt>
                <c:pt idx="96" formatCode="General">
                  <c:v>0.06</c:v>
                </c:pt>
              </c:numCache>
            </c:numRef>
          </c:val>
          <c:smooth val="0"/>
          <c:extLst>
            <c:ext xmlns:c16="http://schemas.microsoft.com/office/drawing/2014/chart" uri="{C3380CC4-5D6E-409C-BE32-E72D297353CC}">
              <c16:uniqueId val="{00000001-12BB-4CC9-B364-F624B1F738BE}"/>
            </c:ext>
          </c:extLst>
        </c:ser>
        <c:ser>
          <c:idx val="2"/>
          <c:order val="2"/>
          <c:tx>
            <c:strRef>
              <c:f>Sheet1!$D$1</c:f>
              <c:strCache>
                <c:ptCount val="1"/>
                <c:pt idx="0">
                  <c:v>POL IN F MOL</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Sheet1!$A$106:$A$202</c:f>
              <c:numCache>
                <c:formatCode>m/d/yyyy</c:formatCode>
                <c:ptCount val="97"/>
                <c:pt idx="0">
                  <c:v>45956</c:v>
                </c:pt>
                <c:pt idx="1">
                  <c:v>45957</c:v>
                </c:pt>
                <c:pt idx="2">
                  <c:v>45958</c:v>
                </c:pt>
                <c:pt idx="3">
                  <c:v>45959</c:v>
                </c:pt>
                <c:pt idx="4">
                  <c:v>45960</c:v>
                </c:pt>
                <c:pt idx="5">
                  <c:v>45961</c:v>
                </c:pt>
                <c:pt idx="6">
                  <c:v>45962</c:v>
                </c:pt>
                <c:pt idx="7">
                  <c:v>45963</c:v>
                </c:pt>
                <c:pt idx="8">
                  <c:v>45964</c:v>
                </c:pt>
                <c:pt idx="9">
                  <c:v>45965</c:v>
                </c:pt>
                <c:pt idx="10">
                  <c:v>45966</c:v>
                </c:pt>
                <c:pt idx="11">
                  <c:v>45967</c:v>
                </c:pt>
                <c:pt idx="12">
                  <c:v>45968</c:v>
                </c:pt>
                <c:pt idx="13">
                  <c:v>45969</c:v>
                </c:pt>
                <c:pt idx="14">
                  <c:v>45970</c:v>
                </c:pt>
                <c:pt idx="15">
                  <c:v>45971</c:v>
                </c:pt>
                <c:pt idx="16">
                  <c:v>45972</c:v>
                </c:pt>
                <c:pt idx="17">
                  <c:v>45973</c:v>
                </c:pt>
                <c:pt idx="18">
                  <c:v>45974</c:v>
                </c:pt>
                <c:pt idx="19">
                  <c:v>45975</c:v>
                </c:pt>
                <c:pt idx="20">
                  <c:v>45976</c:v>
                </c:pt>
                <c:pt idx="21">
                  <c:v>45977</c:v>
                </c:pt>
                <c:pt idx="22">
                  <c:v>45978</c:v>
                </c:pt>
                <c:pt idx="23">
                  <c:v>45979</c:v>
                </c:pt>
                <c:pt idx="24">
                  <c:v>45980</c:v>
                </c:pt>
                <c:pt idx="25">
                  <c:v>45981</c:v>
                </c:pt>
                <c:pt idx="26">
                  <c:v>45982</c:v>
                </c:pt>
                <c:pt idx="27">
                  <c:v>45983</c:v>
                </c:pt>
                <c:pt idx="28">
                  <c:v>45984</c:v>
                </c:pt>
                <c:pt idx="29">
                  <c:v>45985</c:v>
                </c:pt>
                <c:pt idx="30">
                  <c:v>45986</c:v>
                </c:pt>
                <c:pt idx="31">
                  <c:v>45987</c:v>
                </c:pt>
                <c:pt idx="32">
                  <c:v>45988</c:v>
                </c:pt>
                <c:pt idx="33">
                  <c:v>45989</c:v>
                </c:pt>
                <c:pt idx="34">
                  <c:v>45990</c:v>
                </c:pt>
                <c:pt idx="35">
                  <c:v>45991</c:v>
                </c:pt>
                <c:pt idx="36">
                  <c:v>45992</c:v>
                </c:pt>
                <c:pt idx="37">
                  <c:v>45993</c:v>
                </c:pt>
                <c:pt idx="38">
                  <c:v>45994</c:v>
                </c:pt>
                <c:pt idx="39">
                  <c:v>45995</c:v>
                </c:pt>
                <c:pt idx="40">
                  <c:v>45996</c:v>
                </c:pt>
                <c:pt idx="41">
                  <c:v>45997</c:v>
                </c:pt>
                <c:pt idx="42">
                  <c:v>45998</c:v>
                </c:pt>
                <c:pt idx="43">
                  <c:v>45999</c:v>
                </c:pt>
                <c:pt idx="44">
                  <c:v>46000</c:v>
                </c:pt>
                <c:pt idx="45">
                  <c:v>46001</c:v>
                </c:pt>
                <c:pt idx="46">
                  <c:v>46002</c:v>
                </c:pt>
                <c:pt idx="47">
                  <c:v>46003</c:v>
                </c:pt>
                <c:pt idx="48">
                  <c:v>46005</c:v>
                </c:pt>
                <c:pt idx="49">
                  <c:v>46006</c:v>
                </c:pt>
                <c:pt idx="50">
                  <c:v>46007</c:v>
                </c:pt>
                <c:pt idx="51">
                  <c:v>46008</c:v>
                </c:pt>
                <c:pt idx="52">
                  <c:v>46009</c:v>
                </c:pt>
                <c:pt idx="53">
                  <c:v>46010</c:v>
                </c:pt>
                <c:pt idx="54">
                  <c:v>46011</c:v>
                </c:pt>
                <c:pt idx="55">
                  <c:v>46012</c:v>
                </c:pt>
                <c:pt idx="56">
                  <c:v>46013</c:v>
                </c:pt>
                <c:pt idx="57">
                  <c:v>46014</c:v>
                </c:pt>
                <c:pt idx="58">
                  <c:v>46015</c:v>
                </c:pt>
                <c:pt idx="59">
                  <c:v>46016</c:v>
                </c:pt>
                <c:pt idx="60">
                  <c:v>46017</c:v>
                </c:pt>
                <c:pt idx="61">
                  <c:v>46018</c:v>
                </c:pt>
                <c:pt idx="62">
                  <c:v>46019</c:v>
                </c:pt>
                <c:pt idx="63">
                  <c:v>46020</c:v>
                </c:pt>
                <c:pt idx="64">
                  <c:v>46021</c:v>
                </c:pt>
                <c:pt idx="65">
                  <c:v>46022</c:v>
                </c:pt>
                <c:pt idx="66">
                  <c:v>46023</c:v>
                </c:pt>
                <c:pt idx="67">
                  <c:v>46024</c:v>
                </c:pt>
                <c:pt idx="68">
                  <c:v>46025</c:v>
                </c:pt>
                <c:pt idx="69">
                  <c:v>46026</c:v>
                </c:pt>
                <c:pt idx="70">
                  <c:v>46027</c:v>
                </c:pt>
                <c:pt idx="71">
                  <c:v>46028</c:v>
                </c:pt>
                <c:pt idx="72">
                  <c:v>46029</c:v>
                </c:pt>
                <c:pt idx="73">
                  <c:v>46030</c:v>
                </c:pt>
                <c:pt idx="74">
                  <c:v>46031</c:v>
                </c:pt>
                <c:pt idx="75">
                  <c:v>46032</c:v>
                </c:pt>
                <c:pt idx="76">
                  <c:v>46033</c:v>
                </c:pt>
                <c:pt idx="77">
                  <c:v>46034</c:v>
                </c:pt>
                <c:pt idx="78">
                  <c:v>46035</c:v>
                </c:pt>
                <c:pt idx="79">
                  <c:v>46036</c:v>
                </c:pt>
                <c:pt idx="80">
                  <c:v>46037</c:v>
                </c:pt>
                <c:pt idx="81">
                  <c:v>46038</c:v>
                </c:pt>
                <c:pt idx="82">
                  <c:v>46039</c:v>
                </c:pt>
                <c:pt idx="83">
                  <c:v>46040</c:v>
                </c:pt>
                <c:pt idx="84">
                  <c:v>46041</c:v>
                </c:pt>
                <c:pt idx="85">
                  <c:v>46042</c:v>
                </c:pt>
                <c:pt idx="86">
                  <c:v>46043</c:v>
                </c:pt>
                <c:pt idx="87">
                  <c:v>46044</c:v>
                </c:pt>
                <c:pt idx="88">
                  <c:v>46045</c:v>
                </c:pt>
                <c:pt idx="89">
                  <c:v>46046</c:v>
                </c:pt>
                <c:pt idx="90">
                  <c:v>46047</c:v>
                </c:pt>
                <c:pt idx="91">
                  <c:v>46048</c:v>
                </c:pt>
                <c:pt idx="92">
                  <c:v>46049</c:v>
                </c:pt>
                <c:pt idx="93">
                  <c:v>46050</c:v>
                </c:pt>
                <c:pt idx="94">
                  <c:v>46051</c:v>
                </c:pt>
                <c:pt idx="95">
                  <c:v>46052</c:v>
                </c:pt>
                <c:pt idx="96">
                  <c:v>46053</c:v>
                </c:pt>
              </c:numCache>
            </c:numRef>
          </c:cat>
          <c:val>
            <c:numRef>
              <c:f>Sheet1!$D$106:$D$202</c:f>
              <c:numCache>
                <c:formatCode>0.00</c:formatCode>
                <c:ptCount val="97"/>
                <c:pt idx="0">
                  <c:v>1.07</c:v>
                </c:pt>
                <c:pt idx="1">
                  <c:v>1.07</c:v>
                </c:pt>
                <c:pt idx="2">
                  <c:v>1.06</c:v>
                </c:pt>
                <c:pt idx="3">
                  <c:v>1.06</c:v>
                </c:pt>
                <c:pt idx="4">
                  <c:v>1.08</c:v>
                </c:pt>
                <c:pt idx="5">
                  <c:v>1.1399999999999999</c:v>
                </c:pt>
                <c:pt idx="6" formatCode="General">
                  <c:v>1.1299999999999999</c:v>
                </c:pt>
                <c:pt idx="7" formatCode="General">
                  <c:v>1.0900000000000001</c:v>
                </c:pt>
                <c:pt idx="8" formatCode="General">
                  <c:v>1.1200000000000001</c:v>
                </c:pt>
                <c:pt idx="9" formatCode="General">
                  <c:v>1.1399999999999999</c:v>
                </c:pt>
                <c:pt idx="10" formatCode="General">
                  <c:v>1.21</c:v>
                </c:pt>
                <c:pt idx="11" formatCode="General">
                  <c:v>1.23</c:v>
                </c:pt>
                <c:pt idx="12" formatCode="General">
                  <c:v>1.24</c:v>
                </c:pt>
                <c:pt idx="13" formatCode="General">
                  <c:v>1.27</c:v>
                </c:pt>
                <c:pt idx="14">
                  <c:v>1.3</c:v>
                </c:pt>
                <c:pt idx="15">
                  <c:v>1.3</c:v>
                </c:pt>
                <c:pt idx="16" formatCode="General">
                  <c:v>1.31</c:v>
                </c:pt>
                <c:pt idx="17" formatCode="General">
                  <c:v>1.31</c:v>
                </c:pt>
                <c:pt idx="18" formatCode="General">
                  <c:v>1.29</c:v>
                </c:pt>
                <c:pt idx="19" formatCode="General">
                  <c:v>1.32</c:v>
                </c:pt>
                <c:pt idx="20" formatCode="General">
                  <c:v>1.31</c:v>
                </c:pt>
                <c:pt idx="21" formatCode="General">
                  <c:v>1.31</c:v>
                </c:pt>
                <c:pt idx="22" formatCode="General">
                  <c:v>1.26</c:v>
                </c:pt>
                <c:pt idx="23" formatCode="General">
                  <c:v>1.25</c:v>
                </c:pt>
                <c:pt idx="24">
                  <c:v>1.2</c:v>
                </c:pt>
                <c:pt idx="25">
                  <c:v>1.1599999999999999</c:v>
                </c:pt>
                <c:pt idx="26">
                  <c:v>1.17</c:v>
                </c:pt>
                <c:pt idx="27">
                  <c:v>1.17</c:v>
                </c:pt>
                <c:pt idx="28">
                  <c:v>1.17</c:v>
                </c:pt>
                <c:pt idx="29">
                  <c:v>1.18</c:v>
                </c:pt>
                <c:pt idx="30">
                  <c:v>1.2</c:v>
                </c:pt>
                <c:pt idx="31">
                  <c:v>1.26</c:v>
                </c:pt>
                <c:pt idx="32">
                  <c:v>1.25</c:v>
                </c:pt>
                <c:pt idx="33">
                  <c:v>1.22</c:v>
                </c:pt>
                <c:pt idx="34">
                  <c:v>1.2</c:v>
                </c:pt>
                <c:pt idx="35">
                  <c:v>1.22</c:v>
                </c:pt>
                <c:pt idx="36">
                  <c:v>1.19</c:v>
                </c:pt>
                <c:pt idx="37">
                  <c:v>1.18</c:v>
                </c:pt>
                <c:pt idx="38">
                  <c:v>1.1599999999999999</c:v>
                </c:pt>
                <c:pt idx="39">
                  <c:v>1.1599999999999999</c:v>
                </c:pt>
                <c:pt idx="40">
                  <c:v>1.18</c:v>
                </c:pt>
                <c:pt idx="41">
                  <c:v>1.1399999999999999</c:v>
                </c:pt>
                <c:pt idx="42">
                  <c:v>1.1299999999999999</c:v>
                </c:pt>
                <c:pt idx="43">
                  <c:v>1.1100000000000001</c:v>
                </c:pt>
                <c:pt idx="44">
                  <c:v>1.77</c:v>
                </c:pt>
                <c:pt idx="45">
                  <c:v>1.82</c:v>
                </c:pt>
                <c:pt idx="46">
                  <c:v>1.82</c:v>
                </c:pt>
                <c:pt idx="47">
                  <c:v>1.81</c:v>
                </c:pt>
                <c:pt idx="48">
                  <c:v>1.84</c:v>
                </c:pt>
                <c:pt idx="49">
                  <c:v>1.86</c:v>
                </c:pt>
                <c:pt idx="50">
                  <c:v>1.86</c:v>
                </c:pt>
                <c:pt idx="51">
                  <c:v>1.88</c:v>
                </c:pt>
                <c:pt idx="52">
                  <c:v>1.86</c:v>
                </c:pt>
                <c:pt idx="53">
                  <c:v>1.86</c:v>
                </c:pt>
                <c:pt idx="54">
                  <c:v>1.87</c:v>
                </c:pt>
                <c:pt idx="55">
                  <c:v>1.86</c:v>
                </c:pt>
                <c:pt idx="56">
                  <c:v>1.86</c:v>
                </c:pt>
                <c:pt idx="57">
                  <c:v>1.88</c:v>
                </c:pt>
                <c:pt idx="58">
                  <c:v>1.89</c:v>
                </c:pt>
                <c:pt idx="59">
                  <c:v>1.9</c:v>
                </c:pt>
                <c:pt idx="60">
                  <c:v>1.96</c:v>
                </c:pt>
                <c:pt idx="61">
                  <c:v>1.98</c:v>
                </c:pt>
                <c:pt idx="62">
                  <c:v>1.99</c:v>
                </c:pt>
                <c:pt idx="63">
                  <c:v>1.98</c:v>
                </c:pt>
                <c:pt idx="64">
                  <c:v>2.0099999999999998</c:v>
                </c:pt>
                <c:pt idx="65">
                  <c:v>1.96</c:v>
                </c:pt>
                <c:pt idx="66">
                  <c:v>1.98</c:v>
                </c:pt>
                <c:pt idx="67" formatCode="General">
                  <c:v>1.92</c:v>
                </c:pt>
                <c:pt idx="68" formatCode="General">
                  <c:v>1.92</c:v>
                </c:pt>
                <c:pt idx="69" formatCode="General">
                  <c:v>2.88</c:v>
                </c:pt>
                <c:pt idx="70" formatCode="General">
                  <c:v>2.84</c:v>
                </c:pt>
                <c:pt idx="71" formatCode="General">
                  <c:v>2.87</c:v>
                </c:pt>
                <c:pt idx="72" formatCode="General">
                  <c:v>2.83</c:v>
                </c:pt>
                <c:pt idx="73" formatCode="General">
                  <c:v>2.75</c:v>
                </c:pt>
                <c:pt idx="74" formatCode="General">
                  <c:v>2.73</c:v>
                </c:pt>
                <c:pt idx="75" formatCode="General">
                  <c:v>2.7</c:v>
                </c:pt>
                <c:pt idx="76">
                  <c:v>2.69</c:v>
                </c:pt>
                <c:pt idx="77">
                  <c:v>2.63</c:v>
                </c:pt>
                <c:pt idx="78">
                  <c:v>2.58</c:v>
                </c:pt>
                <c:pt idx="79">
                  <c:v>2.57</c:v>
                </c:pt>
                <c:pt idx="80">
                  <c:v>2.5499999999999998</c:v>
                </c:pt>
                <c:pt idx="81">
                  <c:v>2.5299999999999998</c:v>
                </c:pt>
                <c:pt idx="82">
                  <c:v>2.5099999999999998</c:v>
                </c:pt>
                <c:pt idx="83">
                  <c:v>2.5099999999999998</c:v>
                </c:pt>
                <c:pt idx="84">
                  <c:v>2.5099999999999998</c:v>
                </c:pt>
                <c:pt idx="85">
                  <c:v>2.5</c:v>
                </c:pt>
                <c:pt idx="86">
                  <c:v>2.48</c:v>
                </c:pt>
                <c:pt idx="87">
                  <c:v>2.5</c:v>
                </c:pt>
                <c:pt idx="88">
                  <c:v>2.4900000000000002</c:v>
                </c:pt>
                <c:pt idx="89">
                  <c:v>2.5</c:v>
                </c:pt>
                <c:pt idx="90">
                  <c:v>2.4900000000000002</c:v>
                </c:pt>
                <c:pt idx="91">
                  <c:v>2.5</c:v>
                </c:pt>
                <c:pt idx="92">
                  <c:v>2.5</c:v>
                </c:pt>
                <c:pt idx="93">
                  <c:v>2.4900000000000002</c:v>
                </c:pt>
                <c:pt idx="94">
                  <c:v>2.4500000000000002</c:v>
                </c:pt>
                <c:pt idx="95">
                  <c:v>2.4700000000000002</c:v>
                </c:pt>
                <c:pt idx="96">
                  <c:v>2.48</c:v>
                </c:pt>
              </c:numCache>
            </c:numRef>
          </c:val>
          <c:smooth val="0"/>
          <c:extLst>
            <c:ext xmlns:c16="http://schemas.microsoft.com/office/drawing/2014/chart" uri="{C3380CC4-5D6E-409C-BE32-E72D297353CC}">
              <c16:uniqueId val="{00000002-12BB-4CC9-B364-F624B1F738BE}"/>
            </c:ext>
          </c:extLst>
        </c:ser>
        <c:ser>
          <c:idx val="3"/>
          <c:order val="3"/>
          <c:tx>
            <c:strRef>
              <c:f>Sheet1!$E$1</c:f>
              <c:strCache>
                <c:ptCount val="1"/>
                <c:pt idx="0">
                  <c:v>UNKNOWN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Sheet1!$A$106:$A$202</c:f>
              <c:numCache>
                <c:formatCode>m/d/yyyy</c:formatCode>
                <c:ptCount val="97"/>
                <c:pt idx="0">
                  <c:v>45956</c:v>
                </c:pt>
                <c:pt idx="1">
                  <c:v>45957</c:v>
                </c:pt>
                <c:pt idx="2">
                  <c:v>45958</c:v>
                </c:pt>
                <c:pt idx="3">
                  <c:v>45959</c:v>
                </c:pt>
                <c:pt idx="4">
                  <c:v>45960</c:v>
                </c:pt>
                <c:pt idx="5">
                  <c:v>45961</c:v>
                </c:pt>
                <c:pt idx="6">
                  <c:v>45962</c:v>
                </c:pt>
                <c:pt idx="7">
                  <c:v>45963</c:v>
                </c:pt>
                <c:pt idx="8">
                  <c:v>45964</c:v>
                </c:pt>
                <c:pt idx="9">
                  <c:v>45965</c:v>
                </c:pt>
                <c:pt idx="10">
                  <c:v>45966</c:v>
                </c:pt>
                <c:pt idx="11">
                  <c:v>45967</c:v>
                </c:pt>
                <c:pt idx="12">
                  <c:v>45968</c:v>
                </c:pt>
                <c:pt idx="13">
                  <c:v>45969</c:v>
                </c:pt>
                <c:pt idx="14">
                  <c:v>45970</c:v>
                </c:pt>
                <c:pt idx="15">
                  <c:v>45971</c:v>
                </c:pt>
                <c:pt idx="16">
                  <c:v>45972</c:v>
                </c:pt>
                <c:pt idx="17">
                  <c:v>45973</c:v>
                </c:pt>
                <c:pt idx="18">
                  <c:v>45974</c:v>
                </c:pt>
                <c:pt idx="19">
                  <c:v>45975</c:v>
                </c:pt>
                <c:pt idx="20">
                  <c:v>45976</c:v>
                </c:pt>
                <c:pt idx="21">
                  <c:v>45977</c:v>
                </c:pt>
                <c:pt idx="22">
                  <c:v>45978</c:v>
                </c:pt>
                <c:pt idx="23">
                  <c:v>45979</c:v>
                </c:pt>
                <c:pt idx="24">
                  <c:v>45980</c:v>
                </c:pt>
                <c:pt idx="25">
                  <c:v>45981</c:v>
                </c:pt>
                <c:pt idx="26">
                  <c:v>45982</c:v>
                </c:pt>
                <c:pt idx="27">
                  <c:v>45983</c:v>
                </c:pt>
                <c:pt idx="28">
                  <c:v>45984</c:v>
                </c:pt>
                <c:pt idx="29">
                  <c:v>45985</c:v>
                </c:pt>
                <c:pt idx="30">
                  <c:v>45986</c:v>
                </c:pt>
                <c:pt idx="31">
                  <c:v>45987</c:v>
                </c:pt>
                <c:pt idx="32">
                  <c:v>45988</c:v>
                </c:pt>
                <c:pt idx="33">
                  <c:v>45989</c:v>
                </c:pt>
                <c:pt idx="34">
                  <c:v>45990</c:v>
                </c:pt>
                <c:pt idx="35">
                  <c:v>45991</c:v>
                </c:pt>
                <c:pt idx="36">
                  <c:v>45992</c:v>
                </c:pt>
                <c:pt idx="37">
                  <c:v>45993</c:v>
                </c:pt>
                <c:pt idx="38">
                  <c:v>45994</c:v>
                </c:pt>
                <c:pt idx="39">
                  <c:v>45995</c:v>
                </c:pt>
                <c:pt idx="40">
                  <c:v>45996</c:v>
                </c:pt>
                <c:pt idx="41">
                  <c:v>45997</c:v>
                </c:pt>
                <c:pt idx="42">
                  <c:v>45998</c:v>
                </c:pt>
                <c:pt idx="43">
                  <c:v>45999</c:v>
                </c:pt>
                <c:pt idx="44">
                  <c:v>46000</c:v>
                </c:pt>
                <c:pt idx="45">
                  <c:v>46001</c:v>
                </c:pt>
                <c:pt idx="46">
                  <c:v>46002</c:v>
                </c:pt>
                <c:pt idx="47">
                  <c:v>46003</c:v>
                </c:pt>
                <c:pt idx="48">
                  <c:v>46005</c:v>
                </c:pt>
                <c:pt idx="49">
                  <c:v>46006</c:v>
                </c:pt>
                <c:pt idx="50">
                  <c:v>46007</c:v>
                </c:pt>
                <c:pt idx="51">
                  <c:v>46008</c:v>
                </c:pt>
                <c:pt idx="52">
                  <c:v>46009</c:v>
                </c:pt>
                <c:pt idx="53">
                  <c:v>46010</c:v>
                </c:pt>
                <c:pt idx="54">
                  <c:v>46011</c:v>
                </c:pt>
                <c:pt idx="55">
                  <c:v>46012</c:v>
                </c:pt>
                <c:pt idx="56">
                  <c:v>46013</c:v>
                </c:pt>
                <c:pt idx="57">
                  <c:v>46014</c:v>
                </c:pt>
                <c:pt idx="58">
                  <c:v>46015</c:v>
                </c:pt>
                <c:pt idx="59">
                  <c:v>46016</c:v>
                </c:pt>
                <c:pt idx="60">
                  <c:v>46017</c:v>
                </c:pt>
                <c:pt idx="61">
                  <c:v>46018</c:v>
                </c:pt>
                <c:pt idx="62">
                  <c:v>46019</c:v>
                </c:pt>
                <c:pt idx="63">
                  <c:v>46020</c:v>
                </c:pt>
                <c:pt idx="64">
                  <c:v>46021</c:v>
                </c:pt>
                <c:pt idx="65">
                  <c:v>46022</c:v>
                </c:pt>
                <c:pt idx="66">
                  <c:v>46023</c:v>
                </c:pt>
                <c:pt idx="67">
                  <c:v>46024</c:v>
                </c:pt>
                <c:pt idx="68">
                  <c:v>46025</c:v>
                </c:pt>
                <c:pt idx="69">
                  <c:v>46026</c:v>
                </c:pt>
                <c:pt idx="70">
                  <c:v>46027</c:v>
                </c:pt>
                <c:pt idx="71">
                  <c:v>46028</c:v>
                </c:pt>
                <c:pt idx="72">
                  <c:v>46029</c:v>
                </c:pt>
                <c:pt idx="73">
                  <c:v>46030</c:v>
                </c:pt>
                <c:pt idx="74">
                  <c:v>46031</c:v>
                </c:pt>
                <c:pt idx="75">
                  <c:v>46032</c:v>
                </c:pt>
                <c:pt idx="76">
                  <c:v>46033</c:v>
                </c:pt>
                <c:pt idx="77">
                  <c:v>46034</c:v>
                </c:pt>
                <c:pt idx="78">
                  <c:v>46035</c:v>
                </c:pt>
                <c:pt idx="79">
                  <c:v>46036</c:v>
                </c:pt>
                <c:pt idx="80">
                  <c:v>46037</c:v>
                </c:pt>
                <c:pt idx="81">
                  <c:v>46038</c:v>
                </c:pt>
                <c:pt idx="82">
                  <c:v>46039</c:v>
                </c:pt>
                <c:pt idx="83">
                  <c:v>46040</c:v>
                </c:pt>
                <c:pt idx="84">
                  <c:v>46041</c:v>
                </c:pt>
                <c:pt idx="85">
                  <c:v>46042</c:v>
                </c:pt>
                <c:pt idx="86">
                  <c:v>46043</c:v>
                </c:pt>
                <c:pt idx="87">
                  <c:v>46044</c:v>
                </c:pt>
                <c:pt idx="88">
                  <c:v>46045</c:v>
                </c:pt>
                <c:pt idx="89">
                  <c:v>46046</c:v>
                </c:pt>
                <c:pt idx="90">
                  <c:v>46047</c:v>
                </c:pt>
                <c:pt idx="91">
                  <c:v>46048</c:v>
                </c:pt>
                <c:pt idx="92">
                  <c:v>46049</c:v>
                </c:pt>
                <c:pt idx="93">
                  <c:v>46050</c:v>
                </c:pt>
                <c:pt idx="94">
                  <c:v>46051</c:v>
                </c:pt>
                <c:pt idx="95">
                  <c:v>46052</c:v>
                </c:pt>
                <c:pt idx="96">
                  <c:v>46053</c:v>
                </c:pt>
              </c:numCache>
            </c:numRef>
          </c:cat>
          <c:val>
            <c:numRef>
              <c:f>Sheet1!$E$106:$E$202</c:f>
              <c:numCache>
                <c:formatCode>0.00</c:formatCode>
                <c:ptCount val="97"/>
                <c:pt idx="0">
                  <c:v>0.17</c:v>
                </c:pt>
                <c:pt idx="1">
                  <c:v>0.17</c:v>
                </c:pt>
                <c:pt idx="2">
                  <c:v>0.17</c:v>
                </c:pt>
                <c:pt idx="3">
                  <c:v>0.17</c:v>
                </c:pt>
                <c:pt idx="4">
                  <c:v>0.17</c:v>
                </c:pt>
                <c:pt idx="5">
                  <c:v>0.17</c:v>
                </c:pt>
                <c:pt idx="6" formatCode="General">
                  <c:v>0.17</c:v>
                </c:pt>
                <c:pt idx="7" formatCode="General">
                  <c:v>0.15</c:v>
                </c:pt>
                <c:pt idx="8" formatCode="General">
                  <c:v>0.15</c:v>
                </c:pt>
                <c:pt idx="9" formatCode="General">
                  <c:v>0.13</c:v>
                </c:pt>
                <c:pt idx="10" formatCode="General">
                  <c:v>0.11</c:v>
                </c:pt>
                <c:pt idx="11" formatCode="General">
                  <c:v>0.11</c:v>
                </c:pt>
                <c:pt idx="12">
                  <c:v>0.1</c:v>
                </c:pt>
                <c:pt idx="13" formatCode="General">
                  <c:v>0.09</c:v>
                </c:pt>
                <c:pt idx="14" formatCode="General">
                  <c:v>0.08</c:v>
                </c:pt>
                <c:pt idx="15" formatCode="General">
                  <c:v>0.08</c:v>
                </c:pt>
                <c:pt idx="16" formatCode="General">
                  <c:v>0.08</c:v>
                </c:pt>
                <c:pt idx="17" formatCode="General">
                  <c:v>0.08</c:v>
                </c:pt>
                <c:pt idx="18" formatCode="General">
                  <c:v>0.08</c:v>
                </c:pt>
                <c:pt idx="19" formatCode="General">
                  <c:v>0.08</c:v>
                </c:pt>
                <c:pt idx="20" formatCode="General">
                  <c:v>0.08</c:v>
                </c:pt>
                <c:pt idx="21" formatCode="General">
                  <c:v>0.08</c:v>
                </c:pt>
                <c:pt idx="22" formatCode="General">
                  <c:v>0.08</c:v>
                </c:pt>
                <c:pt idx="23" formatCode="General">
                  <c:v>0.08</c:v>
                </c:pt>
                <c:pt idx="24" formatCode="General">
                  <c:v>0.08</c:v>
                </c:pt>
                <c:pt idx="25" formatCode="General">
                  <c:v>7.0000000000000007E-2</c:v>
                </c:pt>
                <c:pt idx="26" formatCode="General">
                  <c:v>0.06</c:v>
                </c:pt>
                <c:pt idx="27" formatCode="General">
                  <c:v>0.06</c:v>
                </c:pt>
                <c:pt idx="28" formatCode="General">
                  <c:v>0.06</c:v>
                </c:pt>
                <c:pt idx="29" formatCode="General">
                  <c:v>0.06</c:v>
                </c:pt>
                <c:pt idx="30" formatCode="General">
                  <c:v>0.06</c:v>
                </c:pt>
                <c:pt idx="31" formatCode="General">
                  <c:v>0.06</c:v>
                </c:pt>
                <c:pt idx="32" formatCode="General">
                  <c:v>0.06</c:v>
                </c:pt>
                <c:pt idx="33" formatCode="General">
                  <c:v>0.06</c:v>
                </c:pt>
                <c:pt idx="34" formatCode="General">
                  <c:v>0.06</c:v>
                </c:pt>
                <c:pt idx="35" formatCode="General">
                  <c:v>0.06</c:v>
                </c:pt>
                <c:pt idx="36" formatCode="General">
                  <c:v>0.06</c:v>
                </c:pt>
                <c:pt idx="37" formatCode="General">
                  <c:v>0.06</c:v>
                </c:pt>
                <c:pt idx="38" formatCode="General">
                  <c:v>0.06</c:v>
                </c:pt>
                <c:pt idx="39" formatCode="General">
                  <c:v>0.06</c:v>
                </c:pt>
                <c:pt idx="40" formatCode="General">
                  <c:v>0.06</c:v>
                </c:pt>
                <c:pt idx="41" formatCode="General">
                  <c:v>0.06</c:v>
                </c:pt>
                <c:pt idx="42" formatCode="General">
                  <c:v>0.06</c:v>
                </c:pt>
                <c:pt idx="43" formatCode="General">
                  <c:v>0.06</c:v>
                </c:pt>
                <c:pt idx="44" formatCode="General">
                  <c:v>0.06</c:v>
                </c:pt>
                <c:pt idx="45" formatCode="General">
                  <c:v>0.06</c:v>
                </c:pt>
                <c:pt idx="46" formatCode="General">
                  <c:v>0.06</c:v>
                </c:pt>
                <c:pt idx="47" formatCode="General">
                  <c:v>0.06</c:v>
                </c:pt>
                <c:pt idx="48" formatCode="General">
                  <c:v>0.06</c:v>
                </c:pt>
                <c:pt idx="49" formatCode="General">
                  <c:v>0.06</c:v>
                </c:pt>
                <c:pt idx="50" formatCode="General">
                  <c:v>0.06</c:v>
                </c:pt>
                <c:pt idx="51" formatCode="General">
                  <c:v>0.06</c:v>
                </c:pt>
                <c:pt idx="52" formatCode="General">
                  <c:v>0.06</c:v>
                </c:pt>
                <c:pt idx="53" formatCode="General">
                  <c:v>0.06</c:v>
                </c:pt>
                <c:pt idx="54" formatCode="General">
                  <c:v>0.06</c:v>
                </c:pt>
                <c:pt idx="55" formatCode="General">
                  <c:v>0.06</c:v>
                </c:pt>
                <c:pt idx="56" formatCode="General">
                  <c:v>0.06</c:v>
                </c:pt>
                <c:pt idx="57" formatCode="General">
                  <c:v>0.06</c:v>
                </c:pt>
                <c:pt idx="58" formatCode="General">
                  <c:v>0.06</c:v>
                </c:pt>
                <c:pt idx="59" formatCode="General">
                  <c:v>0.06</c:v>
                </c:pt>
                <c:pt idx="60" formatCode="General">
                  <c:v>0.06</c:v>
                </c:pt>
                <c:pt idx="61" formatCode="General">
                  <c:v>0.06</c:v>
                </c:pt>
                <c:pt idx="62" formatCode="General">
                  <c:v>0.06</c:v>
                </c:pt>
                <c:pt idx="63" formatCode="General">
                  <c:v>0.06</c:v>
                </c:pt>
                <c:pt idx="64" formatCode="General">
                  <c:v>0.06</c:v>
                </c:pt>
                <c:pt idx="65" formatCode="General">
                  <c:v>0.06</c:v>
                </c:pt>
                <c:pt idx="66" formatCode="General">
                  <c:v>0.06</c:v>
                </c:pt>
                <c:pt idx="67" formatCode="General">
                  <c:v>0.06</c:v>
                </c:pt>
                <c:pt idx="68" formatCode="General">
                  <c:v>0.06</c:v>
                </c:pt>
                <c:pt idx="69" formatCode="General">
                  <c:v>0.06</c:v>
                </c:pt>
                <c:pt idx="70" formatCode="General">
                  <c:v>0.06</c:v>
                </c:pt>
                <c:pt idx="71" formatCode="General">
                  <c:v>0.06</c:v>
                </c:pt>
                <c:pt idx="72" formatCode="General">
                  <c:v>0.06</c:v>
                </c:pt>
                <c:pt idx="73" formatCode="General">
                  <c:v>0.06</c:v>
                </c:pt>
                <c:pt idx="74" formatCode="General">
                  <c:v>0.06</c:v>
                </c:pt>
                <c:pt idx="75" formatCode="General">
                  <c:v>0.06</c:v>
                </c:pt>
                <c:pt idx="76" formatCode="General">
                  <c:v>0.06</c:v>
                </c:pt>
                <c:pt idx="77" formatCode="General">
                  <c:v>0.06</c:v>
                </c:pt>
                <c:pt idx="78" formatCode="General">
                  <c:v>0.06</c:v>
                </c:pt>
                <c:pt idx="79" formatCode="General">
                  <c:v>0.06</c:v>
                </c:pt>
                <c:pt idx="80" formatCode="General">
                  <c:v>0.06</c:v>
                </c:pt>
                <c:pt idx="81" formatCode="General">
                  <c:v>0.06</c:v>
                </c:pt>
                <c:pt idx="82" formatCode="General">
                  <c:v>0.06</c:v>
                </c:pt>
                <c:pt idx="83" formatCode="General">
                  <c:v>0.06</c:v>
                </c:pt>
                <c:pt idx="84" formatCode="General">
                  <c:v>0.06</c:v>
                </c:pt>
                <c:pt idx="85" formatCode="General">
                  <c:v>0.06</c:v>
                </c:pt>
                <c:pt idx="86" formatCode="General">
                  <c:v>0.06</c:v>
                </c:pt>
                <c:pt idx="87" formatCode="General">
                  <c:v>0.06</c:v>
                </c:pt>
                <c:pt idx="88" formatCode="General">
                  <c:v>0.06</c:v>
                </c:pt>
                <c:pt idx="89" formatCode="General">
                  <c:v>0.06</c:v>
                </c:pt>
                <c:pt idx="90" formatCode="General">
                  <c:v>0.06</c:v>
                </c:pt>
                <c:pt idx="91" formatCode="General">
                  <c:v>0.06</c:v>
                </c:pt>
                <c:pt idx="92" formatCode="General">
                  <c:v>0.06</c:v>
                </c:pt>
                <c:pt idx="93" formatCode="General">
                  <c:v>0.06</c:v>
                </c:pt>
                <c:pt idx="94" formatCode="General">
                  <c:v>0.06</c:v>
                </c:pt>
                <c:pt idx="95" formatCode="General">
                  <c:v>0.06</c:v>
                </c:pt>
                <c:pt idx="96" formatCode="General">
                  <c:v>0.06</c:v>
                </c:pt>
              </c:numCache>
            </c:numRef>
          </c:val>
          <c:smooth val="0"/>
          <c:extLst>
            <c:ext xmlns:c16="http://schemas.microsoft.com/office/drawing/2014/chart" uri="{C3380CC4-5D6E-409C-BE32-E72D297353CC}">
              <c16:uniqueId val="{00000003-12BB-4CC9-B364-F624B1F738BE}"/>
            </c:ext>
          </c:extLst>
        </c:ser>
        <c:dLbls>
          <c:showLegendKey val="0"/>
          <c:showVal val="0"/>
          <c:showCatName val="0"/>
          <c:showSerName val="0"/>
          <c:showPercent val="0"/>
          <c:showBubbleSize val="0"/>
        </c:dLbls>
        <c:marker val="1"/>
        <c:smooth val="0"/>
        <c:axId val="1157137263"/>
        <c:axId val="1157143983"/>
      </c:lineChart>
      <c:dateAx>
        <c:axId val="1157146383"/>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157147343"/>
        <c:crosses val="autoZero"/>
        <c:auto val="1"/>
        <c:lblOffset val="100"/>
        <c:baseTimeUnit val="days"/>
      </c:dateAx>
      <c:valAx>
        <c:axId val="1157147343"/>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157146383"/>
        <c:crosses val="autoZero"/>
        <c:crossBetween val="between"/>
      </c:valAx>
      <c:valAx>
        <c:axId val="1157143983"/>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157137263"/>
        <c:crosses val="max"/>
        <c:crossBetween val="between"/>
      </c:valAx>
      <c:dateAx>
        <c:axId val="1157137263"/>
        <c:scaling>
          <c:orientation val="minMax"/>
        </c:scaling>
        <c:delete val="1"/>
        <c:axPos val="b"/>
        <c:numFmt formatCode="m/d/yyyy" sourceLinked="1"/>
        <c:majorTickMark val="out"/>
        <c:minorTickMark val="none"/>
        <c:tickLblPos val="nextTo"/>
        <c:crossAx val="1157143983"/>
        <c:crosses val="autoZero"/>
        <c:auto val="1"/>
        <c:lblOffset val="100"/>
        <c:baseTimeUnit val="days"/>
      </c:dateAx>
      <c:spPr>
        <a:noFill/>
        <a:ln>
          <a:noFill/>
        </a:ln>
        <a:effectLst/>
      </c:spPr>
    </c:plotArea>
    <c:legend>
      <c:legendPos val="t"/>
      <c:layout>
        <c:manualLayout>
          <c:xMode val="edge"/>
          <c:yMode val="edge"/>
          <c:x val="9.5298231408307149E-3"/>
          <c:y val="4.278875123921505E-2"/>
          <c:w val="0.95795169366031518"/>
          <c:h val="9.5793857801387064E-2"/>
        </c:manualLayout>
      </c:layout>
      <c:overlay val="0"/>
      <c:spPr>
        <a:noFill/>
        <a:ln>
          <a:noFill/>
        </a:ln>
        <a:effectLst/>
      </c:spPr>
      <c:txPr>
        <a:bodyPr rot="0" spcFirstLastPara="1" vertOverflow="ellipsis" vert="horz" wrap="square" anchor="ctr" anchorCtr="1"/>
        <a:lstStyle/>
        <a:p>
          <a:pPr>
            <a:defRPr sz="900" b="1" i="1"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stacked"/>
        <c:varyColors val="0"/>
        <c:dLbls>
          <c:showLegendKey val="0"/>
          <c:showVal val="0"/>
          <c:showCatName val="0"/>
          <c:showSerName val="0"/>
          <c:showPercent val="0"/>
          <c:showBubbleSize val="0"/>
        </c:dLbls>
        <c:axId val="349745104"/>
        <c:axId val="349745464"/>
      </c:areaChart>
      <c:catAx>
        <c:axId val="349745104"/>
        <c:scaling>
          <c:orientation val="minMax"/>
        </c:scaling>
        <c:delete val="0"/>
        <c:axPos val="b"/>
        <c:numFmt formatCode="d\-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349745464"/>
        <c:crosses val="autoZero"/>
        <c:auto val="1"/>
        <c:lblAlgn val="ctr"/>
        <c:lblOffset val="100"/>
        <c:noMultiLvlLbl val="1"/>
      </c:catAx>
      <c:valAx>
        <c:axId val="3497454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349745104"/>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stacked"/>
        <c:varyColors val="0"/>
        <c:ser>
          <c:idx val="0"/>
          <c:order val="0"/>
          <c:tx>
            <c:strRef>
              <c:f>'Gate centre '!$K$2</c:f>
              <c:strCache>
                <c:ptCount val="1"/>
                <c:pt idx="0">
                  <c:v>Gate </c:v>
                </c:pt>
              </c:strCache>
            </c:strRef>
          </c:tx>
          <c:spPr>
            <a:solidFill>
              <a:schemeClr val="accent1"/>
            </a:solidFill>
            <a:ln>
              <a:noFill/>
            </a:ln>
            <a:effectLst/>
          </c:spPr>
          <c:cat>
            <c:numRef>
              <c:f>'Gate centre '!$J$5:$J$103</c:f>
              <c:numCache>
                <c:formatCode>d\-mmm\-yy</c:formatCode>
                <c:ptCount val="99"/>
                <c:pt idx="0">
                  <c:v>45956</c:v>
                </c:pt>
                <c:pt idx="1">
                  <c:v>45957</c:v>
                </c:pt>
                <c:pt idx="2">
                  <c:v>45958</c:v>
                </c:pt>
                <c:pt idx="3">
                  <c:v>45959</c:v>
                </c:pt>
                <c:pt idx="4">
                  <c:v>45960</c:v>
                </c:pt>
                <c:pt idx="5">
                  <c:v>45961</c:v>
                </c:pt>
                <c:pt idx="6">
                  <c:v>45962</c:v>
                </c:pt>
                <c:pt idx="7">
                  <c:v>45963</c:v>
                </c:pt>
                <c:pt idx="8">
                  <c:v>45964</c:v>
                </c:pt>
                <c:pt idx="9">
                  <c:v>45965</c:v>
                </c:pt>
                <c:pt idx="10">
                  <c:v>45966</c:v>
                </c:pt>
                <c:pt idx="11">
                  <c:v>45967</c:v>
                </c:pt>
                <c:pt idx="12">
                  <c:v>45968</c:v>
                </c:pt>
                <c:pt idx="13">
                  <c:v>45969</c:v>
                </c:pt>
                <c:pt idx="14">
                  <c:v>45970</c:v>
                </c:pt>
                <c:pt idx="15">
                  <c:v>45971</c:v>
                </c:pt>
                <c:pt idx="16">
                  <c:v>45972</c:v>
                </c:pt>
                <c:pt idx="17">
                  <c:v>45973</c:v>
                </c:pt>
                <c:pt idx="18">
                  <c:v>45974</c:v>
                </c:pt>
                <c:pt idx="19">
                  <c:v>45975</c:v>
                </c:pt>
                <c:pt idx="20">
                  <c:v>45976</c:v>
                </c:pt>
                <c:pt idx="21">
                  <c:v>45977</c:v>
                </c:pt>
                <c:pt idx="22">
                  <c:v>45978</c:v>
                </c:pt>
                <c:pt idx="23">
                  <c:v>45979</c:v>
                </c:pt>
                <c:pt idx="24">
                  <c:v>45980</c:v>
                </c:pt>
                <c:pt idx="25">
                  <c:v>45981</c:v>
                </c:pt>
                <c:pt idx="26">
                  <c:v>45982</c:v>
                </c:pt>
                <c:pt idx="27">
                  <c:v>45983</c:v>
                </c:pt>
                <c:pt idx="28">
                  <c:v>45984</c:v>
                </c:pt>
                <c:pt idx="29">
                  <c:v>45985</c:v>
                </c:pt>
                <c:pt idx="30">
                  <c:v>45986</c:v>
                </c:pt>
                <c:pt idx="31">
                  <c:v>45987</c:v>
                </c:pt>
                <c:pt idx="32">
                  <c:v>45988</c:v>
                </c:pt>
                <c:pt idx="33">
                  <c:v>45989</c:v>
                </c:pt>
                <c:pt idx="34">
                  <c:v>45990</c:v>
                </c:pt>
                <c:pt idx="35">
                  <c:v>45991</c:v>
                </c:pt>
                <c:pt idx="36">
                  <c:v>45992</c:v>
                </c:pt>
                <c:pt idx="37">
                  <c:v>45993</c:v>
                </c:pt>
                <c:pt idx="38">
                  <c:v>45994</c:v>
                </c:pt>
                <c:pt idx="39">
                  <c:v>45995</c:v>
                </c:pt>
                <c:pt idx="40">
                  <c:v>45996</c:v>
                </c:pt>
                <c:pt idx="41">
                  <c:v>45997</c:v>
                </c:pt>
                <c:pt idx="42">
                  <c:v>45998</c:v>
                </c:pt>
                <c:pt idx="43">
                  <c:v>45999</c:v>
                </c:pt>
                <c:pt idx="44">
                  <c:v>46000</c:v>
                </c:pt>
                <c:pt idx="45">
                  <c:v>46001</c:v>
                </c:pt>
                <c:pt idx="46">
                  <c:v>46002</c:v>
                </c:pt>
                <c:pt idx="47">
                  <c:v>46003</c:v>
                </c:pt>
                <c:pt idx="48">
                  <c:v>46004</c:v>
                </c:pt>
                <c:pt idx="49">
                  <c:v>46005</c:v>
                </c:pt>
                <c:pt idx="50">
                  <c:v>46006</c:v>
                </c:pt>
                <c:pt idx="51">
                  <c:v>46007</c:v>
                </c:pt>
                <c:pt idx="52">
                  <c:v>46008</c:v>
                </c:pt>
                <c:pt idx="53">
                  <c:v>46009</c:v>
                </c:pt>
                <c:pt idx="54">
                  <c:v>46010</c:v>
                </c:pt>
                <c:pt idx="55">
                  <c:v>46011</c:v>
                </c:pt>
                <c:pt idx="56">
                  <c:v>46012</c:v>
                </c:pt>
                <c:pt idx="57">
                  <c:v>46013</c:v>
                </c:pt>
                <c:pt idx="58">
                  <c:v>46014</c:v>
                </c:pt>
                <c:pt idx="59">
                  <c:v>46015</c:v>
                </c:pt>
                <c:pt idx="60">
                  <c:v>46016</c:v>
                </c:pt>
                <c:pt idx="61">
                  <c:v>46017</c:v>
                </c:pt>
                <c:pt idx="62">
                  <c:v>46018</c:v>
                </c:pt>
                <c:pt idx="63">
                  <c:v>46019</c:v>
                </c:pt>
                <c:pt idx="64">
                  <c:v>46020</c:v>
                </c:pt>
                <c:pt idx="65">
                  <c:v>46021</c:v>
                </c:pt>
                <c:pt idx="66">
                  <c:v>46022</c:v>
                </c:pt>
                <c:pt idx="67">
                  <c:v>46023</c:v>
                </c:pt>
                <c:pt idx="68">
                  <c:v>46024</c:v>
                </c:pt>
                <c:pt idx="69">
                  <c:v>46025</c:v>
                </c:pt>
                <c:pt idx="70">
                  <c:v>46026</c:v>
                </c:pt>
                <c:pt idx="71">
                  <c:v>46027</c:v>
                </c:pt>
                <c:pt idx="72">
                  <c:v>46028</c:v>
                </c:pt>
                <c:pt idx="73">
                  <c:v>46029</c:v>
                </c:pt>
                <c:pt idx="74">
                  <c:v>46030</c:v>
                </c:pt>
                <c:pt idx="75">
                  <c:v>46031</c:v>
                </c:pt>
                <c:pt idx="76">
                  <c:v>46032</c:v>
                </c:pt>
                <c:pt idx="77">
                  <c:v>46033</c:v>
                </c:pt>
                <c:pt idx="78">
                  <c:v>46034</c:v>
                </c:pt>
                <c:pt idx="79">
                  <c:v>46035</c:v>
                </c:pt>
                <c:pt idx="80">
                  <c:v>46036</c:v>
                </c:pt>
                <c:pt idx="81">
                  <c:v>46037</c:v>
                </c:pt>
                <c:pt idx="82">
                  <c:v>46038</c:v>
                </c:pt>
                <c:pt idx="83">
                  <c:v>46039</c:v>
                </c:pt>
                <c:pt idx="84">
                  <c:v>46040</c:v>
                </c:pt>
                <c:pt idx="85">
                  <c:v>46041</c:v>
                </c:pt>
                <c:pt idx="86">
                  <c:v>46042</c:v>
                </c:pt>
                <c:pt idx="87">
                  <c:v>46043</c:v>
                </c:pt>
                <c:pt idx="88">
                  <c:v>46044</c:v>
                </c:pt>
                <c:pt idx="89">
                  <c:v>46045</c:v>
                </c:pt>
                <c:pt idx="90">
                  <c:v>46046</c:v>
                </c:pt>
                <c:pt idx="91">
                  <c:v>46047</c:v>
                </c:pt>
                <c:pt idx="92">
                  <c:v>46048</c:v>
                </c:pt>
                <c:pt idx="93">
                  <c:v>46049</c:v>
                </c:pt>
                <c:pt idx="94">
                  <c:v>46050</c:v>
                </c:pt>
                <c:pt idx="95">
                  <c:v>46051</c:v>
                </c:pt>
                <c:pt idx="96">
                  <c:v>46052</c:v>
                </c:pt>
                <c:pt idx="97">
                  <c:v>46053</c:v>
                </c:pt>
                <c:pt idx="98">
                  <c:v>46054</c:v>
                </c:pt>
              </c:numCache>
            </c:numRef>
          </c:cat>
          <c:val>
            <c:numRef>
              <c:f>'Gate centre '!$K$3:$K$102</c:f>
              <c:numCache>
                <c:formatCode>General</c:formatCode>
                <c:ptCount val="100"/>
                <c:pt idx="0" formatCode="0">
                  <c:v>0</c:v>
                </c:pt>
                <c:pt idx="2" formatCode="0">
                  <c:v>18413.78</c:v>
                </c:pt>
                <c:pt idx="3" formatCode="0">
                  <c:v>24632.93</c:v>
                </c:pt>
                <c:pt idx="4" formatCode="0">
                  <c:v>26064.52</c:v>
                </c:pt>
                <c:pt idx="5" formatCode="0">
                  <c:v>41623.35</c:v>
                </c:pt>
                <c:pt idx="6" formatCode="0">
                  <c:v>42837.08</c:v>
                </c:pt>
                <c:pt idx="7" formatCode="0">
                  <c:v>49904.3</c:v>
                </c:pt>
                <c:pt idx="8" formatCode="0">
                  <c:v>45784.3</c:v>
                </c:pt>
                <c:pt idx="9" formatCode="0">
                  <c:v>43703.66</c:v>
                </c:pt>
                <c:pt idx="10" formatCode="0">
                  <c:v>40758.39</c:v>
                </c:pt>
                <c:pt idx="11" formatCode="0">
                  <c:v>37160.39</c:v>
                </c:pt>
                <c:pt idx="12" formatCode="0">
                  <c:v>35045.24</c:v>
                </c:pt>
                <c:pt idx="13" formatCode="0">
                  <c:v>29608.95</c:v>
                </c:pt>
                <c:pt idx="14" formatCode="0">
                  <c:v>35256.71</c:v>
                </c:pt>
                <c:pt idx="15" formatCode="0">
                  <c:v>37141.69</c:v>
                </c:pt>
                <c:pt idx="16" formatCode="0">
                  <c:v>37712.86</c:v>
                </c:pt>
                <c:pt idx="17" formatCode="0">
                  <c:v>34770.5</c:v>
                </c:pt>
                <c:pt idx="18" formatCode="0">
                  <c:v>34873.089999999997</c:v>
                </c:pt>
                <c:pt idx="19" formatCode="0">
                  <c:v>31129.599999999999</c:v>
                </c:pt>
                <c:pt idx="20" formatCode="0">
                  <c:v>38705.29</c:v>
                </c:pt>
                <c:pt idx="21" formatCode="0">
                  <c:v>36750.28</c:v>
                </c:pt>
                <c:pt idx="22" formatCode="0">
                  <c:v>36264.410000000003</c:v>
                </c:pt>
                <c:pt idx="23" formatCode="0">
                  <c:v>40648.39</c:v>
                </c:pt>
                <c:pt idx="24" formatCode="0">
                  <c:v>36007.5</c:v>
                </c:pt>
                <c:pt idx="25" formatCode="0">
                  <c:v>36077.480000000003</c:v>
                </c:pt>
                <c:pt idx="26" formatCode="0">
                  <c:v>33200.44</c:v>
                </c:pt>
                <c:pt idx="27" formatCode="0">
                  <c:v>35060.080000000002</c:v>
                </c:pt>
                <c:pt idx="28" formatCode="0">
                  <c:v>35397.42</c:v>
                </c:pt>
                <c:pt idx="29" formatCode="0">
                  <c:v>34853.33</c:v>
                </c:pt>
                <c:pt idx="30" formatCode="0">
                  <c:v>35033.86</c:v>
                </c:pt>
                <c:pt idx="31" formatCode="0">
                  <c:v>36098.49</c:v>
                </c:pt>
                <c:pt idx="32" formatCode="0">
                  <c:v>38186.089999999997</c:v>
                </c:pt>
                <c:pt idx="33" formatCode="0">
                  <c:v>38373.9</c:v>
                </c:pt>
                <c:pt idx="34" formatCode="0">
                  <c:v>42757.38</c:v>
                </c:pt>
                <c:pt idx="35" formatCode="0">
                  <c:v>37012.29</c:v>
                </c:pt>
                <c:pt idx="36" formatCode="0">
                  <c:v>37451.32</c:v>
                </c:pt>
                <c:pt idx="37" formatCode="0">
                  <c:v>35531.03</c:v>
                </c:pt>
                <c:pt idx="38" formatCode="0">
                  <c:v>31598.05</c:v>
                </c:pt>
                <c:pt idx="39" formatCode="0">
                  <c:v>38571.53</c:v>
                </c:pt>
                <c:pt idx="40" formatCode="0">
                  <c:v>34979.82</c:v>
                </c:pt>
                <c:pt idx="41" formatCode="0">
                  <c:v>38658.01</c:v>
                </c:pt>
                <c:pt idx="42" formatCode="0">
                  <c:v>40631.379999999997</c:v>
                </c:pt>
                <c:pt idx="43" formatCode="0">
                  <c:v>40735.910000000003</c:v>
                </c:pt>
                <c:pt idx="44" formatCode="0">
                  <c:v>38620.300000000003</c:v>
                </c:pt>
                <c:pt idx="45" formatCode="0">
                  <c:v>36105.86</c:v>
                </c:pt>
                <c:pt idx="46" formatCode="0">
                  <c:v>38128.870000000003</c:v>
                </c:pt>
                <c:pt idx="47" formatCode="0">
                  <c:v>36298.28</c:v>
                </c:pt>
                <c:pt idx="48" formatCode="0">
                  <c:v>35968.879999999997</c:v>
                </c:pt>
                <c:pt idx="49" formatCode="0">
                  <c:v>36274.54</c:v>
                </c:pt>
                <c:pt idx="50" formatCode="0">
                  <c:v>33432.21</c:v>
                </c:pt>
                <c:pt idx="51" formatCode="0">
                  <c:v>38052.589999999997</c:v>
                </c:pt>
                <c:pt idx="52" formatCode="0">
                  <c:v>39886.370000000003</c:v>
                </c:pt>
                <c:pt idx="53" formatCode="0">
                  <c:v>36591.050000000003</c:v>
                </c:pt>
                <c:pt idx="54" formatCode="0">
                  <c:v>45221.1</c:v>
                </c:pt>
                <c:pt idx="55" formatCode="0">
                  <c:v>41195.279999999999</c:v>
                </c:pt>
                <c:pt idx="56" formatCode="0">
                  <c:v>38736.99</c:v>
                </c:pt>
                <c:pt idx="57" formatCode="0">
                  <c:v>44279.78</c:v>
                </c:pt>
                <c:pt idx="58" formatCode="0">
                  <c:v>44279.78</c:v>
                </c:pt>
                <c:pt idx="59" formatCode="0">
                  <c:v>44593.16</c:v>
                </c:pt>
                <c:pt idx="60" formatCode="0">
                  <c:v>42607.98</c:v>
                </c:pt>
                <c:pt idx="61" formatCode="0">
                  <c:v>39222.620000000003</c:v>
                </c:pt>
                <c:pt idx="62" formatCode="0">
                  <c:v>40845.050000000003</c:v>
                </c:pt>
                <c:pt idx="63" formatCode="0">
                  <c:v>37213.279999999999</c:v>
                </c:pt>
                <c:pt idx="64" formatCode="0">
                  <c:v>39020.67</c:v>
                </c:pt>
                <c:pt idx="65" formatCode="0">
                  <c:v>36138.51</c:v>
                </c:pt>
                <c:pt idx="66" formatCode="0">
                  <c:v>41662.28</c:v>
                </c:pt>
                <c:pt idx="67" formatCode="0">
                  <c:v>43891.37</c:v>
                </c:pt>
                <c:pt idx="68" formatCode="0">
                  <c:v>41164.19</c:v>
                </c:pt>
                <c:pt idx="69" formatCode="0">
                  <c:v>42619.29</c:v>
                </c:pt>
                <c:pt idx="70" formatCode="0">
                  <c:v>40854.089999999997</c:v>
                </c:pt>
                <c:pt idx="71" formatCode="0">
                  <c:v>24342.33</c:v>
                </c:pt>
                <c:pt idx="72" formatCode="0">
                  <c:v>38444.75</c:v>
                </c:pt>
                <c:pt idx="73" formatCode="0">
                  <c:v>39577.760000000002</c:v>
                </c:pt>
                <c:pt idx="74" formatCode="0">
                  <c:v>39991.82</c:v>
                </c:pt>
                <c:pt idx="75" formatCode="0">
                  <c:v>37227.86</c:v>
                </c:pt>
                <c:pt idx="76" formatCode="0">
                  <c:v>37652.550000000003</c:v>
                </c:pt>
                <c:pt idx="77" formatCode="0">
                  <c:v>38746.589999999997</c:v>
                </c:pt>
                <c:pt idx="78" formatCode="0">
                  <c:v>37169.75</c:v>
                </c:pt>
                <c:pt idx="79" formatCode="0">
                  <c:v>40677.4</c:v>
                </c:pt>
                <c:pt idx="80" formatCode="0">
                  <c:v>42145.02</c:v>
                </c:pt>
                <c:pt idx="81" formatCode="0">
                  <c:v>41315.01</c:v>
                </c:pt>
                <c:pt idx="82" formatCode="0">
                  <c:v>46536.12</c:v>
                </c:pt>
                <c:pt idx="83" formatCode="0">
                  <c:v>34117.69</c:v>
                </c:pt>
                <c:pt idx="84" formatCode="0">
                  <c:v>32469.53</c:v>
                </c:pt>
                <c:pt idx="85" formatCode="0">
                  <c:v>39641.75</c:v>
                </c:pt>
                <c:pt idx="86" formatCode="0">
                  <c:v>41125.410000000003</c:v>
                </c:pt>
                <c:pt idx="87" formatCode="0">
                  <c:v>36408.82</c:v>
                </c:pt>
                <c:pt idx="88" formatCode="0">
                  <c:v>29830.39</c:v>
                </c:pt>
                <c:pt idx="89" formatCode="0">
                  <c:v>40603.480000000003</c:v>
                </c:pt>
                <c:pt idx="90" formatCode="0">
                  <c:v>41587.980000000003</c:v>
                </c:pt>
                <c:pt idx="91" formatCode="0">
                  <c:v>42093.81</c:v>
                </c:pt>
                <c:pt idx="92" formatCode="0">
                  <c:v>44467.75</c:v>
                </c:pt>
                <c:pt idx="93" formatCode="0">
                  <c:v>41855.74</c:v>
                </c:pt>
                <c:pt idx="94" formatCode="0">
                  <c:v>42424.63</c:v>
                </c:pt>
                <c:pt idx="95" formatCode="0">
                  <c:v>43707.58</c:v>
                </c:pt>
                <c:pt idx="96" formatCode="0">
                  <c:v>38458.25</c:v>
                </c:pt>
                <c:pt idx="97" formatCode="0">
                  <c:v>22955.18</c:v>
                </c:pt>
                <c:pt idx="98" formatCode="0">
                  <c:v>43224.55</c:v>
                </c:pt>
                <c:pt idx="99" formatCode="0">
                  <c:v>39157.480000000003</c:v>
                </c:pt>
              </c:numCache>
            </c:numRef>
          </c:val>
          <c:extLst>
            <c:ext xmlns:c16="http://schemas.microsoft.com/office/drawing/2014/chart" uri="{C3380CC4-5D6E-409C-BE32-E72D297353CC}">
              <c16:uniqueId val="{00000000-8EBB-423C-A36B-91AC35031895}"/>
            </c:ext>
          </c:extLst>
        </c:ser>
        <c:ser>
          <c:idx val="1"/>
          <c:order val="1"/>
          <c:tx>
            <c:strRef>
              <c:f>'Gate centre '!$L$2:$L$4</c:f>
              <c:strCache>
                <c:ptCount val="3"/>
                <c:pt idx="0">
                  <c:v>Center</c:v>
                </c:pt>
                <c:pt idx="1">
                  <c:v>0</c:v>
                </c:pt>
              </c:strCache>
            </c:strRef>
          </c:tx>
          <c:spPr>
            <a:solidFill>
              <a:schemeClr val="accent2"/>
            </a:solidFill>
            <a:ln>
              <a:noFill/>
            </a:ln>
            <a:effectLst/>
          </c:spPr>
          <c:cat>
            <c:numRef>
              <c:f>'Gate centre '!$J$5:$J$103</c:f>
              <c:numCache>
                <c:formatCode>d\-mmm\-yy</c:formatCode>
                <c:ptCount val="99"/>
                <c:pt idx="0">
                  <c:v>45956</c:v>
                </c:pt>
                <c:pt idx="1">
                  <c:v>45957</c:v>
                </c:pt>
                <c:pt idx="2">
                  <c:v>45958</c:v>
                </c:pt>
                <c:pt idx="3">
                  <c:v>45959</c:v>
                </c:pt>
                <c:pt idx="4">
                  <c:v>45960</c:v>
                </c:pt>
                <c:pt idx="5">
                  <c:v>45961</c:v>
                </c:pt>
                <c:pt idx="6">
                  <c:v>45962</c:v>
                </c:pt>
                <c:pt idx="7">
                  <c:v>45963</c:v>
                </c:pt>
                <c:pt idx="8">
                  <c:v>45964</c:v>
                </c:pt>
                <c:pt idx="9">
                  <c:v>45965</c:v>
                </c:pt>
                <c:pt idx="10">
                  <c:v>45966</c:v>
                </c:pt>
                <c:pt idx="11">
                  <c:v>45967</c:v>
                </c:pt>
                <c:pt idx="12">
                  <c:v>45968</c:v>
                </c:pt>
                <c:pt idx="13">
                  <c:v>45969</c:v>
                </c:pt>
                <c:pt idx="14">
                  <c:v>45970</c:v>
                </c:pt>
                <c:pt idx="15">
                  <c:v>45971</c:v>
                </c:pt>
                <c:pt idx="16">
                  <c:v>45972</c:v>
                </c:pt>
                <c:pt idx="17">
                  <c:v>45973</c:v>
                </c:pt>
                <c:pt idx="18">
                  <c:v>45974</c:v>
                </c:pt>
                <c:pt idx="19">
                  <c:v>45975</c:v>
                </c:pt>
                <c:pt idx="20">
                  <c:v>45976</c:v>
                </c:pt>
                <c:pt idx="21">
                  <c:v>45977</c:v>
                </c:pt>
                <c:pt idx="22">
                  <c:v>45978</c:v>
                </c:pt>
                <c:pt idx="23">
                  <c:v>45979</c:v>
                </c:pt>
                <c:pt idx="24">
                  <c:v>45980</c:v>
                </c:pt>
                <c:pt idx="25">
                  <c:v>45981</c:v>
                </c:pt>
                <c:pt idx="26">
                  <c:v>45982</c:v>
                </c:pt>
                <c:pt idx="27">
                  <c:v>45983</c:v>
                </c:pt>
                <c:pt idx="28">
                  <c:v>45984</c:v>
                </c:pt>
                <c:pt idx="29">
                  <c:v>45985</c:v>
                </c:pt>
                <c:pt idx="30">
                  <c:v>45986</c:v>
                </c:pt>
                <c:pt idx="31">
                  <c:v>45987</c:v>
                </c:pt>
                <c:pt idx="32">
                  <c:v>45988</c:v>
                </c:pt>
                <c:pt idx="33">
                  <c:v>45989</c:v>
                </c:pt>
                <c:pt idx="34">
                  <c:v>45990</c:v>
                </c:pt>
                <c:pt idx="35">
                  <c:v>45991</c:v>
                </c:pt>
                <c:pt idx="36">
                  <c:v>45992</c:v>
                </c:pt>
                <c:pt idx="37">
                  <c:v>45993</c:v>
                </c:pt>
                <c:pt idx="38">
                  <c:v>45994</c:v>
                </c:pt>
                <c:pt idx="39">
                  <c:v>45995</c:v>
                </c:pt>
                <c:pt idx="40">
                  <c:v>45996</c:v>
                </c:pt>
                <c:pt idx="41">
                  <c:v>45997</c:v>
                </c:pt>
                <c:pt idx="42">
                  <c:v>45998</c:v>
                </c:pt>
                <c:pt idx="43">
                  <c:v>45999</c:v>
                </c:pt>
                <c:pt idx="44">
                  <c:v>46000</c:v>
                </c:pt>
                <c:pt idx="45">
                  <c:v>46001</c:v>
                </c:pt>
                <c:pt idx="46">
                  <c:v>46002</c:v>
                </c:pt>
                <c:pt idx="47">
                  <c:v>46003</c:v>
                </c:pt>
                <c:pt idx="48">
                  <c:v>46004</c:v>
                </c:pt>
                <c:pt idx="49">
                  <c:v>46005</c:v>
                </c:pt>
                <c:pt idx="50">
                  <c:v>46006</c:v>
                </c:pt>
                <c:pt idx="51">
                  <c:v>46007</c:v>
                </c:pt>
                <c:pt idx="52">
                  <c:v>46008</c:v>
                </c:pt>
                <c:pt idx="53">
                  <c:v>46009</c:v>
                </c:pt>
                <c:pt idx="54">
                  <c:v>46010</c:v>
                </c:pt>
                <c:pt idx="55">
                  <c:v>46011</c:v>
                </c:pt>
                <c:pt idx="56">
                  <c:v>46012</c:v>
                </c:pt>
                <c:pt idx="57">
                  <c:v>46013</c:v>
                </c:pt>
                <c:pt idx="58">
                  <c:v>46014</c:v>
                </c:pt>
                <c:pt idx="59">
                  <c:v>46015</c:v>
                </c:pt>
                <c:pt idx="60">
                  <c:v>46016</c:v>
                </c:pt>
                <c:pt idx="61">
                  <c:v>46017</c:v>
                </c:pt>
                <c:pt idx="62">
                  <c:v>46018</c:v>
                </c:pt>
                <c:pt idx="63">
                  <c:v>46019</c:v>
                </c:pt>
                <c:pt idx="64">
                  <c:v>46020</c:v>
                </c:pt>
                <c:pt idx="65">
                  <c:v>46021</c:v>
                </c:pt>
                <c:pt idx="66">
                  <c:v>46022</c:v>
                </c:pt>
                <c:pt idx="67">
                  <c:v>46023</c:v>
                </c:pt>
                <c:pt idx="68">
                  <c:v>46024</c:v>
                </c:pt>
                <c:pt idx="69">
                  <c:v>46025</c:v>
                </c:pt>
                <c:pt idx="70">
                  <c:v>46026</c:v>
                </c:pt>
                <c:pt idx="71">
                  <c:v>46027</c:v>
                </c:pt>
                <c:pt idx="72">
                  <c:v>46028</c:v>
                </c:pt>
                <c:pt idx="73">
                  <c:v>46029</c:v>
                </c:pt>
                <c:pt idx="74">
                  <c:v>46030</c:v>
                </c:pt>
                <c:pt idx="75">
                  <c:v>46031</c:v>
                </c:pt>
                <c:pt idx="76">
                  <c:v>46032</c:v>
                </c:pt>
                <c:pt idx="77">
                  <c:v>46033</c:v>
                </c:pt>
                <c:pt idx="78">
                  <c:v>46034</c:v>
                </c:pt>
                <c:pt idx="79">
                  <c:v>46035</c:v>
                </c:pt>
                <c:pt idx="80">
                  <c:v>46036</c:v>
                </c:pt>
                <c:pt idx="81">
                  <c:v>46037</c:v>
                </c:pt>
                <c:pt idx="82">
                  <c:v>46038</c:v>
                </c:pt>
                <c:pt idx="83">
                  <c:v>46039</c:v>
                </c:pt>
                <c:pt idx="84">
                  <c:v>46040</c:v>
                </c:pt>
                <c:pt idx="85">
                  <c:v>46041</c:v>
                </c:pt>
                <c:pt idx="86">
                  <c:v>46042</c:v>
                </c:pt>
                <c:pt idx="87">
                  <c:v>46043</c:v>
                </c:pt>
                <c:pt idx="88">
                  <c:v>46044</c:v>
                </c:pt>
                <c:pt idx="89">
                  <c:v>46045</c:v>
                </c:pt>
                <c:pt idx="90">
                  <c:v>46046</c:v>
                </c:pt>
                <c:pt idx="91">
                  <c:v>46047</c:v>
                </c:pt>
                <c:pt idx="92">
                  <c:v>46048</c:v>
                </c:pt>
                <c:pt idx="93">
                  <c:v>46049</c:v>
                </c:pt>
                <c:pt idx="94">
                  <c:v>46050</c:v>
                </c:pt>
                <c:pt idx="95">
                  <c:v>46051</c:v>
                </c:pt>
                <c:pt idx="96">
                  <c:v>46052</c:v>
                </c:pt>
                <c:pt idx="97">
                  <c:v>46053</c:v>
                </c:pt>
                <c:pt idx="98">
                  <c:v>46054</c:v>
                </c:pt>
              </c:numCache>
            </c:numRef>
          </c:cat>
          <c:val>
            <c:numRef>
              <c:f>'Gate centre '!$L$3:$L$102</c:f>
              <c:numCache>
                <c:formatCode>General</c:formatCode>
                <c:ptCount val="100"/>
                <c:pt idx="0" formatCode="0">
                  <c:v>0</c:v>
                </c:pt>
                <c:pt idx="2" formatCode="0">
                  <c:v>29586.22</c:v>
                </c:pt>
                <c:pt idx="3" formatCode="0">
                  <c:v>25767.07</c:v>
                </c:pt>
                <c:pt idx="4" formatCode="0">
                  <c:v>26426.25</c:v>
                </c:pt>
                <c:pt idx="5" formatCode="0">
                  <c:v>47758.2</c:v>
                </c:pt>
                <c:pt idx="6" formatCode="0">
                  <c:v>46486.35</c:v>
                </c:pt>
                <c:pt idx="7" formatCode="0">
                  <c:v>44898.48</c:v>
                </c:pt>
                <c:pt idx="8" formatCode="0">
                  <c:v>57320.85</c:v>
                </c:pt>
                <c:pt idx="9" formatCode="0">
                  <c:v>57188.480000000003</c:v>
                </c:pt>
                <c:pt idx="10" formatCode="0">
                  <c:v>58437.71</c:v>
                </c:pt>
                <c:pt idx="11" formatCode="0">
                  <c:v>57227.28</c:v>
                </c:pt>
                <c:pt idx="12" formatCode="0">
                  <c:v>61670.23</c:v>
                </c:pt>
                <c:pt idx="13" formatCode="0">
                  <c:v>61075.07</c:v>
                </c:pt>
                <c:pt idx="14" formatCode="0">
                  <c:v>67899.149999999994</c:v>
                </c:pt>
                <c:pt idx="15" formatCode="0">
                  <c:v>63589.66</c:v>
                </c:pt>
                <c:pt idx="16" formatCode="0">
                  <c:v>63483.75</c:v>
                </c:pt>
                <c:pt idx="17" formatCode="0">
                  <c:v>65882.58</c:v>
                </c:pt>
                <c:pt idx="18" formatCode="0">
                  <c:v>59979.38</c:v>
                </c:pt>
                <c:pt idx="19" formatCode="0">
                  <c:v>54013.43</c:v>
                </c:pt>
                <c:pt idx="20" formatCode="0">
                  <c:v>64510.02</c:v>
                </c:pt>
                <c:pt idx="21" formatCode="0">
                  <c:v>67862.89</c:v>
                </c:pt>
                <c:pt idx="22" formatCode="0">
                  <c:v>68529.61</c:v>
                </c:pt>
                <c:pt idx="23" formatCode="0">
                  <c:v>62531.97</c:v>
                </c:pt>
                <c:pt idx="24" formatCode="0">
                  <c:v>70299.399999999994</c:v>
                </c:pt>
                <c:pt idx="25" formatCode="0">
                  <c:v>64609.67</c:v>
                </c:pt>
                <c:pt idx="26" formatCode="0">
                  <c:v>70788.320000000007</c:v>
                </c:pt>
                <c:pt idx="27" formatCode="0">
                  <c:v>70303.14</c:v>
                </c:pt>
                <c:pt idx="28" formatCode="0">
                  <c:v>68609.36</c:v>
                </c:pt>
                <c:pt idx="29" formatCode="0">
                  <c:v>69296.539999999994</c:v>
                </c:pt>
                <c:pt idx="30" formatCode="0">
                  <c:v>73017.279999999999</c:v>
                </c:pt>
                <c:pt idx="31" formatCode="0">
                  <c:v>68146.539999999994</c:v>
                </c:pt>
                <c:pt idx="32" formatCode="0">
                  <c:v>65683.94</c:v>
                </c:pt>
                <c:pt idx="33" formatCode="0">
                  <c:v>64725.01</c:v>
                </c:pt>
                <c:pt idx="34" formatCode="0">
                  <c:v>63185.75</c:v>
                </c:pt>
                <c:pt idx="35" formatCode="0">
                  <c:v>69230.92</c:v>
                </c:pt>
                <c:pt idx="36" formatCode="0">
                  <c:v>71047.31</c:v>
                </c:pt>
                <c:pt idx="37" formatCode="0">
                  <c:v>69999.47</c:v>
                </c:pt>
                <c:pt idx="38" formatCode="0">
                  <c:v>69772.08</c:v>
                </c:pt>
                <c:pt idx="39" formatCode="0">
                  <c:v>70600.009999999995</c:v>
                </c:pt>
                <c:pt idx="40" formatCode="0">
                  <c:v>40436.730000000003</c:v>
                </c:pt>
                <c:pt idx="41" formatCode="0">
                  <c:v>65848.61</c:v>
                </c:pt>
                <c:pt idx="42" formatCode="0">
                  <c:v>64648.55</c:v>
                </c:pt>
                <c:pt idx="43" formatCode="0">
                  <c:v>64478.91</c:v>
                </c:pt>
                <c:pt idx="44" formatCode="0">
                  <c:v>66248.820000000007</c:v>
                </c:pt>
                <c:pt idx="45" formatCode="0">
                  <c:v>68364.53</c:v>
                </c:pt>
                <c:pt idx="46" formatCode="0">
                  <c:v>67326.38</c:v>
                </c:pt>
                <c:pt idx="47" formatCode="0">
                  <c:v>68979.289999999994</c:v>
                </c:pt>
                <c:pt idx="48" formatCode="0">
                  <c:v>69987.78</c:v>
                </c:pt>
                <c:pt idx="49" formatCode="0">
                  <c:v>66825.41</c:v>
                </c:pt>
                <c:pt idx="50" formatCode="0">
                  <c:v>73403.58</c:v>
                </c:pt>
                <c:pt idx="51" formatCode="0">
                  <c:v>68390.78</c:v>
                </c:pt>
                <c:pt idx="52" formatCode="0">
                  <c:v>65832.63</c:v>
                </c:pt>
                <c:pt idx="53" formatCode="0">
                  <c:v>70910.62</c:v>
                </c:pt>
                <c:pt idx="54" formatCode="0">
                  <c:v>61097.57</c:v>
                </c:pt>
                <c:pt idx="55" formatCode="0">
                  <c:v>64781.89</c:v>
                </c:pt>
                <c:pt idx="56" formatCode="0">
                  <c:v>67982.86</c:v>
                </c:pt>
                <c:pt idx="57" formatCode="0">
                  <c:v>62231.25</c:v>
                </c:pt>
                <c:pt idx="58" formatCode="0">
                  <c:v>62231.5</c:v>
                </c:pt>
                <c:pt idx="59" formatCode="0">
                  <c:v>62962.879999999997</c:v>
                </c:pt>
                <c:pt idx="60" formatCode="0">
                  <c:v>64372.09</c:v>
                </c:pt>
                <c:pt idx="61" formatCode="0">
                  <c:v>70415.100000000006</c:v>
                </c:pt>
                <c:pt idx="62" formatCode="0">
                  <c:v>66038.59</c:v>
                </c:pt>
                <c:pt idx="63" formatCode="0">
                  <c:v>68432.490000000005</c:v>
                </c:pt>
                <c:pt idx="64" formatCode="0">
                  <c:v>68498.52</c:v>
                </c:pt>
                <c:pt idx="65" formatCode="0">
                  <c:v>63077.94</c:v>
                </c:pt>
                <c:pt idx="66" formatCode="0">
                  <c:v>64184.71</c:v>
                </c:pt>
                <c:pt idx="67" formatCode="0">
                  <c:v>64419.96</c:v>
                </c:pt>
                <c:pt idx="68" formatCode="0">
                  <c:v>59203.16</c:v>
                </c:pt>
                <c:pt idx="69" formatCode="0">
                  <c:v>64089.62</c:v>
                </c:pt>
                <c:pt idx="70" formatCode="0">
                  <c:v>60595.28</c:v>
                </c:pt>
                <c:pt idx="71" formatCode="0">
                  <c:v>45053.17</c:v>
                </c:pt>
                <c:pt idx="72" formatCode="0">
                  <c:v>67254</c:v>
                </c:pt>
                <c:pt idx="73" formatCode="0">
                  <c:v>66271.81</c:v>
                </c:pt>
                <c:pt idx="74" formatCode="0">
                  <c:v>63719.16</c:v>
                </c:pt>
                <c:pt idx="75" formatCode="0">
                  <c:v>65908.67</c:v>
                </c:pt>
                <c:pt idx="76" formatCode="0">
                  <c:v>68684.12</c:v>
                </c:pt>
                <c:pt idx="77" formatCode="0">
                  <c:v>66648.23</c:v>
                </c:pt>
                <c:pt idx="78" formatCode="0">
                  <c:v>69852.36</c:v>
                </c:pt>
                <c:pt idx="79" formatCode="0">
                  <c:v>67395.539999999994</c:v>
                </c:pt>
                <c:pt idx="80" formatCode="0">
                  <c:v>63859.16</c:v>
                </c:pt>
                <c:pt idx="81" formatCode="0">
                  <c:v>58873.120000000003</c:v>
                </c:pt>
                <c:pt idx="82" formatCode="0">
                  <c:v>61515.8</c:v>
                </c:pt>
                <c:pt idx="83" formatCode="0">
                  <c:v>73112.149999999994</c:v>
                </c:pt>
                <c:pt idx="84" formatCode="0">
                  <c:v>69464.92</c:v>
                </c:pt>
                <c:pt idx="85" formatCode="0">
                  <c:v>63771.25</c:v>
                </c:pt>
                <c:pt idx="86" formatCode="0">
                  <c:v>66125.45</c:v>
                </c:pt>
                <c:pt idx="87" formatCode="0">
                  <c:v>72025.78</c:v>
                </c:pt>
                <c:pt idx="88" formatCode="0">
                  <c:v>47210.11</c:v>
                </c:pt>
                <c:pt idx="89" formatCode="0">
                  <c:v>66795.820000000007</c:v>
                </c:pt>
                <c:pt idx="90" formatCode="0">
                  <c:v>65459.42</c:v>
                </c:pt>
                <c:pt idx="91" formatCode="0">
                  <c:v>58142.29</c:v>
                </c:pt>
                <c:pt idx="92" formatCode="0">
                  <c:v>62169.41</c:v>
                </c:pt>
                <c:pt idx="93" formatCode="0">
                  <c:v>68633.02</c:v>
                </c:pt>
                <c:pt idx="94" formatCode="0">
                  <c:v>63809.45</c:v>
                </c:pt>
                <c:pt idx="95" formatCode="0">
                  <c:v>64897.72</c:v>
                </c:pt>
                <c:pt idx="96" formatCode="0">
                  <c:v>71379.649999999994</c:v>
                </c:pt>
                <c:pt idx="97" formatCode="0">
                  <c:v>34093.629999999997</c:v>
                </c:pt>
                <c:pt idx="98" formatCode="0">
                  <c:v>67267.23</c:v>
                </c:pt>
                <c:pt idx="99" formatCode="0">
                  <c:v>69412.679999999993</c:v>
                </c:pt>
              </c:numCache>
            </c:numRef>
          </c:val>
          <c:extLst>
            <c:ext xmlns:c16="http://schemas.microsoft.com/office/drawing/2014/chart" uri="{C3380CC4-5D6E-409C-BE32-E72D297353CC}">
              <c16:uniqueId val="{00000001-8EBB-423C-A36B-91AC35031895}"/>
            </c:ext>
          </c:extLst>
        </c:ser>
        <c:dLbls>
          <c:showLegendKey val="0"/>
          <c:showVal val="0"/>
          <c:showCatName val="0"/>
          <c:showSerName val="0"/>
          <c:showPercent val="0"/>
          <c:showBubbleSize val="0"/>
        </c:dLbls>
        <c:axId val="682082192"/>
        <c:axId val="682081472"/>
      </c:areaChart>
      <c:dateAx>
        <c:axId val="682082192"/>
        <c:scaling>
          <c:orientation val="minMax"/>
        </c:scaling>
        <c:delete val="0"/>
        <c:axPos val="b"/>
        <c:numFmt formatCode="d\-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682081472"/>
        <c:crosses val="autoZero"/>
        <c:auto val="1"/>
        <c:lblOffset val="100"/>
        <c:baseTimeUnit val="days"/>
        <c:majorUnit val="2"/>
        <c:majorTimeUnit val="days"/>
      </c:dateAx>
      <c:valAx>
        <c:axId val="6820814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68208219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654755102243035"/>
          <c:y val="4.5128292596731061E-2"/>
          <c:w val="0.71566997485645067"/>
          <c:h val="0.6726374859708194"/>
        </c:manualLayout>
      </c:layout>
      <c:lineChart>
        <c:grouping val="standard"/>
        <c:varyColors val="0"/>
        <c:ser>
          <c:idx val="0"/>
          <c:order val="0"/>
          <c:tx>
            <c:strRef>
              <c:f>PolRec!$G$2</c:f>
              <c:strCache>
                <c:ptCount val="1"/>
                <c:pt idx="0">
                  <c:v>Recovery</c:v>
                </c:pt>
              </c:strCache>
            </c:strRef>
          </c:tx>
          <c:spPr>
            <a:ln w="28575" cap="rnd">
              <a:solidFill>
                <a:schemeClr val="accent1"/>
              </a:solidFill>
              <a:round/>
            </a:ln>
            <a:effectLst/>
          </c:spPr>
          <c:marker>
            <c:symbol val="none"/>
          </c:marker>
          <c:cat>
            <c:numRef>
              <c:f>PolRec!$F$84:$F$97</c:f>
              <c:numCache>
                <c:formatCode>d\-mmm\-yy</c:formatCode>
                <c:ptCount val="14"/>
                <c:pt idx="0">
                  <c:v>46040</c:v>
                </c:pt>
                <c:pt idx="1">
                  <c:v>46041</c:v>
                </c:pt>
                <c:pt idx="2">
                  <c:v>46042</c:v>
                </c:pt>
                <c:pt idx="3">
                  <c:v>46043</c:v>
                </c:pt>
                <c:pt idx="4">
                  <c:v>46044</c:v>
                </c:pt>
                <c:pt idx="5">
                  <c:v>46045</c:v>
                </c:pt>
                <c:pt idx="6">
                  <c:v>46046</c:v>
                </c:pt>
                <c:pt idx="7">
                  <c:v>46047</c:v>
                </c:pt>
                <c:pt idx="8">
                  <c:v>46048</c:v>
                </c:pt>
                <c:pt idx="9">
                  <c:v>46049</c:v>
                </c:pt>
                <c:pt idx="10">
                  <c:v>46050</c:v>
                </c:pt>
                <c:pt idx="11">
                  <c:v>46051</c:v>
                </c:pt>
                <c:pt idx="12">
                  <c:v>46052</c:v>
                </c:pt>
                <c:pt idx="13">
                  <c:v>46053</c:v>
                </c:pt>
              </c:numCache>
            </c:numRef>
          </c:cat>
          <c:val>
            <c:numRef>
              <c:f>PolRec!$G$84:$G$97</c:f>
              <c:numCache>
                <c:formatCode>0.00</c:formatCode>
                <c:ptCount val="14"/>
                <c:pt idx="0">
                  <c:v>10.01</c:v>
                </c:pt>
                <c:pt idx="1">
                  <c:v>10</c:v>
                </c:pt>
                <c:pt idx="2">
                  <c:v>10</c:v>
                </c:pt>
                <c:pt idx="3">
                  <c:v>10.01</c:v>
                </c:pt>
                <c:pt idx="4">
                  <c:v>10.039999999999999</c:v>
                </c:pt>
                <c:pt idx="5">
                  <c:v>10.050000000000001</c:v>
                </c:pt>
                <c:pt idx="6">
                  <c:v>10.08</c:v>
                </c:pt>
                <c:pt idx="7">
                  <c:v>10.119999999999999</c:v>
                </c:pt>
                <c:pt idx="8">
                  <c:v>10.15</c:v>
                </c:pt>
                <c:pt idx="9">
                  <c:v>10.15</c:v>
                </c:pt>
                <c:pt idx="10">
                  <c:v>10.15</c:v>
                </c:pt>
                <c:pt idx="11">
                  <c:v>10.17</c:v>
                </c:pt>
                <c:pt idx="12">
                  <c:v>10.17</c:v>
                </c:pt>
                <c:pt idx="13">
                  <c:v>10.18</c:v>
                </c:pt>
              </c:numCache>
            </c:numRef>
          </c:val>
          <c:smooth val="0"/>
          <c:extLst>
            <c:ext xmlns:c16="http://schemas.microsoft.com/office/drawing/2014/chart" uri="{C3380CC4-5D6E-409C-BE32-E72D297353CC}">
              <c16:uniqueId val="{00000000-7AC3-47D5-B38C-43AEB93E718D}"/>
            </c:ext>
          </c:extLst>
        </c:ser>
        <c:ser>
          <c:idx val="1"/>
          <c:order val="1"/>
          <c:tx>
            <c:strRef>
              <c:f>PolRec!$H$2</c:f>
              <c:strCache>
                <c:ptCount val="1"/>
                <c:pt idx="0">
                  <c:v>PoL</c:v>
                </c:pt>
              </c:strCache>
            </c:strRef>
          </c:tx>
          <c:spPr>
            <a:ln w="28575" cap="rnd">
              <a:solidFill>
                <a:schemeClr val="accent2"/>
              </a:solidFill>
              <a:round/>
            </a:ln>
            <a:effectLst/>
          </c:spPr>
          <c:marker>
            <c:symbol val="none"/>
          </c:marker>
          <c:cat>
            <c:numRef>
              <c:f>PolRec!$F$84:$F$97</c:f>
              <c:numCache>
                <c:formatCode>d\-mmm\-yy</c:formatCode>
                <c:ptCount val="14"/>
                <c:pt idx="0">
                  <c:v>46040</c:v>
                </c:pt>
                <c:pt idx="1">
                  <c:v>46041</c:v>
                </c:pt>
                <c:pt idx="2">
                  <c:v>46042</c:v>
                </c:pt>
                <c:pt idx="3">
                  <c:v>46043</c:v>
                </c:pt>
                <c:pt idx="4">
                  <c:v>46044</c:v>
                </c:pt>
                <c:pt idx="5">
                  <c:v>46045</c:v>
                </c:pt>
                <c:pt idx="6">
                  <c:v>46046</c:v>
                </c:pt>
                <c:pt idx="7">
                  <c:v>46047</c:v>
                </c:pt>
                <c:pt idx="8">
                  <c:v>46048</c:v>
                </c:pt>
                <c:pt idx="9">
                  <c:v>46049</c:v>
                </c:pt>
                <c:pt idx="10">
                  <c:v>46050</c:v>
                </c:pt>
                <c:pt idx="11">
                  <c:v>46051</c:v>
                </c:pt>
                <c:pt idx="12">
                  <c:v>46052</c:v>
                </c:pt>
                <c:pt idx="13">
                  <c:v>46053</c:v>
                </c:pt>
              </c:numCache>
            </c:numRef>
          </c:cat>
          <c:val>
            <c:numRef>
              <c:f>PolRec!$H$84:$H$97</c:f>
              <c:numCache>
                <c:formatCode>0.00</c:formatCode>
                <c:ptCount val="14"/>
                <c:pt idx="0">
                  <c:v>13.13</c:v>
                </c:pt>
                <c:pt idx="1">
                  <c:v>13.13</c:v>
                </c:pt>
                <c:pt idx="2">
                  <c:v>13.13</c:v>
                </c:pt>
                <c:pt idx="3">
                  <c:v>13.11</c:v>
                </c:pt>
                <c:pt idx="4">
                  <c:v>13.15</c:v>
                </c:pt>
                <c:pt idx="5">
                  <c:v>13.14</c:v>
                </c:pt>
                <c:pt idx="6">
                  <c:v>13.2</c:v>
                </c:pt>
                <c:pt idx="7">
                  <c:v>13.23</c:v>
                </c:pt>
                <c:pt idx="8">
                  <c:v>13.26</c:v>
                </c:pt>
                <c:pt idx="9">
                  <c:v>13.26</c:v>
                </c:pt>
                <c:pt idx="10">
                  <c:v>13.25</c:v>
                </c:pt>
                <c:pt idx="11">
                  <c:v>13.25</c:v>
                </c:pt>
                <c:pt idx="12">
                  <c:v>13.25</c:v>
                </c:pt>
                <c:pt idx="13">
                  <c:v>13.25</c:v>
                </c:pt>
              </c:numCache>
            </c:numRef>
          </c:val>
          <c:smooth val="0"/>
          <c:extLst>
            <c:ext xmlns:c16="http://schemas.microsoft.com/office/drawing/2014/chart" uri="{C3380CC4-5D6E-409C-BE32-E72D297353CC}">
              <c16:uniqueId val="{00000001-7AC3-47D5-B38C-43AEB93E718D}"/>
            </c:ext>
          </c:extLst>
        </c:ser>
        <c:dLbls>
          <c:showLegendKey val="0"/>
          <c:showVal val="0"/>
          <c:showCatName val="0"/>
          <c:showSerName val="0"/>
          <c:showPercent val="0"/>
          <c:showBubbleSize val="0"/>
        </c:dLbls>
        <c:smooth val="0"/>
        <c:axId val="385961232"/>
        <c:axId val="519251688"/>
      </c:lineChart>
      <c:dateAx>
        <c:axId val="385961232"/>
        <c:scaling>
          <c:orientation val="minMax"/>
        </c:scaling>
        <c:delete val="0"/>
        <c:axPos val="b"/>
        <c:numFmt formatCode="d\-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19251688"/>
        <c:crosses val="autoZero"/>
        <c:auto val="1"/>
        <c:lblOffset val="100"/>
        <c:baseTimeUnit val="days"/>
        <c:majorUnit val="1"/>
        <c:majorTimeUnit val="days"/>
      </c:dateAx>
      <c:valAx>
        <c:axId val="519251688"/>
        <c:scaling>
          <c:orientation val="minMax"/>
          <c:max val="14"/>
          <c:min val="9"/>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385961232"/>
        <c:crosses val="autoZero"/>
        <c:crossBetween val="between"/>
        <c:majorUnit val="0.5"/>
      </c:valAx>
      <c:spPr>
        <a:noFill/>
        <a:ln>
          <a:noFill/>
        </a:ln>
        <a:effectLst/>
      </c:spPr>
    </c:plotArea>
    <c:legend>
      <c:legendPos val="b"/>
      <c:legendEntry>
        <c:idx val="0"/>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85806745412125573"/>
          <c:y val="0.30307508772881936"/>
          <c:w val="0.11736863697129304"/>
          <c:h val="0.1307699687849183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5400000" spcFirstLastPara="1" vertOverflow="ellipsis"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i="0" u="none" strike="noStrike" kern="1200" baseline="0">
                <a:solidFill>
                  <a:sysClr val="windowText" lastClr="000000"/>
                </a:solidFill>
              </a:rPr>
              <a:t>Recovery percentage</a:t>
            </a:r>
          </a:p>
        </c:rich>
      </c:tx>
      <c:layout>
        <c:manualLayout>
          <c:xMode val="edge"/>
          <c:yMode val="edge"/>
          <c:x val="2.5563145863133831E-2"/>
          <c:y val="0.27009534235429972"/>
        </c:manualLayout>
      </c:layout>
      <c:overlay val="0"/>
      <c:spPr>
        <a:noFill/>
        <a:ln>
          <a:noFill/>
        </a:ln>
        <a:effectLst/>
      </c:spPr>
      <c:txPr>
        <a:bodyPr rot="-5400000" spcFirstLastPara="1" vertOverflow="ellipsis"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917890733674499"/>
          <c:y val="5.4748291499520922E-2"/>
          <c:w val="0.64311693615283505"/>
          <c:h val="0.778092055908432"/>
        </c:manualLayout>
      </c:layout>
      <c:lineChart>
        <c:grouping val="standard"/>
        <c:varyColors val="0"/>
        <c:ser>
          <c:idx val="0"/>
          <c:order val="0"/>
          <c:tx>
            <c:strRef>
              <c:f>Historical!$A$6</c:f>
              <c:strCache>
                <c:ptCount val="1"/>
                <c:pt idx="0">
                  <c:v>23-24</c:v>
                </c:pt>
              </c:strCache>
            </c:strRef>
          </c:tx>
          <c:spPr>
            <a:ln w="28575" cap="rnd">
              <a:solidFill>
                <a:schemeClr val="accent2"/>
              </a:solidFill>
              <a:round/>
            </a:ln>
            <a:effectLst/>
          </c:spPr>
          <c:marker>
            <c:symbol val="none"/>
          </c:marker>
          <c:cat>
            <c:strRef>
              <c:f>Historical!$C$1:$S$1</c:f>
              <c:strCache>
                <c:ptCount val="17"/>
                <c:pt idx="0">
                  <c:v>30-Oct</c:v>
                </c:pt>
                <c:pt idx="1">
                  <c:v>3-Nov</c:v>
                </c:pt>
                <c:pt idx="2">
                  <c:v>6-Nov</c:v>
                </c:pt>
                <c:pt idx="3">
                  <c:v>8-Nov</c:v>
                </c:pt>
                <c:pt idx="4">
                  <c:v>10-Nov</c:v>
                </c:pt>
                <c:pt idx="5">
                  <c:v>15-Nov</c:v>
                </c:pt>
                <c:pt idx="6">
                  <c:v>22-Nov</c:v>
                </c:pt>
                <c:pt idx="7">
                  <c:v>29-Nov</c:v>
                </c:pt>
                <c:pt idx="8">
                  <c:v>6-Dec</c:v>
                </c:pt>
                <c:pt idx="9">
                  <c:v>13 Dec</c:v>
                </c:pt>
                <c:pt idx="10">
                  <c:v>21 Dec</c:v>
                </c:pt>
                <c:pt idx="11">
                  <c:v>27 Dec</c:v>
                </c:pt>
                <c:pt idx="12">
                  <c:v>3 Jan</c:v>
                </c:pt>
                <c:pt idx="13">
                  <c:v>10 Jan</c:v>
                </c:pt>
                <c:pt idx="14">
                  <c:v>17 Jan</c:v>
                </c:pt>
                <c:pt idx="15">
                  <c:v>24 Jan</c:v>
                </c:pt>
                <c:pt idx="16">
                  <c:v>31 Jan</c:v>
                </c:pt>
              </c:strCache>
            </c:strRef>
          </c:cat>
          <c:val>
            <c:numRef>
              <c:f>Historical!$C$6:$S$6</c:f>
              <c:numCache>
                <c:formatCode>General</c:formatCode>
                <c:ptCount val="17"/>
                <c:pt idx="6" formatCode="0.00">
                  <c:v>9.31</c:v>
                </c:pt>
                <c:pt idx="7" formatCode="0.00">
                  <c:v>9.56</c:v>
                </c:pt>
                <c:pt idx="8">
                  <c:v>9.52</c:v>
                </c:pt>
                <c:pt idx="9">
                  <c:v>9.36</c:v>
                </c:pt>
                <c:pt idx="10">
                  <c:v>9.51</c:v>
                </c:pt>
                <c:pt idx="11" formatCode="0.00">
                  <c:v>9.74</c:v>
                </c:pt>
                <c:pt idx="12">
                  <c:v>9.8800000000000008</c:v>
                </c:pt>
                <c:pt idx="13">
                  <c:v>9.98</c:v>
                </c:pt>
                <c:pt idx="14" formatCode="0.00">
                  <c:v>10.02</c:v>
                </c:pt>
                <c:pt idx="15" formatCode="0.00">
                  <c:v>10.11</c:v>
                </c:pt>
                <c:pt idx="16">
                  <c:v>10.16</c:v>
                </c:pt>
              </c:numCache>
            </c:numRef>
          </c:val>
          <c:smooth val="0"/>
          <c:extLst>
            <c:ext xmlns:c16="http://schemas.microsoft.com/office/drawing/2014/chart" uri="{C3380CC4-5D6E-409C-BE32-E72D297353CC}">
              <c16:uniqueId val="{00000000-B97C-4788-B832-CF75F538C07F}"/>
            </c:ext>
          </c:extLst>
        </c:ser>
        <c:ser>
          <c:idx val="1"/>
          <c:order val="1"/>
          <c:tx>
            <c:strRef>
              <c:f>Historical!$A$7</c:f>
              <c:strCache>
                <c:ptCount val="1"/>
                <c:pt idx="0">
                  <c:v>24-25</c:v>
                </c:pt>
              </c:strCache>
            </c:strRef>
          </c:tx>
          <c:spPr>
            <a:ln w="28575" cap="rnd">
              <a:solidFill>
                <a:schemeClr val="accent6">
                  <a:lumMod val="50000"/>
                </a:schemeClr>
              </a:solidFill>
              <a:round/>
            </a:ln>
            <a:effectLst/>
          </c:spPr>
          <c:marker>
            <c:symbol val="none"/>
          </c:marker>
          <c:cat>
            <c:strRef>
              <c:f>Historical!$C$1:$S$1</c:f>
              <c:strCache>
                <c:ptCount val="17"/>
                <c:pt idx="0">
                  <c:v>30-Oct</c:v>
                </c:pt>
                <c:pt idx="1">
                  <c:v>3-Nov</c:v>
                </c:pt>
                <c:pt idx="2">
                  <c:v>6-Nov</c:v>
                </c:pt>
                <c:pt idx="3">
                  <c:v>8-Nov</c:v>
                </c:pt>
                <c:pt idx="4">
                  <c:v>10-Nov</c:v>
                </c:pt>
                <c:pt idx="5">
                  <c:v>15-Nov</c:v>
                </c:pt>
                <c:pt idx="6">
                  <c:v>22-Nov</c:v>
                </c:pt>
                <c:pt idx="7">
                  <c:v>29-Nov</c:v>
                </c:pt>
                <c:pt idx="8">
                  <c:v>6-Dec</c:v>
                </c:pt>
                <c:pt idx="9">
                  <c:v>13 Dec</c:v>
                </c:pt>
                <c:pt idx="10">
                  <c:v>21 Dec</c:v>
                </c:pt>
                <c:pt idx="11">
                  <c:v>27 Dec</c:v>
                </c:pt>
                <c:pt idx="12">
                  <c:v>3 Jan</c:v>
                </c:pt>
                <c:pt idx="13">
                  <c:v>10 Jan</c:v>
                </c:pt>
                <c:pt idx="14">
                  <c:v>17 Jan</c:v>
                </c:pt>
                <c:pt idx="15">
                  <c:v>24 Jan</c:v>
                </c:pt>
                <c:pt idx="16">
                  <c:v>31 Jan</c:v>
                </c:pt>
              </c:strCache>
            </c:strRef>
          </c:cat>
          <c:val>
            <c:numRef>
              <c:f>Historical!$C$7:$S$7</c:f>
              <c:numCache>
                <c:formatCode>0.00</c:formatCode>
                <c:ptCount val="17"/>
                <c:pt idx="0">
                  <c:v>8.57</c:v>
                </c:pt>
                <c:pt idx="1">
                  <c:v>8.6199999999999992</c:v>
                </c:pt>
                <c:pt idx="2">
                  <c:v>8.7799999999999994</c:v>
                </c:pt>
                <c:pt idx="3">
                  <c:v>8.85</c:v>
                </c:pt>
                <c:pt idx="4">
                  <c:v>8.9</c:v>
                </c:pt>
                <c:pt idx="5">
                  <c:v>9.15</c:v>
                </c:pt>
                <c:pt idx="6">
                  <c:v>9.52</c:v>
                </c:pt>
                <c:pt idx="7">
                  <c:v>9.9600000000000009</c:v>
                </c:pt>
                <c:pt idx="8">
                  <c:v>10.199999999999999</c:v>
                </c:pt>
                <c:pt idx="9">
                  <c:v>10.71</c:v>
                </c:pt>
                <c:pt idx="10" formatCode="General">
                  <c:v>10.85</c:v>
                </c:pt>
                <c:pt idx="11">
                  <c:v>10.7</c:v>
                </c:pt>
                <c:pt idx="12">
                  <c:v>10.79</c:v>
                </c:pt>
                <c:pt idx="13">
                  <c:v>9.82</c:v>
                </c:pt>
                <c:pt idx="14">
                  <c:v>10.1</c:v>
                </c:pt>
                <c:pt idx="15">
                  <c:v>10.31</c:v>
                </c:pt>
                <c:pt idx="16">
                  <c:v>10.5</c:v>
                </c:pt>
              </c:numCache>
            </c:numRef>
          </c:val>
          <c:smooth val="0"/>
          <c:extLst>
            <c:ext xmlns:c16="http://schemas.microsoft.com/office/drawing/2014/chart" uri="{C3380CC4-5D6E-409C-BE32-E72D297353CC}">
              <c16:uniqueId val="{00000001-B97C-4788-B832-CF75F538C07F}"/>
            </c:ext>
          </c:extLst>
        </c:ser>
        <c:ser>
          <c:idx val="2"/>
          <c:order val="2"/>
          <c:tx>
            <c:strRef>
              <c:f>Historical!$A$8</c:f>
              <c:strCache>
                <c:ptCount val="1"/>
                <c:pt idx="0">
                  <c:v>25-26</c:v>
                </c:pt>
              </c:strCache>
            </c:strRef>
          </c:tx>
          <c:spPr>
            <a:ln w="28575" cap="rnd">
              <a:solidFill>
                <a:srgbClr val="C729BF"/>
              </a:solidFill>
              <a:round/>
            </a:ln>
            <a:effectLst/>
          </c:spPr>
          <c:marker>
            <c:symbol val="none"/>
          </c:marker>
          <c:cat>
            <c:strRef>
              <c:f>Historical!$C$1:$S$1</c:f>
              <c:strCache>
                <c:ptCount val="17"/>
                <c:pt idx="0">
                  <c:v>30-Oct</c:v>
                </c:pt>
                <c:pt idx="1">
                  <c:v>3-Nov</c:v>
                </c:pt>
                <c:pt idx="2">
                  <c:v>6-Nov</c:v>
                </c:pt>
                <c:pt idx="3">
                  <c:v>8-Nov</c:v>
                </c:pt>
                <c:pt idx="4">
                  <c:v>10-Nov</c:v>
                </c:pt>
                <c:pt idx="5">
                  <c:v>15-Nov</c:v>
                </c:pt>
                <c:pt idx="6">
                  <c:v>22-Nov</c:v>
                </c:pt>
                <c:pt idx="7">
                  <c:v>29-Nov</c:v>
                </c:pt>
                <c:pt idx="8">
                  <c:v>6-Dec</c:v>
                </c:pt>
                <c:pt idx="9">
                  <c:v>13 Dec</c:v>
                </c:pt>
                <c:pt idx="10">
                  <c:v>21 Dec</c:v>
                </c:pt>
                <c:pt idx="11">
                  <c:v>27 Dec</c:v>
                </c:pt>
                <c:pt idx="12">
                  <c:v>3 Jan</c:v>
                </c:pt>
                <c:pt idx="13">
                  <c:v>10 Jan</c:v>
                </c:pt>
                <c:pt idx="14">
                  <c:v>17 Jan</c:v>
                </c:pt>
                <c:pt idx="15">
                  <c:v>24 Jan</c:v>
                </c:pt>
                <c:pt idx="16">
                  <c:v>31 Jan</c:v>
                </c:pt>
              </c:strCache>
            </c:strRef>
          </c:cat>
          <c:val>
            <c:numRef>
              <c:f>Historical!$C$8:$S$8</c:f>
              <c:numCache>
                <c:formatCode>0.00</c:formatCode>
                <c:ptCount val="17"/>
                <c:pt idx="0">
                  <c:v>9.0299999999999994</c:v>
                </c:pt>
                <c:pt idx="1">
                  <c:v>9.02</c:v>
                </c:pt>
                <c:pt idx="2">
                  <c:v>9.0399999999999991</c:v>
                </c:pt>
                <c:pt idx="3">
                  <c:v>9.0500000000000007</c:v>
                </c:pt>
                <c:pt idx="4">
                  <c:v>9.06</c:v>
                </c:pt>
                <c:pt idx="5">
                  <c:v>9.2200000000000006</c:v>
                </c:pt>
                <c:pt idx="6">
                  <c:v>9.6999999999999993</c:v>
                </c:pt>
                <c:pt idx="7">
                  <c:v>10.220000000000001</c:v>
                </c:pt>
                <c:pt idx="8">
                  <c:v>10.81</c:v>
                </c:pt>
                <c:pt idx="9">
                  <c:v>10.43</c:v>
                </c:pt>
                <c:pt idx="10" formatCode="General">
                  <c:v>10.44</c:v>
                </c:pt>
                <c:pt idx="11">
                  <c:v>10.42</c:v>
                </c:pt>
                <c:pt idx="12">
                  <c:v>10.48</c:v>
                </c:pt>
                <c:pt idx="13">
                  <c:v>9.7899999999999991</c:v>
                </c:pt>
                <c:pt idx="14">
                  <c:v>9.98</c:v>
                </c:pt>
                <c:pt idx="15">
                  <c:v>10.08</c:v>
                </c:pt>
                <c:pt idx="16">
                  <c:v>10.18</c:v>
                </c:pt>
              </c:numCache>
            </c:numRef>
          </c:val>
          <c:smooth val="0"/>
          <c:extLst>
            <c:ext xmlns:c16="http://schemas.microsoft.com/office/drawing/2014/chart" uri="{C3380CC4-5D6E-409C-BE32-E72D297353CC}">
              <c16:uniqueId val="{00000002-B97C-4788-B832-CF75F538C07F}"/>
            </c:ext>
          </c:extLst>
        </c:ser>
        <c:dLbls>
          <c:showLegendKey val="0"/>
          <c:showVal val="0"/>
          <c:showCatName val="0"/>
          <c:showSerName val="0"/>
          <c:showPercent val="0"/>
          <c:showBubbleSize val="0"/>
        </c:dLbls>
        <c:smooth val="0"/>
        <c:axId val="820397712"/>
        <c:axId val="820402392"/>
      </c:lineChart>
      <c:catAx>
        <c:axId val="820397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820402392"/>
        <c:crosses val="autoZero"/>
        <c:auto val="1"/>
        <c:lblAlgn val="ctr"/>
        <c:lblOffset val="100"/>
        <c:noMultiLvlLbl val="0"/>
      </c:catAx>
      <c:valAx>
        <c:axId val="820402392"/>
        <c:scaling>
          <c:orientation val="minMax"/>
          <c:max val="11.5"/>
          <c:min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0" spcFirstLastPara="1" vertOverflow="ellipsis" wrap="square" anchor="t" anchorCtr="0"/>
          <a:lstStyle/>
          <a:p>
            <a:pPr>
              <a:defRPr sz="1800" b="1" i="0" u="none" strike="noStrike" kern="1200" baseline="0">
                <a:solidFill>
                  <a:schemeClr val="tx1"/>
                </a:solidFill>
                <a:latin typeface="+mn-lt"/>
                <a:ea typeface="+mn-ea"/>
                <a:cs typeface="+mn-cs"/>
              </a:defRPr>
            </a:pPr>
            <a:endParaRPr lang="en-US"/>
          </a:p>
        </c:txPr>
        <c:crossAx val="820397712"/>
        <c:crosses val="autoZero"/>
        <c:crossBetween val="between"/>
        <c:majorUnit val="0.5"/>
      </c:valAx>
      <c:spPr>
        <a:noFill/>
        <a:ln>
          <a:noFill/>
        </a:ln>
        <a:effectLst/>
      </c:spPr>
    </c:plotArea>
    <c:legend>
      <c:legendPos val="b"/>
      <c:layout>
        <c:manualLayout>
          <c:xMode val="edge"/>
          <c:yMode val="edge"/>
          <c:x val="0.85305495646107443"/>
          <c:y val="0.27263045367465444"/>
          <c:w val="0.13830104853192163"/>
          <c:h val="0.3108542416691854"/>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2025-26</c:v>
          </c:tx>
          <c:spPr>
            <a:solidFill>
              <a:schemeClr val="accent1"/>
            </a:solidFill>
            <a:ln>
              <a:noFill/>
            </a:ln>
            <a:effectLst/>
          </c:spPr>
          <c:invertIfNegative val="0"/>
          <c:dPt>
            <c:idx val="3"/>
            <c:invertIfNegative val="0"/>
            <c:bubble3D val="0"/>
            <c:spPr>
              <a:solidFill>
                <a:srgbClr val="00B050"/>
              </a:solidFill>
              <a:ln>
                <a:noFill/>
              </a:ln>
              <a:effectLst/>
            </c:spPr>
            <c:extLst>
              <c:ext xmlns:c16="http://schemas.microsoft.com/office/drawing/2014/chart" uri="{C3380CC4-5D6E-409C-BE32-E72D297353CC}">
                <c16:uniqueId val="{00000001-0CCB-46AE-8CF2-CC2AC51DF48E}"/>
              </c:ext>
            </c:extLst>
          </c:dPt>
          <c:cat>
            <c:strRef>
              <c:f>'Pol%'!$L$4:$L$15</c:f>
              <c:strCache>
                <c:ptCount val="12"/>
                <c:pt idx="0">
                  <c:v>Ramgarh</c:v>
                </c:pt>
                <c:pt idx="1">
                  <c:v>Hargaon</c:v>
                </c:pt>
                <c:pt idx="2">
                  <c:v>Jawaharpur</c:v>
                </c:pt>
                <c:pt idx="3">
                  <c:v>Aira</c:v>
                </c:pt>
                <c:pt idx="4">
                  <c:v>Biswan</c:v>
                </c:pt>
                <c:pt idx="5">
                  <c:v>Gularia</c:v>
                </c:pt>
                <c:pt idx="6">
                  <c:v>Hariawan</c:v>
                </c:pt>
                <c:pt idx="7">
                  <c:v>Ajbapur</c:v>
                </c:pt>
                <c:pt idx="8">
                  <c:v>Kumbhi</c:v>
                </c:pt>
                <c:pt idx="9">
                  <c:v>Rupapur</c:v>
                </c:pt>
                <c:pt idx="10">
                  <c:v>K. Khera</c:v>
                </c:pt>
                <c:pt idx="11">
                  <c:v>Rosa</c:v>
                </c:pt>
              </c:strCache>
            </c:strRef>
          </c:cat>
          <c:val>
            <c:numRef>
              <c:f>'Pol%'!$M$4:$M$15</c:f>
              <c:numCache>
                <c:formatCode>0.00</c:formatCode>
                <c:ptCount val="12"/>
                <c:pt idx="0">
                  <c:v>13.6</c:v>
                </c:pt>
                <c:pt idx="1">
                  <c:v>13.31</c:v>
                </c:pt>
                <c:pt idx="2">
                  <c:v>13.25</c:v>
                </c:pt>
                <c:pt idx="3">
                  <c:v>13.25</c:v>
                </c:pt>
                <c:pt idx="4">
                  <c:v>13.03</c:v>
                </c:pt>
                <c:pt idx="5">
                  <c:v>13.01</c:v>
                </c:pt>
                <c:pt idx="6">
                  <c:v>12.91</c:v>
                </c:pt>
                <c:pt idx="7">
                  <c:v>12.84</c:v>
                </c:pt>
                <c:pt idx="8">
                  <c:v>12.82</c:v>
                </c:pt>
                <c:pt idx="9">
                  <c:v>12.66</c:v>
                </c:pt>
                <c:pt idx="10">
                  <c:v>12.43</c:v>
                </c:pt>
                <c:pt idx="11">
                  <c:v>11.82</c:v>
                </c:pt>
              </c:numCache>
            </c:numRef>
          </c:val>
          <c:extLst>
            <c:ext xmlns:c16="http://schemas.microsoft.com/office/drawing/2014/chart" uri="{C3380CC4-5D6E-409C-BE32-E72D297353CC}">
              <c16:uniqueId val="{00000002-0CCB-46AE-8CF2-CC2AC51DF48E}"/>
            </c:ext>
          </c:extLst>
        </c:ser>
        <c:ser>
          <c:idx val="1"/>
          <c:order val="1"/>
          <c:tx>
            <c:v>2024-25</c:v>
          </c:tx>
          <c:spPr>
            <a:solidFill>
              <a:schemeClr val="accent2"/>
            </a:solidFill>
            <a:ln>
              <a:noFill/>
            </a:ln>
            <a:effectLst/>
          </c:spPr>
          <c:invertIfNegative val="0"/>
          <c:cat>
            <c:strRef>
              <c:f>'Pol%'!$L$4:$L$15</c:f>
              <c:strCache>
                <c:ptCount val="12"/>
                <c:pt idx="0">
                  <c:v>Ramgarh</c:v>
                </c:pt>
                <c:pt idx="1">
                  <c:v>Hargaon</c:v>
                </c:pt>
                <c:pt idx="2">
                  <c:v>Jawaharpur</c:v>
                </c:pt>
                <c:pt idx="3">
                  <c:v>Aira</c:v>
                </c:pt>
                <c:pt idx="4">
                  <c:v>Biswan</c:v>
                </c:pt>
                <c:pt idx="5">
                  <c:v>Gularia</c:v>
                </c:pt>
                <c:pt idx="6">
                  <c:v>Hariawan</c:v>
                </c:pt>
                <c:pt idx="7">
                  <c:v>Ajbapur</c:v>
                </c:pt>
                <c:pt idx="8">
                  <c:v>Kumbhi</c:v>
                </c:pt>
                <c:pt idx="9">
                  <c:v>Rupapur</c:v>
                </c:pt>
                <c:pt idx="10">
                  <c:v>K. Khera</c:v>
                </c:pt>
                <c:pt idx="11">
                  <c:v>Rosa</c:v>
                </c:pt>
              </c:strCache>
            </c:strRef>
          </c:cat>
          <c:val>
            <c:numRef>
              <c:f>'Pol%'!$N$4:$N$15</c:f>
              <c:numCache>
                <c:formatCode>0.00</c:formatCode>
                <c:ptCount val="12"/>
                <c:pt idx="0">
                  <c:v>14.15</c:v>
                </c:pt>
                <c:pt idx="1">
                  <c:v>13.1</c:v>
                </c:pt>
                <c:pt idx="2">
                  <c:v>13.52</c:v>
                </c:pt>
                <c:pt idx="3">
                  <c:v>13.83</c:v>
                </c:pt>
                <c:pt idx="4">
                  <c:v>12.82</c:v>
                </c:pt>
                <c:pt idx="5">
                  <c:v>13.58</c:v>
                </c:pt>
                <c:pt idx="6">
                  <c:v>12.82</c:v>
                </c:pt>
                <c:pt idx="7">
                  <c:v>12.88</c:v>
                </c:pt>
                <c:pt idx="8">
                  <c:v>13.5</c:v>
                </c:pt>
                <c:pt idx="9">
                  <c:v>12.75</c:v>
                </c:pt>
                <c:pt idx="10">
                  <c:v>12.96</c:v>
                </c:pt>
                <c:pt idx="11">
                  <c:v>12.38</c:v>
                </c:pt>
              </c:numCache>
            </c:numRef>
          </c:val>
          <c:extLst>
            <c:ext xmlns:c16="http://schemas.microsoft.com/office/drawing/2014/chart" uri="{C3380CC4-5D6E-409C-BE32-E72D297353CC}">
              <c16:uniqueId val="{00000003-0CCB-46AE-8CF2-CC2AC51DF48E}"/>
            </c:ext>
          </c:extLst>
        </c:ser>
        <c:dLbls>
          <c:showLegendKey val="0"/>
          <c:showVal val="0"/>
          <c:showCatName val="0"/>
          <c:showSerName val="0"/>
          <c:showPercent val="0"/>
          <c:showBubbleSize val="0"/>
        </c:dLbls>
        <c:gapWidth val="219"/>
        <c:overlap val="-27"/>
        <c:axId val="496338048"/>
        <c:axId val="496337328"/>
      </c:barChart>
      <c:catAx>
        <c:axId val="49633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496337328"/>
        <c:crosses val="autoZero"/>
        <c:auto val="1"/>
        <c:lblAlgn val="ctr"/>
        <c:lblOffset val="100"/>
        <c:noMultiLvlLbl val="0"/>
      </c:catAx>
      <c:valAx>
        <c:axId val="496337328"/>
        <c:scaling>
          <c:orientation val="minMax"/>
          <c:max val="14"/>
          <c:min val="8"/>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96338048"/>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60" b="0" i="0" u="none" strike="noStrike" kern="1200" spc="0" baseline="0">
                <a:solidFill>
                  <a:sysClr val="windowText" lastClr="000000"/>
                </a:solidFill>
                <a:latin typeface="Segoe UI" panose="020B0502040204020203" pitchFamily="34" charset="0"/>
                <a:ea typeface="+mn-ea"/>
                <a:cs typeface="Segoe UI" panose="020B0502040204020203" pitchFamily="34" charset="0"/>
              </a:defRPr>
            </a:pPr>
            <a:r>
              <a:rPr lang="en-US"/>
              <a:t>Planned</a:t>
            </a:r>
            <a:r>
              <a:rPr lang="en-US" baseline="0"/>
              <a:t> vs Actuals</a:t>
            </a:r>
          </a:p>
        </c:rich>
      </c:tx>
      <c:overlay val="0"/>
      <c:spPr>
        <a:noFill/>
        <a:ln>
          <a:noFill/>
        </a:ln>
        <a:effectLst/>
      </c:spPr>
      <c:txPr>
        <a:bodyPr rot="0" spcFirstLastPara="1" vertOverflow="ellipsis" vert="horz" wrap="square" anchor="ctr" anchorCtr="1"/>
        <a:lstStyle/>
        <a:p>
          <a:pPr>
            <a:defRPr lang="en-US" sz="1860" b="0" i="0" u="none" strike="noStrike" kern="1200" spc="0" baseline="0">
              <a:solidFill>
                <a:sysClr val="windowText" lastClr="000000"/>
              </a:solidFill>
              <a:latin typeface="Segoe UI" panose="020B0502040204020203" pitchFamily="34" charset="0"/>
              <a:ea typeface="+mn-ea"/>
              <a:cs typeface="Segoe UI" panose="020B0502040204020203" pitchFamily="34" charset="0"/>
            </a:defRPr>
          </a:pPr>
          <a:endParaRPr lang="en-US"/>
        </a:p>
      </c:txPr>
    </c:title>
    <c:autoTitleDeleted val="0"/>
    <c:plotArea>
      <c:layout>
        <c:manualLayout>
          <c:layoutTarget val="inner"/>
          <c:xMode val="edge"/>
          <c:yMode val="edge"/>
          <c:x val="8.3845238095238098E-2"/>
          <c:y val="0.14572649572649601"/>
          <c:w val="0.89978571428571397"/>
          <c:h val="0.78761965811965795"/>
        </c:manualLayout>
      </c:layout>
      <c:barChart>
        <c:barDir val="col"/>
        <c:grouping val="clustered"/>
        <c:varyColors val="0"/>
        <c:ser>
          <c:idx val="0"/>
          <c:order val="0"/>
          <c:tx>
            <c:strRef>
              <c:f>Sheet1!$B$1</c:f>
              <c:strCache>
                <c:ptCount val="1"/>
                <c:pt idx="0">
                  <c:v>This Week Planned</c:v>
                </c:pt>
              </c:strCache>
            </c:strRef>
          </c:tx>
          <c:spPr>
            <a:solidFill>
              <a:schemeClr val="tx2"/>
            </a:solidFill>
            <a:ln>
              <a:noFill/>
            </a:ln>
            <a:effectLst/>
          </c:spPr>
          <c:invertIfNegative val="0"/>
          <c:dLbls>
            <c:dLbl>
              <c:idx val="1"/>
              <c:layout>
                <c:manualLayout>
                  <c:x val="0"/>
                  <c:y val="7.4465811965812007E-2"/>
                </c:manualLayout>
              </c:layout>
              <c:tx>
                <c:rich>
                  <a:bodyPr rot="0" spcFirstLastPara="1" vertOverflow="ellipsis" vert="horz" wrap="square" lIns="38100" tIns="19050" rIns="38100" bIns="19050" anchor="ctr" anchorCtr="1"/>
                  <a:lstStyle/>
                  <a:p>
                    <a:pPr>
                      <a:defRPr lang="en-US"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r>
                      <a:rPr lang="en-US"/>
                      <a:t>19892</a:t>
                    </a:r>
                  </a:p>
                  <a:p>
                    <a:pPr>
                      <a:defRPr sz="1400" b="1"/>
                    </a:pPr>
                    <a:endParaRPr lang="en-US"/>
                  </a:p>
                </c:rich>
              </c:tx>
              <c:spPr>
                <a:noFill/>
                <a:ln>
                  <a:noFill/>
                </a:ln>
                <a:effectLst/>
              </c:spPr>
              <c:txPr>
                <a:bodyPr rot="0" spcFirstLastPara="1" vertOverflow="ellipsis" vert="horz" wrap="square" lIns="38100" tIns="19050" rIns="38100" bIns="19050" anchor="ctr" anchorCtr="1"/>
                <a:lstStyle/>
                <a:p>
                  <a:pPr>
                    <a:defRPr lang="en-US"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54092261904762"/>
                      <c:h val="0.13504273504273501"/>
                    </c:manualLayout>
                  </c15:layout>
                  <c15:showDataLabelsRange val="0"/>
                </c:ext>
                <c:ext xmlns:c16="http://schemas.microsoft.com/office/drawing/2014/chart" uri="{C3380CC4-5D6E-409C-BE32-E72D297353CC}">
                  <c16:uniqueId val="{00000000-9BFB-4E36-8266-91473558955D}"/>
                </c:ext>
              </c:extLst>
            </c:dLbl>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tx2">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c:v>
                </c:pt>
                <c:pt idx="1">
                  <c:v>M</c:v>
                </c:pt>
                <c:pt idx="2">
                  <c:v>S</c:v>
                </c:pt>
              </c:strCache>
            </c:strRef>
          </c:cat>
          <c:val>
            <c:numRef>
              <c:f>Sheet1!$B$2:$B$4</c:f>
              <c:numCache>
                <c:formatCode>General</c:formatCode>
                <c:ptCount val="3"/>
                <c:pt idx="0">
                  <c:v>0</c:v>
                </c:pt>
                <c:pt idx="1">
                  <c:v>19892</c:v>
                </c:pt>
                <c:pt idx="2">
                  <c:v>2210</c:v>
                </c:pt>
              </c:numCache>
            </c:numRef>
          </c:val>
          <c:extLst>
            <c:ext xmlns:c16="http://schemas.microsoft.com/office/drawing/2014/chart" uri="{C3380CC4-5D6E-409C-BE32-E72D297353CC}">
              <c16:uniqueId val="{00000001-9BFB-4E36-8266-91473558955D}"/>
            </c:ext>
          </c:extLst>
        </c:ser>
        <c:ser>
          <c:idx val="1"/>
          <c:order val="1"/>
          <c:tx>
            <c:strRef>
              <c:f>Sheet1!$C$1</c:f>
              <c:strCache>
                <c:ptCount val="1"/>
                <c:pt idx="0">
                  <c:v>This Week Actuals</c:v>
                </c:pt>
              </c:strCache>
            </c:strRef>
          </c:tx>
          <c:spPr>
            <a:solidFill>
              <a:schemeClr val="tx2">
                <a:lumMod val="60000"/>
                <a:lumOff val="40000"/>
              </a:schemeClr>
            </a:solidFill>
            <a:ln>
              <a:noFill/>
            </a:ln>
            <a:effectLst/>
          </c:spPr>
          <c:invertIfNegative val="0"/>
          <c:dLbls>
            <c:dLbl>
              <c:idx val="1"/>
              <c:layout>
                <c:manualLayout>
                  <c:x val="0"/>
                  <c:y val="6.0897435897435898E-3"/>
                </c:manualLayout>
              </c:layout>
              <c:tx>
                <c:rich>
                  <a:bodyPr rot="0" spcFirstLastPara="1" vertOverflow="ellipsis" vert="horz" wrap="square" lIns="38100" tIns="19050" rIns="38100" bIns="19050" anchor="ctr" anchorCtr="1"/>
                  <a:lstStyle/>
                  <a:p>
                    <a:pPr defTabSz="914400">
                      <a:defRPr lang="en-US"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r>
                      <a:rPr lang="en-US"/>
                      <a:t>22054</a:t>
                    </a:r>
                  </a:p>
                </c:rich>
              </c:tx>
              <c:spPr>
                <a:noFill/>
                <a:ln>
                  <a:noFill/>
                </a:ln>
                <a:effectLst/>
              </c:spPr>
              <c:txPr>
                <a:bodyPr rot="0" spcFirstLastPara="1" vertOverflow="ellipsis" vert="horz" wrap="square" lIns="38100" tIns="19050" rIns="38100" bIns="19050" anchor="ctr" anchorCtr="1"/>
                <a:lstStyle/>
                <a:p>
                  <a:pPr defTabSz="914400">
                    <a:defRPr lang="en-US"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BFB-4E36-8266-91473558955D}"/>
                </c:ext>
              </c:extLst>
            </c:dLbl>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accent1">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c:v>
                </c:pt>
                <c:pt idx="1">
                  <c:v>M</c:v>
                </c:pt>
                <c:pt idx="2">
                  <c:v>S</c:v>
                </c:pt>
              </c:strCache>
            </c:strRef>
          </c:cat>
          <c:val>
            <c:numRef>
              <c:f>Sheet1!$C$2:$C$4</c:f>
              <c:numCache>
                <c:formatCode>General</c:formatCode>
                <c:ptCount val="3"/>
                <c:pt idx="0" formatCode="0">
                  <c:v>0</c:v>
                </c:pt>
                <c:pt idx="1">
                  <c:v>22054</c:v>
                </c:pt>
                <c:pt idx="2">
                  <c:v>2768</c:v>
                </c:pt>
              </c:numCache>
            </c:numRef>
          </c:val>
          <c:extLst>
            <c:ext xmlns:c16="http://schemas.microsoft.com/office/drawing/2014/chart" uri="{C3380CC4-5D6E-409C-BE32-E72D297353CC}">
              <c16:uniqueId val="{00000003-9BFB-4E36-8266-91473558955D}"/>
            </c:ext>
          </c:extLst>
        </c:ser>
        <c:dLbls>
          <c:showLegendKey val="0"/>
          <c:showVal val="1"/>
          <c:showCatName val="0"/>
          <c:showSerName val="0"/>
          <c:showPercent val="0"/>
          <c:showBubbleSize val="0"/>
        </c:dLbls>
        <c:gapWidth val="184"/>
        <c:overlap val="-35"/>
        <c:axId val="278089704"/>
        <c:axId val="278090880"/>
      </c:barChart>
      <c:catAx>
        <c:axId val="278089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78090880"/>
        <c:crosses val="autoZero"/>
        <c:auto val="1"/>
        <c:lblAlgn val="ctr"/>
        <c:lblOffset val="100"/>
        <c:noMultiLvlLbl val="0"/>
      </c:catAx>
      <c:valAx>
        <c:axId val="278090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78089704"/>
        <c:crosses val="autoZero"/>
        <c:crossBetween val="between"/>
      </c:valAx>
      <c:spPr>
        <a:noFill/>
        <a:ln>
          <a:noFill/>
        </a:ln>
        <a:effectLst/>
      </c:spPr>
    </c:plotArea>
    <c:legend>
      <c:legendPos val="t"/>
      <c:layout>
        <c:manualLayout>
          <c:xMode val="edge"/>
          <c:yMode val="edge"/>
          <c:x val="0.31209077380952399"/>
          <c:y val="7.3611111111111099E-2"/>
        </c:manualLayout>
      </c:layout>
      <c:overlay val="0"/>
      <c:spPr>
        <a:noFill/>
        <a:ln>
          <a:noFill/>
        </a:ln>
        <a:effectLst/>
      </c:spPr>
      <c:txPr>
        <a:bodyPr rot="0" spcFirstLastPara="1" vertOverflow="ellipsis" vert="horz" wrap="square" anchor="ctr" anchorCtr="1"/>
        <a:lstStyle/>
        <a:p>
          <a:pPr>
            <a:defRPr lang="en-US" sz="1195" b="1" i="1"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uri="{0b15fc19-7d7d-44ad-8c2d-2c3a37ce22c3}">
        <chartProps xmlns="https://web.wps.cn/et/2018/main" chartId="{5bb588cc-9733-4d86-9def-93ce20310072}"/>
      </c:ext>
    </c:extLst>
  </c:chart>
  <c:spPr>
    <a:noFill/>
    <a:ln>
      <a:solidFill>
        <a:schemeClr val="tx1"/>
      </a:solidFill>
    </a:ln>
    <a:effectLst/>
  </c:spPr>
  <c:txPr>
    <a:bodyPr/>
    <a:lstStyle/>
    <a:p>
      <a:pPr>
        <a:defRPr lang="en-US">
          <a:solidFill>
            <a:sysClr val="windowText" lastClr="000000"/>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This Week Planned</c:v>
                </c:pt>
              </c:strCache>
            </c:strRef>
          </c:tx>
          <c:spPr>
            <a:solidFill>
              <a:schemeClr val="tx2"/>
            </a:solidFill>
            <a:ln>
              <a:noFill/>
            </a:ln>
            <a:effectLst/>
          </c:spPr>
          <c:invertIfNegative val="0"/>
          <c:dLbls>
            <c:dLbl>
              <c:idx val="0"/>
              <c:layout>
                <c:manualLayout>
                  <c:x val="0"/>
                  <c:y val="-2.08380520951301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344-44A3-B7EC-D65C891E574D}"/>
                </c:ext>
              </c:extLst>
            </c:dLbl>
            <c:dLbl>
              <c:idx val="1"/>
              <c:layout>
                <c:manualLayout>
                  <c:x val="0"/>
                  <c:y val="-4.07701019252548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344-44A3-B7EC-D65C891E574D}"/>
                </c:ext>
              </c:extLst>
            </c:dLbl>
            <c:dLbl>
              <c:idx val="2"/>
              <c:layout>
                <c:manualLayout>
                  <c:x val="0"/>
                  <c:y val="-2.10645526613815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344-44A3-B7EC-D65C891E574D}"/>
                </c:ext>
              </c:extLst>
            </c:dLbl>
            <c:dLbl>
              <c:idx val="3"/>
              <c:layout>
                <c:manualLayout>
                  <c:x val="0"/>
                  <c:y val="-1.04190260475651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344-44A3-B7EC-D65C891E574D}"/>
                </c:ext>
              </c:extLst>
            </c:dLbl>
            <c:spPr>
              <a:noFill/>
              <a:ln>
                <a:noFill/>
              </a:ln>
              <a:effectLst/>
            </c:spPr>
            <c:txPr>
              <a:bodyPr rot="-5400000" spcFirstLastPara="1" vertOverflow="ellipsis" wrap="square" lIns="38100" tIns="19050" rIns="38100" bIns="19050" anchor="ctr" anchorCtr="1">
                <a:spAutoFit/>
              </a:bodyPr>
              <a:lstStyle/>
              <a:p>
                <a:pPr>
                  <a:defRPr lang="en-US" sz="1100" b="1" i="0" u="none" strike="noStrike" kern="1200" baseline="0">
                    <a:solidFill>
                      <a:schemeClr val="accent1">
                        <a:lumMod val="75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L</c:v>
                </c:pt>
                <c:pt idx="1">
                  <c:v>M</c:v>
                </c:pt>
                <c:pt idx="2">
                  <c:v>S</c:v>
                </c:pt>
                <c:pt idx="3">
                  <c:v>Pharma Sugar </c:v>
                </c:pt>
                <c:pt idx="4">
                  <c:v>Icing</c:v>
                </c:pt>
                <c:pt idx="5">
                  <c:v>Bura</c:v>
                </c:pt>
              </c:strCache>
            </c:strRef>
          </c:cat>
          <c:val>
            <c:numRef>
              <c:f>Sheet1!$B$2:$B$7</c:f>
              <c:numCache>
                <c:formatCode>General</c:formatCode>
                <c:ptCount val="6"/>
                <c:pt idx="0">
                  <c:v>3534</c:v>
                </c:pt>
                <c:pt idx="1">
                  <c:v>24740</c:v>
                </c:pt>
                <c:pt idx="2">
                  <c:v>5301</c:v>
                </c:pt>
                <c:pt idx="3">
                  <c:v>1767</c:v>
                </c:pt>
                <c:pt idx="4">
                  <c:v>5</c:v>
                </c:pt>
                <c:pt idx="5">
                  <c:v>110</c:v>
                </c:pt>
              </c:numCache>
            </c:numRef>
          </c:val>
          <c:extLst>
            <c:ext xmlns:c16="http://schemas.microsoft.com/office/drawing/2014/chart" uri="{C3380CC4-5D6E-409C-BE32-E72D297353CC}">
              <c16:uniqueId val="{00000004-C344-44A3-B7EC-D65C891E574D}"/>
            </c:ext>
          </c:extLst>
        </c:ser>
        <c:ser>
          <c:idx val="1"/>
          <c:order val="1"/>
          <c:tx>
            <c:strRef>
              <c:f>Sheet1!$C$1</c:f>
              <c:strCache>
                <c:ptCount val="1"/>
                <c:pt idx="0">
                  <c:v>This Week Actuals</c:v>
                </c:pt>
              </c:strCache>
            </c:strRef>
          </c:tx>
          <c:spPr>
            <a:solidFill>
              <a:schemeClr val="tx2">
                <a:lumMod val="60000"/>
                <a:lumOff val="40000"/>
              </a:schemeClr>
            </a:solidFill>
            <a:ln>
              <a:noFill/>
            </a:ln>
            <a:effectLst/>
          </c:spPr>
          <c:invertIfNegative val="0"/>
          <c:dLbls>
            <c:dLbl>
              <c:idx val="0"/>
              <c:layout>
                <c:manualLayout>
                  <c:x val="0"/>
                  <c:y val="-2.1064552661381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344-44A3-B7EC-D65C891E574D}"/>
                </c:ext>
              </c:extLst>
            </c:dLbl>
            <c:dLbl>
              <c:idx val="1"/>
              <c:layout>
                <c:manualLayout>
                  <c:x val="0"/>
                  <c:y val="-3.6693091732729298E-2"/>
                </c:manualLayout>
              </c:layout>
              <c:tx>
                <c:rich>
                  <a:bodyPr rot="-5400000" spcFirstLastPara="1" vertOverflow="ellipsis" wrap="square" lIns="38100" tIns="19050" rIns="38100" bIns="19050" anchor="ctr" anchorCtr="1">
                    <a:spAutoFit/>
                  </a:bodyPr>
                  <a:lstStyle/>
                  <a:p>
                    <a:pPr defTabSz="914400">
                      <a:defRPr lang="en-US" sz="1100" b="1" i="0" u="none" strike="noStrike" kern="1200" baseline="0">
                        <a:solidFill>
                          <a:srgbClr val="0070C0"/>
                        </a:solidFill>
                        <a:latin typeface="Segoe UI" panose="020B0502040204020203" pitchFamily="34" charset="0"/>
                        <a:ea typeface="+mn-ea"/>
                        <a:cs typeface="Segoe UI" panose="020B0502040204020203" pitchFamily="34" charset="0"/>
                      </a:defRPr>
                    </a:pPr>
                    <a:r>
                      <a:rPr lang="en-US"/>
                      <a:t>21542</a:t>
                    </a:r>
                  </a:p>
                </c:rich>
              </c:tx>
              <c:spPr>
                <a:noFill/>
                <a:ln>
                  <a:noFill/>
                </a:ln>
                <a:effectLst/>
              </c:spPr>
              <c:txPr>
                <a:bodyPr rot="-5400000" spcFirstLastPara="1" vertOverflow="ellipsis" wrap="square" lIns="38100" tIns="19050" rIns="38100" bIns="19050" anchor="ctr" anchorCtr="1">
                  <a:spAutoFit/>
                </a:bodyPr>
                <a:lstStyle/>
                <a:p>
                  <a:pPr defTabSz="914400">
                    <a:defRPr lang="en-US" sz="1100" b="1" i="0" u="none" strike="noStrike" kern="1200" baseline="0">
                      <a:solidFill>
                        <a:srgbClr val="0070C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C344-44A3-B7EC-D65C891E574D}"/>
                </c:ext>
              </c:extLst>
            </c:dLbl>
            <c:dLbl>
              <c:idx val="2"/>
              <c:layout>
                <c:manualLayout>
                  <c:x val="0"/>
                  <c:y val="-3.1483578708946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344-44A3-B7EC-D65C891E574D}"/>
                </c:ext>
              </c:extLst>
            </c:dLbl>
            <c:dLbl>
              <c:idx val="3"/>
              <c:layout>
                <c:manualLayout>
                  <c:x val="0"/>
                  <c:y val="-1.0419026047565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344-44A3-B7EC-D65C891E574D}"/>
                </c:ext>
              </c:extLst>
            </c:dLbl>
            <c:spPr>
              <a:noFill/>
              <a:ln>
                <a:noFill/>
              </a:ln>
              <a:effectLst/>
            </c:spPr>
            <c:txPr>
              <a:bodyPr rot="-5400000" spcFirstLastPara="1" vertOverflow="ellipsis" wrap="square" lIns="38100" tIns="19050" rIns="38100" bIns="19050" anchor="ctr" anchorCtr="1">
                <a:spAutoFit/>
              </a:bodyPr>
              <a:lstStyle/>
              <a:p>
                <a:pPr>
                  <a:defRPr lang="en-US" sz="1100" b="1" i="0" u="none" strike="noStrike" kern="1200" baseline="0">
                    <a:solidFill>
                      <a:srgbClr val="00B0F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L</c:v>
                </c:pt>
                <c:pt idx="1">
                  <c:v>M</c:v>
                </c:pt>
                <c:pt idx="2">
                  <c:v>S</c:v>
                </c:pt>
                <c:pt idx="3">
                  <c:v>Pharma Sugar </c:v>
                </c:pt>
                <c:pt idx="4">
                  <c:v>Icing</c:v>
                </c:pt>
                <c:pt idx="5">
                  <c:v>Bura</c:v>
                </c:pt>
              </c:strCache>
            </c:strRef>
          </c:cat>
          <c:val>
            <c:numRef>
              <c:f>Sheet1!$C$2:$C$7</c:f>
              <c:numCache>
                <c:formatCode>General</c:formatCode>
                <c:ptCount val="6"/>
                <c:pt idx="0">
                  <c:v>2663</c:v>
                </c:pt>
                <c:pt idx="1">
                  <c:v>21542</c:v>
                </c:pt>
                <c:pt idx="2">
                  <c:v>6333</c:v>
                </c:pt>
                <c:pt idx="3">
                  <c:v>1582</c:v>
                </c:pt>
                <c:pt idx="4">
                  <c:v>13</c:v>
                </c:pt>
                <c:pt idx="5">
                  <c:v>388</c:v>
                </c:pt>
              </c:numCache>
            </c:numRef>
          </c:val>
          <c:extLst>
            <c:ext xmlns:c16="http://schemas.microsoft.com/office/drawing/2014/chart" uri="{C3380CC4-5D6E-409C-BE32-E72D297353CC}">
              <c16:uniqueId val="{00000009-C344-44A3-B7EC-D65C891E574D}"/>
            </c:ext>
          </c:extLst>
        </c:ser>
        <c:dLbls>
          <c:showLegendKey val="0"/>
          <c:showVal val="1"/>
          <c:showCatName val="0"/>
          <c:showSerName val="0"/>
          <c:showPercent val="0"/>
          <c:showBubbleSize val="0"/>
        </c:dLbls>
        <c:gapWidth val="184"/>
        <c:overlap val="-35"/>
        <c:axId val="278090096"/>
        <c:axId val="220171800"/>
      </c:barChart>
      <c:catAx>
        <c:axId val="27809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220171800"/>
        <c:crosses val="autoZero"/>
        <c:auto val="1"/>
        <c:lblAlgn val="ctr"/>
        <c:lblOffset val="100"/>
        <c:noMultiLvlLbl val="0"/>
      </c:catAx>
      <c:valAx>
        <c:axId val="220171800"/>
        <c:scaling>
          <c:orientation val="minMax"/>
        </c:scaling>
        <c:delete val="1"/>
        <c:axPos val="l"/>
        <c:numFmt formatCode="General" sourceLinked="1"/>
        <c:majorTickMark val="none"/>
        <c:minorTickMark val="none"/>
        <c:tickLblPos val="nextTo"/>
        <c:crossAx val="278090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000" b="1" i="1"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extLst>
      <c:ext uri="{0b15fc19-7d7d-44ad-8c2d-2c3a37ce22c3}">
        <chartProps xmlns="https://web.wps.cn/et/2018/main" chartId="{af986d57-292d-4378-8708-03643b940dae}"/>
      </c:ext>
    </c:extLst>
  </c:chart>
  <c:spPr>
    <a:noFill/>
    <a:ln>
      <a:solidFill>
        <a:schemeClr val="tx1"/>
      </a:solidFill>
    </a:ln>
    <a:effectLst/>
  </c:spPr>
  <c:txPr>
    <a:bodyPr/>
    <a:lstStyle/>
    <a:p>
      <a:pPr>
        <a:defRPr lang="en-US">
          <a:solidFill>
            <a:sysClr val="windowText" lastClr="000000"/>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0.3408</cdr:x>
      <cdr:y>0.47241</cdr:y>
    </cdr:from>
    <cdr:to>
      <cdr:x>0.6592</cdr:x>
      <cdr:y>0.72552</cdr:y>
    </cdr:to>
    <cdr:sp macro="" textlink="">
      <cdr:nvSpPr>
        <cdr:cNvPr id="2" name="TextBox 4">
          <a:extLst xmlns:a="http://schemas.openxmlformats.org/drawingml/2006/main">
            <a:ext uri="{FF2B5EF4-FFF2-40B4-BE49-F238E27FC236}">
              <a16:creationId xmlns:a16="http://schemas.microsoft.com/office/drawing/2014/main" id="{5D628B81-1BC9-5C64-CF27-7E81F32AEAD3}"/>
            </a:ext>
          </a:extLst>
        </cdr:cNvPr>
        <cdr:cNvSpPr txBox="1"/>
      </cdr:nvSpPr>
      <cdr:spPr>
        <a:xfrm xmlns:a="http://schemas.openxmlformats.org/drawingml/2006/main">
          <a:off x="1751843" y="853688"/>
          <a:ext cx="1636675" cy="457400"/>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800" b="1" dirty="0"/>
            <a:t>Cane Crushed</a:t>
          </a:r>
        </a:p>
      </cdr:txBody>
    </cdr:sp>
  </cdr:relSizeAnchor>
</c:userShapes>
</file>

<file path=ppt/drawings/drawing2.xml><?xml version="1.0" encoding="utf-8"?>
<c:userShapes xmlns:c="http://schemas.openxmlformats.org/drawingml/2006/chart">
  <cdr:relSizeAnchor xmlns:cdr="http://schemas.openxmlformats.org/drawingml/2006/chartDrawing">
    <cdr:from>
      <cdr:x>0.33217</cdr:x>
      <cdr:y>0.5</cdr:y>
    </cdr:from>
    <cdr:to>
      <cdr:x>0.7103</cdr:x>
      <cdr:y>0.67859</cdr:y>
    </cdr:to>
    <cdr:sp macro="" textlink="">
      <cdr:nvSpPr>
        <cdr:cNvPr id="2" name="TextBox 1">
          <a:extLst xmlns:a="http://schemas.openxmlformats.org/drawingml/2006/main">
            <a:ext uri="{FF2B5EF4-FFF2-40B4-BE49-F238E27FC236}">
              <a16:creationId xmlns:a16="http://schemas.microsoft.com/office/drawing/2014/main" id="{95EC3EF8-5C80-533C-BE48-1E3A2D247490}"/>
            </a:ext>
          </a:extLst>
        </cdr:cNvPr>
        <cdr:cNvSpPr txBox="1"/>
      </cdr:nvSpPr>
      <cdr:spPr>
        <a:xfrm xmlns:a="http://schemas.openxmlformats.org/drawingml/2006/main">
          <a:off x="1656391" y="948863"/>
          <a:ext cx="1885559" cy="338906"/>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800" b="1" dirty="0"/>
            <a:t>GCV : Bagasse</a:t>
          </a:r>
        </a:p>
      </cdr:txBody>
    </cdr:sp>
  </cdr:relSizeAnchor>
</c:userShapes>
</file>

<file path=ppt/drawings/drawing3.xml><?xml version="1.0" encoding="utf-8"?>
<c:userShapes xmlns:c="http://schemas.openxmlformats.org/drawingml/2006/chart">
  <cdr:relSizeAnchor xmlns:cdr="http://schemas.openxmlformats.org/drawingml/2006/chartDrawing">
    <cdr:from>
      <cdr:x>0.36989</cdr:x>
      <cdr:y>0.54171</cdr:y>
    </cdr:from>
    <cdr:to>
      <cdr:x>0.75932</cdr:x>
      <cdr:y>0.69651</cdr:y>
    </cdr:to>
    <cdr:sp macro="" textlink="">
      <cdr:nvSpPr>
        <cdr:cNvPr id="2" name="TextBox 1">
          <a:extLst xmlns:a="http://schemas.openxmlformats.org/drawingml/2006/main">
            <a:ext uri="{FF2B5EF4-FFF2-40B4-BE49-F238E27FC236}">
              <a16:creationId xmlns:a16="http://schemas.microsoft.com/office/drawing/2014/main" id="{AA6522F2-3D3B-2BFE-38CF-32834F487653}"/>
            </a:ext>
          </a:extLst>
        </cdr:cNvPr>
        <cdr:cNvSpPr txBox="1"/>
      </cdr:nvSpPr>
      <cdr:spPr>
        <a:xfrm xmlns:a="http://schemas.openxmlformats.org/drawingml/2006/main">
          <a:off x="1844485" y="1002053"/>
          <a:ext cx="1941897" cy="286337"/>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t>Gross SHR of PP</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1"/>
            <a:ext cx="2929837" cy="497126"/>
          </a:xfrm>
          <a:prstGeom prst="rect">
            <a:avLst/>
          </a:prstGeom>
        </p:spPr>
        <p:txBody>
          <a:bodyPr vert="horz" lIns="93277" tIns="46637" rIns="93277" bIns="46637" rtlCol="0"/>
          <a:lstStyle>
            <a:lvl1pPr algn="l">
              <a:defRPr sz="1200"/>
            </a:lvl1pPr>
          </a:lstStyle>
          <a:p>
            <a:endParaRPr lang="en-US"/>
          </a:p>
        </p:txBody>
      </p:sp>
      <p:sp>
        <p:nvSpPr>
          <p:cNvPr id="3" name="Date Placeholder 2"/>
          <p:cNvSpPr>
            <a:spLocks noGrp="1"/>
          </p:cNvSpPr>
          <p:nvPr>
            <p:ph type="dt" sz="quarter" idx="1"/>
          </p:nvPr>
        </p:nvSpPr>
        <p:spPr>
          <a:xfrm>
            <a:off x="3829773" y="1"/>
            <a:ext cx="2929837" cy="497126"/>
          </a:xfrm>
          <a:prstGeom prst="rect">
            <a:avLst/>
          </a:prstGeom>
        </p:spPr>
        <p:txBody>
          <a:bodyPr vert="horz" lIns="93277" tIns="46637" rIns="93277" bIns="46637" rtlCol="0"/>
          <a:lstStyle>
            <a:lvl1pPr algn="r">
              <a:defRPr sz="1200"/>
            </a:lvl1pPr>
          </a:lstStyle>
          <a:p>
            <a:fld id="{EAB5B2CE-F9B7-40D2-AF18-986410BA420A}" type="datetimeFigureOut">
              <a:rPr lang="en-US" smtClean="0"/>
              <a:pPr/>
              <a:t>2/1/2026</a:t>
            </a:fld>
            <a:endParaRPr lang="en-US"/>
          </a:p>
        </p:txBody>
      </p:sp>
      <p:sp>
        <p:nvSpPr>
          <p:cNvPr id="4" name="Footer Placeholder 3"/>
          <p:cNvSpPr>
            <a:spLocks noGrp="1"/>
          </p:cNvSpPr>
          <p:nvPr>
            <p:ph type="ftr" sz="quarter" idx="2"/>
          </p:nvPr>
        </p:nvSpPr>
        <p:spPr>
          <a:xfrm>
            <a:off x="6" y="9443666"/>
            <a:ext cx="2929837" cy="497126"/>
          </a:xfrm>
          <a:prstGeom prst="rect">
            <a:avLst/>
          </a:prstGeom>
        </p:spPr>
        <p:txBody>
          <a:bodyPr vert="horz" lIns="93277" tIns="46637" rIns="93277" bIns="46637" rtlCol="0" anchor="b"/>
          <a:lstStyle>
            <a:lvl1pPr algn="l">
              <a:defRPr sz="1200"/>
            </a:lvl1pPr>
          </a:lstStyle>
          <a:p>
            <a:endParaRPr lang="en-US"/>
          </a:p>
        </p:txBody>
      </p:sp>
      <p:sp>
        <p:nvSpPr>
          <p:cNvPr id="5" name="Slide Number Placeholder 4"/>
          <p:cNvSpPr>
            <a:spLocks noGrp="1"/>
          </p:cNvSpPr>
          <p:nvPr>
            <p:ph type="sldNum" sz="quarter" idx="3"/>
          </p:nvPr>
        </p:nvSpPr>
        <p:spPr>
          <a:xfrm>
            <a:off x="3829773" y="9443666"/>
            <a:ext cx="2929837" cy="497126"/>
          </a:xfrm>
          <a:prstGeom prst="rect">
            <a:avLst/>
          </a:prstGeom>
        </p:spPr>
        <p:txBody>
          <a:bodyPr vert="horz" lIns="93277" tIns="46637" rIns="93277" bIns="46637" rtlCol="0" anchor="b"/>
          <a:lstStyle>
            <a:lvl1pPr algn="r">
              <a:defRPr sz="1200"/>
            </a:lvl1pPr>
          </a:lstStyle>
          <a:p>
            <a:fld id="{C85EED50-CAEC-4EF8-8E09-45E9574861DB}" type="slidenum">
              <a:rPr lang="en-US" smtClean="0"/>
              <a:pPr/>
              <a:t>‹#›</a:t>
            </a:fld>
            <a:endParaRPr lang="en-US"/>
          </a:p>
        </p:txBody>
      </p:sp>
    </p:spTree>
    <p:extLst>
      <p:ext uri="{BB962C8B-B14F-4D97-AF65-F5344CB8AC3E}">
        <p14:creationId xmlns:p14="http://schemas.microsoft.com/office/powerpoint/2010/main" val="580241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1"/>
            <a:ext cx="2929837" cy="497126"/>
          </a:xfrm>
          <a:prstGeom prst="rect">
            <a:avLst/>
          </a:prstGeom>
        </p:spPr>
        <p:txBody>
          <a:bodyPr vert="horz" lIns="93277" tIns="46637" rIns="93277" bIns="46637" rtlCol="0"/>
          <a:lstStyle>
            <a:lvl1pPr algn="l">
              <a:defRPr sz="1200"/>
            </a:lvl1pPr>
          </a:lstStyle>
          <a:p>
            <a:endParaRPr lang="en-US"/>
          </a:p>
        </p:txBody>
      </p:sp>
      <p:sp>
        <p:nvSpPr>
          <p:cNvPr id="3" name="Date Placeholder 2"/>
          <p:cNvSpPr>
            <a:spLocks noGrp="1"/>
          </p:cNvSpPr>
          <p:nvPr>
            <p:ph type="dt" idx="1"/>
          </p:nvPr>
        </p:nvSpPr>
        <p:spPr>
          <a:xfrm>
            <a:off x="3829773" y="1"/>
            <a:ext cx="2929837" cy="497126"/>
          </a:xfrm>
          <a:prstGeom prst="rect">
            <a:avLst/>
          </a:prstGeom>
        </p:spPr>
        <p:txBody>
          <a:bodyPr vert="horz" lIns="93277" tIns="46637" rIns="93277" bIns="46637" rtlCol="0"/>
          <a:lstStyle>
            <a:lvl1pPr algn="r">
              <a:defRPr sz="1200"/>
            </a:lvl1pPr>
          </a:lstStyle>
          <a:p>
            <a:fld id="{9161A957-412B-494A-8C87-558F7200AF06}" type="datetimeFigureOut">
              <a:rPr lang="en-US" smtClean="0"/>
              <a:pPr/>
              <a:t>2/1/2026</a:t>
            </a:fld>
            <a:endParaRPr lang="en-US"/>
          </a:p>
        </p:txBody>
      </p:sp>
      <p:sp>
        <p:nvSpPr>
          <p:cNvPr id="4" name="Slide Image Placeholder 3"/>
          <p:cNvSpPr>
            <a:spLocks noGrp="1" noRot="1" noChangeAspect="1"/>
          </p:cNvSpPr>
          <p:nvPr>
            <p:ph type="sldImg" idx="2"/>
          </p:nvPr>
        </p:nvSpPr>
        <p:spPr>
          <a:xfrm>
            <a:off x="66675" y="746125"/>
            <a:ext cx="6627813" cy="3729038"/>
          </a:xfrm>
          <a:prstGeom prst="rect">
            <a:avLst/>
          </a:prstGeom>
          <a:noFill/>
          <a:ln w="12700">
            <a:solidFill>
              <a:prstClr val="black"/>
            </a:solidFill>
          </a:ln>
        </p:spPr>
        <p:txBody>
          <a:bodyPr vert="horz" lIns="93277" tIns="46637" rIns="93277" bIns="46637" rtlCol="0" anchor="ctr"/>
          <a:lstStyle/>
          <a:p>
            <a:endParaRPr lang="en-US"/>
          </a:p>
        </p:txBody>
      </p:sp>
      <p:sp>
        <p:nvSpPr>
          <p:cNvPr id="5" name="Notes Placeholder 4"/>
          <p:cNvSpPr>
            <a:spLocks noGrp="1"/>
          </p:cNvSpPr>
          <p:nvPr>
            <p:ph type="body" sz="quarter" idx="3"/>
          </p:nvPr>
        </p:nvSpPr>
        <p:spPr>
          <a:xfrm>
            <a:off x="676118" y="4722701"/>
            <a:ext cx="5408930" cy="4474131"/>
          </a:xfrm>
          <a:prstGeom prst="rect">
            <a:avLst/>
          </a:prstGeom>
        </p:spPr>
        <p:txBody>
          <a:bodyPr vert="horz" lIns="93277" tIns="46637" rIns="93277" bIns="4663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6" y="9443666"/>
            <a:ext cx="2929837" cy="497126"/>
          </a:xfrm>
          <a:prstGeom prst="rect">
            <a:avLst/>
          </a:prstGeom>
        </p:spPr>
        <p:txBody>
          <a:bodyPr vert="horz" lIns="93277" tIns="46637" rIns="93277" bIns="46637" rtlCol="0" anchor="b"/>
          <a:lstStyle>
            <a:lvl1pPr algn="l">
              <a:defRPr sz="1200"/>
            </a:lvl1pPr>
          </a:lstStyle>
          <a:p>
            <a:endParaRPr lang="en-US"/>
          </a:p>
        </p:txBody>
      </p:sp>
      <p:sp>
        <p:nvSpPr>
          <p:cNvPr id="7" name="Slide Number Placeholder 6"/>
          <p:cNvSpPr>
            <a:spLocks noGrp="1"/>
          </p:cNvSpPr>
          <p:nvPr>
            <p:ph type="sldNum" sz="quarter" idx="5"/>
          </p:nvPr>
        </p:nvSpPr>
        <p:spPr>
          <a:xfrm>
            <a:off x="3829773" y="9443666"/>
            <a:ext cx="2929837" cy="497126"/>
          </a:xfrm>
          <a:prstGeom prst="rect">
            <a:avLst/>
          </a:prstGeom>
        </p:spPr>
        <p:txBody>
          <a:bodyPr vert="horz" lIns="93277" tIns="46637" rIns="93277" bIns="46637" rtlCol="0" anchor="b"/>
          <a:lstStyle>
            <a:lvl1pPr algn="r">
              <a:defRPr sz="1200"/>
            </a:lvl1pPr>
          </a:lstStyle>
          <a:p>
            <a:fld id="{B916A8B6-9DC3-43D9-9753-972AFB3B8ACE}" type="slidenum">
              <a:rPr lang="en-US" smtClean="0"/>
              <a:pPr/>
              <a:t>‹#›</a:t>
            </a:fld>
            <a:endParaRPr lang="en-US"/>
          </a:p>
        </p:txBody>
      </p:sp>
    </p:spTree>
    <p:extLst>
      <p:ext uri="{BB962C8B-B14F-4D97-AF65-F5344CB8AC3E}">
        <p14:creationId xmlns:p14="http://schemas.microsoft.com/office/powerpoint/2010/main" val="2080088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FF00"/>
                </a:solidFill>
              </a:rPr>
              <a:t>Dec-25 Sugar Sale Free 91140 </a:t>
            </a:r>
            <a:r>
              <a:rPr lang="en-US" err="1">
                <a:solidFill>
                  <a:srgbClr val="FFFF00"/>
                </a:solidFill>
              </a:rPr>
              <a:t>Qtls</a:t>
            </a:r>
            <a:r>
              <a:rPr lang="en-US">
                <a:solidFill>
                  <a:srgbClr val="FFFF00"/>
                </a:solidFill>
              </a:rPr>
              <a:t> &amp; Export 6090 </a:t>
            </a:r>
            <a:r>
              <a:rPr lang="en-US" err="1">
                <a:solidFill>
                  <a:srgbClr val="FFFF00"/>
                </a:solidFill>
              </a:rPr>
              <a:t>Qtl</a:t>
            </a:r>
            <a:r>
              <a:rPr lang="en-US">
                <a:solidFill>
                  <a:srgbClr val="FFFF00"/>
                </a:solidFill>
              </a:rPr>
              <a:t> Total=97230 </a:t>
            </a:r>
            <a:r>
              <a:rPr lang="en-US" err="1">
                <a:solidFill>
                  <a:srgbClr val="FFFF00"/>
                </a:solidFill>
              </a:rPr>
              <a:t>Qtls</a:t>
            </a:r>
            <a:endParaRPr lang="en-US">
              <a:solidFill>
                <a:srgbClr val="FFFF00"/>
              </a:solidFill>
            </a:endParaRPr>
          </a:p>
          <a:p>
            <a:r>
              <a:rPr lang="en-US">
                <a:solidFill>
                  <a:srgbClr val="FFFF00"/>
                </a:solidFill>
              </a:rPr>
              <a:t>Jan-26 Sugar Sale Free-124470 </a:t>
            </a:r>
            <a:r>
              <a:rPr lang="en-US" err="1">
                <a:solidFill>
                  <a:srgbClr val="FFFF00"/>
                </a:solidFill>
              </a:rPr>
              <a:t>qtl</a:t>
            </a:r>
            <a:r>
              <a:rPr lang="en-US">
                <a:solidFill>
                  <a:srgbClr val="FFFF00"/>
                </a:solidFill>
              </a:rPr>
              <a:t> &amp; Export 5030 </a:t>
            </a:r>
            <a:r>
              <a:rPr lang="en-US" err="1">
                <a:solidFill>
                  <a:srgbClr val="FFFF00"/>
                </a:solidFill>
              </a:rPr>
              <a:t>Qtl</a:t>
            </a:r>
            <a:r>
              <a:rPr lang="en-US">
                <a:solidFill>
                  <a:srgbClr val="FFFF00"/>
                </a:solidFill>
              </a:rPr>
              <a:t> Total=129500 </a:t>
            </a:r>
            <a:r>
              <a:rPr lang="en-US" err="1">
                <a:solidFill>
                  <a:srgbClr val="FFFF00"/>
                </a:solidFill>
              </a:rPr>
              <a:t>qtl</a:t>
            </a:r>
            <a:endParaRPr lang="en-US">
              <a:solidFill>
                <a:srgbClr val="FFFF00"/>
              </a:solidFill>
            </a:endParaRPr>
          </a:p>
          <a:p>
            <a:endParaRPr lang="en-IN">
              <a:solidFill>
                <a:srgbClr val="FFFF00"/>
              </a:solidFill>
            </a:endParaRPr>
          </a:p>
        </p:txBody>
      </p:sp>
      <p:sp>
        <p:nvSpPr>
          <p:cNvPr id="4" name="Slide Number Placeholder 3"/>
          <p:cNvSpPr>
            <a:spLocks noGrp="1"/>
          </p:cNvSpPr>
          <p:nvPr>
            <p:ph type="sldNum" sz="quarter" idx="5"/>
          </p:nvPr>
        </p:nvSpPr>
        <p:spPr/>
        <p:txBody>
          <a:bodyPr/>
          <a:lstStyle/>
          <a:p>
            <a:fld id="{3F533123-56A2-444B-9B6E-340A6B7FEA57}" type="slidenum">
              <a:rPr lang="en-IN" smtClean="0"/>
              <a:t>2</a:t>
            </a:fld>
            <a:endParaRPr lang="en-IN"/>
          </a:p>
        </p:txBody>
      </p:sp>
    </p:spTree>
    <p:extLst>
      <p:ext uri="{BB962C8B-B14F-4D97-AF65-F5344CB8AC3E}">
        <p14:creationId xmlns:p14="http://schemas.microsoft.com/office/powerpoint/2010/main" val="251605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16A8B6-9DC3-43D9-9753-972AFB3B8ACE}" type="slidenum">
              <a:rPr lang="en-US" smtClean="0"/>
              <a:pPr/>
              <a:t>14</a:t>
            </a:fld>
            <a:endParaRPr lang="en-US"/>
          </a:p>
        </p:txBody>
      </p:sp>
    </p:spTree>
    <p:extLst>
      <p:ext uri="{BB962C8B-B14F-4D97-AF65-F5344CB8AC3E}">
        <p14:creationId xmlns:p14="http://schemas.microsoft.com/office/powerpoint/2010/main" val="2550340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r>
              <a:rPr lang="en-US" sz="1800" b="1" i="0" u="none" strike="noStrike">
                <a:solidFill>
                  <a:srgbClr val="000000"/>
                </a:solidFill>
                <a:effectLst/>
                <a:latin typeface="Calibri" panose="020F0502020204030204" pitchFamily="34" charset="0"/>
              </a:rPr>
              <a:t>Good:  &gt;= 90%</a:t>
            </a:r>
            <a:r>
              <a:rPr lang="en-US"/>
              <a:t> </a:t>
            </a:r>
            <a:r>
              <a:rPr lang="en-US" sz="1800" b="1" i="0" u="none" strike="noStrike">
                <a:solidFill>
                  <a:srgbClr val="000000"/>
                </a:solidFill>
                <a:effectLst/>
                <a:latin typeface="Calibri" panose="020F0502020204030204" pitchFamily="34" charset="0"/>
              </a:rPr>
              <a:t>Average: &gt;=70% and &lt;90%</a:t>
            </a:r>
            <a:r>
              <a:rPr lang="en-US"/>
              <a:t> </a:t>
            </a:r>
            <a:r>
              <a:rPr lang="en-US" sz="1800" b="1" i="0" u="none" strike="noStrike">
                <a:solidFill>
                  <a:srgbClr val="000000"/>
                </a:solidFill>
                <a:effectLst/>
                <a:latin typeface="Calibri" panose="020F0502020204030204" pitchFamily="34" charset="0"/>
              </a:rPr>
              <a:t>Poor: &lt;70%</a:t>
            </a:r>
            <a:r>
              <a:rPr lang="en-US"/>
              <a:t> </a:t>
            </a:r>
          </a:p>
        </p:txBody>
      </p:sp>
      <p:sp>
        <p:nvSpPr>
          <p:cNvPr id="4" name="Slide Number Placeholder 3"/>
          <p:cNvSpPr>
            <a:spLocks noGrp="1"/>
          </p:cNvSpPr>
          <p:nvPr>
            <p:ph type="sldNum" sz="quarter" idx="5"/>
          </p:nvPr>
        </p:nvSpPr>
        <p:spPr/>
        <p:txBody>
          <a:bodyPr/>
          <a:lstStyle/>
          <a:p>
            <a:fld id="{B916A8B6-9DC3-43D9-9753-972AFB3B8ACE}" type="slidenum">
              <a:rPr lang="en-US" smtClean="0"/>
              <a:pPr/>
              <a:t>15</a:t>
            </a:fld>
            <a:endParaRPr lang="en-US"/>
          </a:p>
        </p:txBody>
      </p:sp>
    </p:spTree>
    <p:extLst>
      <p:ext uri="{BB962C8B-B14F-4D97-AF65-F5344CB8AC3E}">
        <p14:creationId xmlns:p14="http://schemas.microsoft.com/office/powerpoint/2010/main" val="3841155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a:solidFill>
                  <a:srgbClr val="000000"/>
                </a:solidFill>
                <a:effectLst/>
                <a:latin typeface="Aptos Narrow" panose="020B0004020202020204" pitchFamily="34" charset="0"/>
              </a:rPr>
              <a:t>Total No </a:t>
            </a:r>
            <a:r>
              <a:rPr lang="en-IN" sz="1200" b="0" i="0" u="none" strike="noStrike" err="1">
                <a:solidFill>
                  <a:srgbClr val="000000"/>
                </a:solidFill>
                <a:effectLst/>
                <a:latin typeface="Aptos Narrow" panose="020B0004020202020204" pitchFamily="34" charset="0"/>
              </a:rPr>
              <a:t>Purchy</a:t>
            </a:r>
            <a:r>
              <a:rPr lang="en-IN" sz="1200" b="0" i="0" u="none" strike="noStrike">
                <a:solidFill>
                  <a:srgbClr val="000000"/>
                </a:solidFill>
                <a:effectLst/>
                <a:latin typeface="Aptos Narrow" panose="020B0004020202020204" pitchFamily="34" charset="0"/>
              </a:rPr>
              <a:t> Not </a:t>
            </a:r>
            <a:r>
              <a:rPr lang="en-IN" sz="1200" b="0" i="0" u="none" strike="noStrike" err="1">
                <a:solidFill>
                  <a:srgbClr val="000000"/>
                </a:solidFill>
                <a:effectLst/>
                <a:latin typeface="Aptos Narrow" panose="020B0004020202020204" pitchFamily="34" charset="0"/>
              </a:rPr>
              <a:t>Honored</a:t>
            </a:r>
            <a:r>
              <a:rPr lang="en-IN" sz="1200" b="0" i="0" u="none" strike="noStrike">
                <a:solidFill>
                  <a:srgbClr val="000000"/>
                </a:solidFill>
                <a:effectLst/>
                <a:latin typeface="Aptos Narrow" panose="020B0004020202020204" pitchFamily="34" charset="0"/>
              </a:rPr>
              <a:t> till 20 Jan :36855</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err="1">
                <a:solidFill>
                  <a:srgbClr val="000000"/>
                </a:solidFill>
                <a:effectLst/>
                <a:latin typeface="Aptos Narrow" panose="020B0004020202020204" pitchFamily="34" charset="0"/>
              </a:rPr>
              <a:t>Purchy</a:t>
            </a:r>
            <a:r>
              <a:rPr lang="en-IN" sz="1200" b="0" i="0" u="none" strike="noStrike">
                <a:solidFill>
                  <a:srgbClr val="000000"/>
                </a:solidFill>
                <a:effectLst/>
                <a:latin typeface="Aptos Narrow" panose="020B0004020202020204" pitchFamily="34" charset="0"/>
              </a:rPr>
              <a:t> revalidated : 8992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a:solidFill>
                  <a:srgbClr val="000000"/>
                </a:solidFill>
                <a:effectLst/>
                <a:latin typeface="Aptos Narrow" panose="020B0004020202020204" pitchFamily="34" charset="0"/>
              </a:rPr>
              <a:t>No. of </a:t>
            </a:r>
            <a:r>
              <a:rPr lang="en-IN" sz="1200" b="0" i="0" u="none" strike="noStrike" err="1">
                <a:solidFill>
                  <a:srgbClr val="000000"/>
                </a:solidFill>
                <a:effectLst/>
                <a:latin typeface="Aptos Narrow" panose="020B0004020202020204" pitchFamily="34" charset="0"/>
              </a:rPr>
              <a:t>purchy</a:t>
            </a:r>
            <a:r>
              <a:rPr lang="en-IN" sz="1200" b="0" i="0" u="none" strike="noStrike">
                <a:solidFill>
                  <a:srgbClr val="000000"/>
                </a:solidFill>
                <a:effectLst/>
                <a:latin typeface="Aptos Narrow" panose="020B0004020202020204" pitchFamily="34" charset="0"/>
              </a:rPr>
              <a:t> weighed after revalidation: 3640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u="none" strike="noStrike">
              <a:solidFill>
                <a:srgbClr val="000000"/>
              </a:solidFill>
              <a:effectLst/>
              <a:latin typeface="Aptos Narrow" panose="020B0004020202020204" pitchFamily="34" charset="0"/>
            </a:endParaRPr>
          </a:p>
          <a:p>
            <a:endParaRPr lang="en-US"/>
          </a:p>
        </p:txBody>
      </p:sp>
      <p:sp>
        <p:nvSpPr>
          <p:cNvPr id="4" name="Slide Number Placeholder 3"/>
          <p:cNvSpPr>
            <a:spLocks noGrp="1"/>
          </p:cNvSpPr>
          <p:nvPr>
            <p:ph type="sldNum" sz="quarter" idx="5"/>
          </p:nvPr>
        </p:nvSpPr>
        <p:spPr/>
        <p:txBody>
          <a:bodyPr/>
          <a:lstStyle/>
          <a:p>
            <a:fld id="{B916A8B6-9DC3-43D9-9753-972AFB3B8ACE}" type="slidenum">
              <a:rPr lang="en-US" smtClean="0"/>
              <a:pPr/>
              <a:t>20</a:t>
            </a:fld>
            <a:endParaRPr lang="en-US"/>
          </a:p>
        </p:txBody>
      </p:sp>
    </p:spTree>
    <p:extLst>
      <p:ext uri="{BB962C8B-B14F-4D97-AF65-F5344CB8AC3E}">
        <p14:creationId xmlns:p14="http://schemas.microsoft.com/office/powerpoint/2010/main" val="3287602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698500"/>
            <a:ext cx="6205538"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39</a:t>
            </a:fld>
            <a:endParaRPr lang="en-US"/>
          </a:p>
        </p:txBody>
      </p:sp>
    </p:spTree>
    <p:extLst>
      <p:ext uri="{BB962C8B-B14F-4D97-AF65-F5344CB8AC3E}">
        <p14:creationId xmlns:p14="http://schemas.microsoft.com/office/powerpoint/2010/main" val="4234180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16A8B6-9DC3-43D9-9753-972AFB3B8ACE}" type="slidenum">
              <a:rPr lang="en-US" smtClean="0"/>
              <a:pPr/>
              <a:t>40</a:t>
            </a:fld>
            <a:endParaRPr lang="en-US"/>
          </a:p>
        </p:txBody>
      </p:sp>
    </p:spTree>
    <p:extLst>
      <p:ext uri="{BB962C8B-B14F-4D97-AF65-F5344CB8AC3E}">
        <p14:creationId xmlns:p14="http://schemas.microsoft.com/office/powerpoint/2010/main" val="2786695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16A8B6-9DC3-43D9-9753-972AFB3B8ACE}" type="slidenum">
              <a:rPr lang="en-US" smtClean="0"/>
              <a:pPr/>
              <a:t>41</a:t>
            </a:fld>
            <a:endParaRPr lang="en-US"/>
          </a:p>
        </p:txBody>
      </p:sp>
    </p:spTree>
    <p:extLst>
      <p:ext uri="{BB962C8B-B14F-4D97-AF65-F5344CB8AC3E}">
        <p14:creationId xmlns:p14="http://schemas.microsoft.com/office/powerpoint/2010/main" val="243246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E5F8E-AA9F-5016-322A-6B5AB91D6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0143A-5FCE-80A0-A976-1D19EC688F99}"/>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8C5AF378-09F3-F2FC-E4B3-A1947008FD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B386C5-C247-FDCD-D28D-6C4F51D12B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500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2E162-9FEE-4B16-6FF4-994EBB32BC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4A0B0-CDEE-1913-FB16-F12C4887DD1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83C7C6F1-58C6-4265-B143-EDE370ADCB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3046B5-650E-7F99-D387-419E0104AB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64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B94F2-B0AE-7631-CCA6-02E16C568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901BE-21F2-8B6C-7DF2-DFEB1C019F1C}"/>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2011A79-50E3-1537-2C02-64644AAE3B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878D01-A6AA-6457-3CBF-05895FB81E2E}"/>
              </a:ext>
            </a:extLst>
          </p:cNvPr>
          <p:cNvSpPr>
            <a:spLocks noGrp="1"/>
          </p:cNvSpPr>
          <p:nvPr>
            <p:ph type="sldNum" sz="quarter" idx="5"/>
          </p:nvPr>
        </p:nvSpPr>
        <p:spPr/>
        <p:txBody>
          <a:bodyPr/>
          <a:lstStyle/>
          <a:p>
            <a:fld id="{B916A8B6-9DC3-43D9-9753-972AFB3B8ACE}" type="slidenum">
              <a:rPr lang="en-US" smtClean="0"/>
              <a:pPr/>
              <a:t>44</a:t>
            </a:fld>
            <a:endParaRPr lang="en-US"/>
          </a:p>
        </p:txBody>
      </p:sp>
    </p:spTree>
    <p:extLst>
      <p:ext uri="{BB962C8B-B14F-4D97-AF65-F5344CB8AC3E}">
        <p14:creationId xmlns:p14="http://schemas.microsoft.com/office/powerpoint/2010/main" val="3128624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6244D-2688-75E7-3973-F7A14C158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5E47F-EF08-12CD-D574-9650E2B3D83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43FCC96-E7BA-E16D-9FF3-84BA94A517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5E5FCB-E053-3672-1BD1-69CD37F0C65F}"/>
              </a:ext>
            </a:extLst>
          </p:cNvPr>
          <p:cNvSpPr>
            <a:spLocks noGrp="1"/>
          </p:cNvSpPr>
          <p:nvPr>
            <p:ph type="sldNum" sz="quarter" idx="5"/>
          </p:nvPr>
        </p:nvSpPr>
        <p:spPr/>
        <p:txBody>
          <a:bodyPr/>
          <a:lstStyle/>
          <a:p>
            <a:fld id="{B916A8B6-9DC3-43D9-9753-972AFB3B8ACE}" type="slidenum">
              <a:rPr lang="en-US" smtClean="0"/>
              <a:pPr/>
              <a:t>45</a:t>
            </a:fld>
            <a:endParaRPr lang="en-US"/>
          </a:p>
        </p:txBody>
      </p:sp>
    </p:spTree>
    <p:extLst>
      <p:ext uri="{BB962C8B-B14F-4D97-AF65-F5344CB8AC3E}">
        <p14:creationId xmlns:p14="http://schemas.microsoft.com/office/powerpoint/2010/main" val="20117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4BA96-036B-254A-C5C3-9AC273F17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705F4-28B0-28CC-1F83-5B5845F123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F490E-0B9D-E60B-982A-C4D47A6709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E8642D-2C1C-0750-3990-338EEF1C69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389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631D7-EF27-14BA-20FB-D6E09C68A9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79F606-C258-750E-BF66-53F0503FC41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E782EC23-AF5F-F909-0238-645B88B76F6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AD122A-CC2E-B9E4-F212-8D426DCC6F43}"/>
              </a:ext>
            </a:extLst>
          </p:cNvPr>
          <p:cNvSpPr>
            <a:spLocks noGrp="1"/>
          </p:cNvSpPr>
          <p:nvPr>
            <p:ph type="sldNum" sz="quarter" idx="5"/>
          </p:nvPr>
        </p:nvSpPr>
        <p:spPr/>
        <p:txBody>
          <a:bodyPr/>
          <a:lstStyle/>
          <a:p>
            <a:fld id="{B916A8B6-9DC3-43D9-9753-972AFB3B8ACE}" type="slidenum">
              <a:rPr lang="en-US" smtClean="0"/>
              <a:pPr/>
              <a:t>47</a:t>
            </a:fld>
            <a:endParaRPr lang="en-US"/>
          </a:p>
        </p:txBody>
      </p:sp>
    </p:spTree>
    <p:extLst>
      <p:ext uri="{BB962C8B-B14F-4D97-AF65-F5344CB8AC3E}">
        <p14:creationId xmlns:p14="http://schemas.microsoft.com/office/powerpoint/2010/main" val="3475509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FB47C-957D-2487-A30B-55B6093BC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AC074-CAB0-2779-7037-7D020237447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3DF0AC8-103F-C152-78F0-EC8CD97853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E2B525-3223-95D5-7039-45AD0169755E}"/>
              </a:ext>
            </a:extLst>
          </p:cNvPr>
          <p:cNvSpPr>
            <a:spLocks noGrp="1"/>
          </p:cNvSpPr>
          <p:nvPr>
            <p:ph type="sldNum" sz="quarter" idx="5"/>
          </p:nvPr>
        </p:nvSpPr>
        <p:spPr/>
        <p:txBody>
          <a:bodyPr/>
          <a:lstStyle/>
          <a:p>
            <a:fld id="{B916A8B6-9DC3-43D9-9753-972AFB3B8ACE}" type="slidenum">
              <a:rPr lang="en-US" smtClean="0"/>
              <a:pPr/>
              <a:t>48</a:t>
            </a:fld>
            <a:endParaRPr lang="en-US"/>
          </a:p>
        </p:txBody>
      </p:sp>
    </p:spTree>
    <p:extLst>
      <p:ext uri="{BB962C8B-B14F-4D97-AF65-F5344CB8AC3E}">
        <p14:creationId xmlns:p14="http://schemas.microsoft.com/office/powerpoint/2010/main" val="3755622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1CE28-DB3B-7E63-9C2B-8FB1170A6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A7843-CCAC-15A2-DE81-96F211686AAB}"/>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185AD3EB-9AD6-D38E-2B60-F1F4E14E4D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1B23C2-376C-86AF-9B51-880B4670E3C2}"/>
              </a:ext>
            </a:extLst>
          </p:cNvPr>
          <p:cNvSpPr>
            <a:spLocks noGrp="1"/>
          </p:cNvSpPr>
          <p:nvPr>
            <p:ph type="sldNum" sz="quarter" idx="5"/>
          </p:nvPr>
        </p:nvSpPr>
        <p:spPr/>
        <p:txBody>
          <a:bodyPr/>
          <a:lstStyle/>
          <a:p>
            <a:fld id="{B916A8B6-9DC3-43D9-9753-972AFB3B8ACE}" type="slidenum">
              <a:rPr lang="en-US" smtClean="0"/>
              <a:pPr/>
              <a:t>49</a:t>
            </a:fld>
            <a:endParaRPr lang="en-US"/>
          </a:p>
        </p:txBody>
      </p:sp>
    </p:spTree>
    <p:extLst>
      <p:ext uri="{BB962C8B-B14F-4D97-AF65-F5344CB8AC3E}">
        <p14:creationId xmlns:p14="http://schemas.microsoft.com/office/powerpoint/2010/main" val="1374447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657E2-4221-3116-D6C3-9AF5330B4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67425-DD1E-47D1-16A0-1D8DA496CDF9}"/>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847C2C-76B1-EE85-95AF-14AA95A145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0BD2667-18C5-47CD-114F-7016F06B5A8A}"/>
              </a:ext>
            </a:extLst>
          </p:cNvPr>
          <p:cNvSpPr>
            <a:spLocks noGrp="1"/>
          </p:cNvSpPr>
          <p:nvPr>
            <p:ph type="sldNum" sz="quarter" idx="5"/>
          </p:nvPr>
        </p:nvSpPr>
        <p:spPr/>
        <p:txBody>
          <a:bodyPr/>
          <a:lstStyle/>
          <a:p>
            <a:fld id="{B916A8B6-9DC3-43D9-9753-972AFB3B8ACE}" type="slidenum">
              <a:rPr lang="en-US" smtClean="0"/>
              <a:pPr/>
              <a:t>50</a:t>
            </a:fld>
            <a:endParaRPr lang="en-US"/>
          </a:p>
        </p:txBody>
      </p:sp>
    </p:spTree>
    <p:extLst>
      <p:ext uri="{BB962C8B-B14F-4D97-AF65-F5344CB8AC3E}">
        <p14:creationId xmlns:p14="http://schemas.microsoft.com/office/powerpoint/2010/main" val="169911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0DCBB-13DB-08A3-A863-1AEB4A1D7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70E66-1D9E-FF62-EC25-C272810CEC97}"/>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F321CA52-97E6-64C6-A2BE-D8AFFB59F8A4}"/>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9168815-FFCE-F9E5-5063-6E7A9965402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01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AC239-03CC-2A95-A420-91829BA6F8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4F5C4-DD3B-F2E9-9B9F-0F4924FF9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71133-BE16-BB27-575E-EC6705BD7258}"/>
              </a:ext>
            </a:extLst>
          </p:cNvPr>
          <p:cNvSpPr>
            <a:spLocks noGrp="1"/>
          </p:cNvSpPr>
          <p:nvPr>
            <p:ph type="body" idx="1"/>
          </p:nvPr>
        </p:nvSpPr>
        <p:spPr/>
        <p:txBody>
          <a:bodyPr/>
          <a:lstStyle/>
          <a:p>
            <a:r>
              <a:rPr lang="en-US"/>
              <a:t>Pol in Cane</a:t>
            </a:r>
          </a:p>
        </p:txBody>
      </p:sp>
      <p:sp>
        <p:nvSpPr>
          <p:cNvPr id="4" name="Slide Number Placeholder 3">
            <a:extLst>
              <a:ext uri="{FF2B5EF4-FFF2-40B4-BE49-F238E27FC236}">
                <a16:creationId xmlns:a16="http://schemas.microsoft.com/office/drawing/2014/main" id="{ADEB4086-A0C5-0722-9B44-5D6BA5C7C6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98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77</a:t>
            </a:fld>
            <a:endParaRPr lang="en-US"/>
          </a:p>
        </p:txBody>
      </p:sp>
    </p:spTree>
    <p:extLst>
      <p:ext uri="{BB962C8B-B14F-4D97-AF65-F5344CB8AC3E}">
        <p14:creationId xmlns:p14="http://schemas.microsoft.com/office/powerpoint/2010/main" val="322519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2BA9E-29D2-6D28-FC59-042BD763C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E7392-31AB-C579-DEA2-1AFF30364C9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349AB69C-8176-447B-35FF-7E004C5E2BF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63ADCE70-E73A-C50F-F077-A6B941BAA455}"/>
              </a:ext>
            </a:extLst>
          </p:cNvPr>
          <p:cNvSpPr>
            <a:spLocks noGrp="1"/>
          </p:cNvSpPr>
          <p:nvPr>
            <p:ph type="sldNum" sz="quarter" idx="5"/>
          </p:nvPr>
        </p:nvSpPr>
        <p:spPr/>
        <p:txBody>
          <a:bodyPr/>
          <a:lstStyle/>
          <a:p>
            <a:fld id="{B916A8B6-9DC3-43D9-9753-972AFB3B8ACE}" type="slidenum">
              <a:rPr lang="en-US" smtClean="0"/>
              <a:pPr/>
              <a:t>78</a:t>
            </a:fld>
            <a:endParaRPr lang="en-US"/>
          </a:p>
        </p:txBody>
      </p:sp>
    </p:spTree>
    <p:extLst>
      <p:ext uri="{BB962C8B-B14F-4D97-AF65-F5344CB8AC3E}">
        <p14:creationId xmlns:p14="http://schemas.microsoft.com/office/powerpoint/2010/main" val="2536649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C6964-8EE2-283C-0CE4-523B8AA08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8EAF8-A441-458D-16C6-74A02D635CB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ABB0D7A6-D8D6-D705-3EFF-C8E94B3AC2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03AC5B-97C3-00A7-4A31-269846EBC0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513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281C9-C468-DE3B-3B45-06E7D7FCB9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2D810-8D73-62CC-834D-8FDC566DC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377E9-17B1-85E1-E8E0-3AAB30CC8F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7C296B-C507-DD9C-CA06-6AD5CE91C3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014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7245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794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84</a:t>
            </a:fld>
            <a:endParaRPr lang="en-US"/>
          </a:p>
        </p:txBody>
      </p:sp>
    </p:spTree>
    <p:extLst>
      <p:ext uri="{BB962C8B-B14F-4D97-AF65-F5344CB8AC3E}">
        <p14:creationId xmlns:p14="http://schemas.microsoft.com/office/powerpoint/2010/main" val="3578660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16A8B6-9DC3-43D9-9753-972AFB3B8ACE}" type="slidenum">
              <a:rPr lang="en-US" smtClean="0"/>
              <a:pPr/>
              <a:t>85</a:t>
            </a:fld>
            <a:endParaRPr lang="en-US"/>
          </a:p>
        </p:txBody>
      </p:sp>
    </p:spTree>
    <p:extLst>
      <p:ext uri="{BB962C8B-B14F-4D97-AF65-F5344CB8AC3E}">
        <p14:creationId xmlns:p14="http://schemas.microsoft.com/office/powerpoint/2010/main" val="2208743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5DAC1-6E1D-54F8-7CE1-3AD22CBE8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BA7E98-A4BC-8E15-6932-9A176F5B1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8CBF5-5066-BCDE-5B99-1CFD5061CC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FBE801-E579-9D40-4D74-5423EC0C79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499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16A8B6-9DC3-43D9-9753-972AFB3B8A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3064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16859-057C-7768-8779-2CB7D4359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17606-2396-B164-F999-F526F9BA352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9BB09EE-3764-7A60-B348-ECD1B36AA34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A8112B7-F1B4-1023-DB48-09DE070A704C}"/>
              </a:ext>
            </a:extLst>
          </p:cNvPr>
          <p:cNvSpPr>
            <a:spLocks noGrp="1"/>
          </p:cNvSpPr>
          <p:nvPr>
            <p:ph type="sldNum" sz="quarter" idx="5"/>
          </p:nvPr>
        </p:nvSpPr>
        <p:spPr/>
        <p:txBody>
          <a:bodyPr/>
          <a:lstStyle/>
          <a:p>
            <a:fld id="{B916A8B6-9DC3-43D9-9753-972AFB3B8ACE}" type="slidenum">
              <a:rPr lang="en-US" smtClean="0"/>
              <a:pPr/>
              <a:t>88</a:t>
            </a:fld>
            <a:endParaRPr lang="en-US"/>
          </a:p>
        </p:txBody>
      </p:sp>
    </p:spTree>
    <p:extLst>
      <p:ext uri="{BB962C8B-B14F-4D97-AF65-F5344CB8AC3E}">
        <p14:creationId xmlns:p14="http://schemas.microsoft.com/office/powerpoint/2010/main" val="6117256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916A8B6-9DC3-43D9-9753-972AFB3B8ACE}" type="slidenum">
              <a:rPr lang="en-US" smtClean="0"/>
              <a:t>91</a:t>
            </a:fld>
            <a:endParaRPr lang="en-US"/>
          </a:p>
        </p:txBody>
      </p:sp>
    </p:spTree>
    <p:extLst>
      <p:ext uri="{BB962C8B-B14F-4D97-AF65-F5344CB8AC3E}">
        <p14:creationId xmlns:p14="http://schemas.microsoft.com/office/powerpoint/2010/main" val="735292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698500"/>
            <a:ext cx="6205538"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95</a:t>
            </a:fld>
            <a:endParaRPr lang="en-US"/>
          </a:p>
        </p:txBody>
      </p:sp>
    </p:spTree>
    <p:extLst>
      <p:ext uri="{BB962C8B-B14F-4D97-AF65-F5344CB8AC3E}">
        <p14:creationId xmlns:p14="http://schemas.microsoft.com/office/powerpoint/2010/main" val="3982571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916A8B6-9DC3-43D9-9753-972AFB3B8ACE}" type="slidenum">
              <a:rPr lang="en-US" smtClean="0"/>
              <a:pPr/>
              <a:t>99</a:t>
            </a:fld>
            <a:endParaRPr lang="en-US"/>
          </a:p>
        </p:txBody>
      </p:sp>
    </p:spTree>
    <p:extLst>
      <p:ext uri="{BB962C8B-B14F-4D97-AF65-F5344CB8AC3E}">
        <p14:creationId xmlns:p14="http://schemas.microsoft.com/office/powerpoint/2010/main" val="1040924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916A8B6-9DC3-43D9-9753-972AFB3B8ACE}" type="slidenum">
              <a:rPr lang="en-US" smtClean="0"/>
              <a:pPr/>
              <a:t>102</a:t>
            </a:fld>
            <a:endParaRPr lang="en-US"/>
          </a:p>
        </p:txBody>
      </p:sp>
    </p:spTree>
    <p:extLst>
      <p:ext uri="{BB962C8B-B14F-4D97-AF65-F5344CB8AC3E}">
        <p14:creationId xmlns:p14="http://schemas.microsoft.com/office/powerpoint/2010/main" val="3384961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A212-A9A7-AC5F-36C9-4B247CA2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CB13C-C9D3-94A1-8474-BEEBD7553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762DD-5731-0C89-CC01-23F0ED9788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A6BC19-E32C-7FD2-C3F8-9F94DDBF2E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361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A212-A9A7-AC5F-36C9-4B247CA2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CB13C-C9D3-94A1-8474-BEEBD7553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762DD-5731-0C89-CC01-23F0ED9788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A6BC19-E32C-7FD2-C3F8-9F94DDBF2E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077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7607-39FA-7E1F-590F-07B714E0D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DFBEF-8E34-F725-D994-12A4DA6AB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4FCAB-5D58-44B8-55B3-184AFCF1FAF7}"/>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AA67303-C96E-4808-CAD8-18C2B885BD22}"/>
              </a:ext>
            </a:extLst>
          </p:cNvPr>
          <p:cNvSpPr>
            <a:spLocks noGrp="1"/>
          </p:cNvSpPr>
          <p:nvPr>
            <p:ph type="sldNum" sz="quarter" idx="10"/>
          </p:nvPr>
        </p:nvSpPr>
        <p:spPr/>
        <p:txBody>
          <a:bodyPr/>
          <a:lstStyle/>
          <a:p>
            <a:fld id="{B916A8B6-9DC3-43D9-9753-972AFB3B8ACE}" type="slidenum">
              <a:rPr lang="en-US" smtClean="0"/>
              <a:pPr/>
              <a:t>105</a:t>
            </a:fld>
            <a:endParaRPr lang="en-US"/>
          </a:p>
        </p:txBody>
      </p:sp>
    </p:spTree>
    <p:extLst>
      <p:ext uri="{BB962C8B-B14F-4D97-AF65-F5344CB8AC3E}">
        <p14:creationId xmlns:p14="http://schemas.microsoft.com/office/powerpoint/2010/main" val="3259650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916A8B6-9DC3-43D9-9753-972AFB3B8ACE}" type="slidenum">
              <a:rPr lang="en-US" smtClean="0"/>
              <a:pPr/>
              <a:t>106</a:t>
            </a:fld>
            <a:endParaRPr lang="en-US"/>
          </a:p>
        </p:txBody>
      </p:sp>
    </p:spTree>
    <p:extLst>
      <p:ext uri="{BB962C8B-B14F-4D97-AF65-F5344CB8AC3E}">
        <p14:creationId xmlns:p14="http://schemas.microsoft.com/office/powerpoint/2010/main" val="1284002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BED49-9F0B-0F95-9D3C-5F606E0A6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5D95A-CE2D-7F33-4348-B63250C07C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EDA9F-24FF-F488-5860-6A5AF9145D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E8C92D-46B0-7359-402D-3AB6A1C60E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6500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DD3A6-D260-107A-15F4-894D472B7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CD14C4-23D8-C3F3-C246-F60ED8691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40DE8-FBCA-0BDD-0D9E-B31E22D542E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0781B4F-A9F1-92E5-0DEB-1833DB1D7942}"/>
              </a:ext>
            </a:extLst>
          </p:cNvPr>
          <p:cNvSpPr>
            <a:spLocks noGrp="1"/>
          </p:cNvSpPr>
          <p:nvPr>
            <p:ph type="sldNum" sz="quarter" idx="10"/>
          </p:nvPr>
        </p:nvSpPr>
        <p:spPr/>
        <p:txBody>
          <a:bodyPr/>
          <a:lstStyle/>
          <a:p>
            <a:fld id="{B916A8B6-9DC3-43D9-9753-972AFB3B8ACE}" type="slidenum">
              <a:rPr lang="en-US" smtClean="0"/>
              <a:pPr/>
              <a:t>107</a:t>
            </a:fld>
            <a:endParaRPr lang="en-US"/>
          </a:p>
        </p:txBody>
      </p:sp>
    </p:spTree>
    <p:extLst>
      <p:ext uri="{BB962C8B-B14F-4D97-AF65-F5344CB8AC3E}">
        <p14:creationId xmlns:p14="http://schemas.microsoft.com/office/powerpoint/2010/main" val="882706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C12BD-E285-8F9D-3627-0954D7FD3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604A95-9E3F-5E2A-0CF6-2EA6E6D0D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A64A7-8C7A-D864-8F4C-4D343712282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31CCA97-EF53-34BB-8106-DF11C8D5ABD5}"/>
              </a:ext>
            </a:extLst>
          </p:cNvPr>
          <p:cNvSpPr>
            <a:spLocks noGrp="1"/>
          </p:cNvSpPr>
          <p:nvPr>
            <p:ph type="sldNum" sz="quarter" idx="10"/>
          </p:nvPr>
        </p:nvSpPr>
        <p:spPr/>
        <p:txBody>
          <a:bodyPr/>
          <a:lstStyle/>
          <a:p>
            <a:fld id="{B916A8B6-9DC3-43D9-9753-972AFB3B8ACE}" type="slidenum">
              <a:rPr lang="en-US" smtClean="0"/>
              <a:pPr/>
              <a:t>108</a:t>
            </a:fld>
            <a:endParaRPr lang="en-US"/>
          </a:p>
        </p:txBody>
      </p:sp>
    </p:spTree>
    <p:extLst>
      <p:ext uri="{BB962C8B-B14F-4D97-AF65-F5344CB8AC3E}">
        <p14:creationId xmlns:p14="http://schemas.microsoft.com/office/powerpoint/2010/main" val="18847393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916A8B6-9DC3-43D9-9753-972AFB3B8ACE}" type="slidenum">
              <a:rPr lang="en-US" smtClean="0"/>
              <a:pPr/>
              <a:t>109</a:t>
            </a:fld>
            <a:endParaRPr lang="en-US"/>
          </a:p>
        </p:txBody>
      </p:sp>
    </p:spTree>
    <p:extLst>
      <p:ext uri="{BB962C8B-B14F-4D97-AF65-F5344CB8AC3E}">
        <p14:creationId xmlns:p14="http://schemas.microsoft.com/office/powerpoint/2010/main" val="12987546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916A8B6-9DC3-43D9-9753-972AFB3B8ACE}" type="slidenum">
              <a:rPr lang="en-US" smtClean="0"/>
              <a:pPr/>
              <a:t>110</a:t>
            </a:fld>
            <a:endParaRPr lang="en-US"/>
          </a:p>
        </p:txBody>
      </p:sp>
    </p:spTree>
    <p:extLst>
      <p:ext uri="{BB962C8B-B14F-4D97-AF65-F5344CB8AC3E}">
        <p14:creationId xmlns:p14="http://schemas.microsoft.com/office/powerpoint/2010/main" val="32160113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916A8B6-9DC3-43D9-9753-972AFB3B8ACE}" type="slidenum">
              <a:rPr lang="en-US" smtClean="0"/>
              <a:pPr/>
              <a:t>111</a:t>
            </a:fld>
            <a:endParaRPr lang="en-US"/>
          </a:p>
        </p:txBody>
      </p:sp>
    </p:spTree>
    <p:extLst>
      <p:ext uri="{BB962C8B-B14F-4D97-AF65-F5344CB8AC3E}">
        <p14:creationId xmlns:p14="http://schemas.microsoft.com/office/powerpoint/2010/main" val="4222389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916A8B6-9DC3-43D9-9753-972AFB3B8ACE}" type="slidenum">
              <a:rPr lang="en-US" smtClean="0"/>
              <a:pPr/>
              <a:t>112</a:t>
            </a:fld>
            <a:endParaRPr lang="en-US"/>
          </a:p>
        </p:txBody>
      </p:sp>
    </p:spTree>
    <p:extLst>
      <p:ext uri="{BB962C8B-B14F-4D97-AF65-F5344CB8AC3E}">
        <p14:creationId xmlns:p14="http://schemas.microsoft.com/office/powerpoint/2010/main" val="5903670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113</a:t>
            </a:fld>
            <a:endParaRPr lang="en-US"/>
          </a:p>
        </p:txBody>
      </p:sp>
    </p:spTree>
    <p:extLst>
      <p:ext uri="{BB962C8B-B14F-4D97-AF65-F5344CB8AC3E}">
        <p14:creationId xmlns:p14="http://schemas.microsoft.com/office/powerpoint/2010/main" val="38458654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44B51-A49B-F436-8640-1DF0A6A1D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CE749C-4AAC-F762-3E59-29D9E054331A}"/>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5EE900EA-8571-313C-2547-B2E53AC4A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DF2B29-188F-2979-B4C8-5940CF3FA7D4}"/>
              </a:ext>
            </a:extLst>
          </p:cNvPr>
          <p:cNvSpPr>
            <a:spLocks noGrp="1"/>
          </p:cNvSpPr>
          <p:nvPr>
            <p:ph type="sldNum" sz="quarter" idx="10"/>
          </p:nvPr>
        </p:nvSpPr>
        <p:spPr/>
        <p:txBody>
          <a:bodyPr/>
          <a:lstStyle/>
          <a:p>
            <a:fld id="{B916A8B6-9DC3-43D9-9753-972AFB3B8ACE}" type="slidenum">
              <a:rPr lang="en-US" smtClean="0"/>
              <a:pPr/>
              <a:t>117</a:t>
            </a:fld>
            <a:endParaRPr lang="en-US"/>
          </a:p>
        </p:txBody>
      </p:sp>
    </p:spTree>
    <p:extLst>
      <p:ext uri="{BB962C8B-B14F-4D97-AF65-F5344CB8AC3E}">
        <p14:creationId xmlns:p14="http://schemas.microsoft.com/office/powerpoint/2010/main" val="26980433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746125"/>
            <a:ext cx="6627813" cy="3729038"/>
          </a:xfrm>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120</a:t>
            </a:fld>
            <a:endParaRPr lang="en-US"/>
          </a:p>
        </p:txBody>
      </p:sp>
    </p:spTree>
    <p:extLst>
      <p:ext uri="{BB962C8B-B14F-4D97-AF65-F5344CB8AC3E}">
        <p14:creationId xmlns:p14="http://schemas.microsoft.com/office/powerpoint/2010/main" val="38458654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9157-7870-9E3A-8269-A501F82CF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A37E3-3B27-F08E-1488-C2B3B347319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700AD30-AF2E-0007-5BB3-C463754E24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F924B8-2C27-C4D5-2D68-B63C702972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42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746125"/>
            <a:ext cx="6627813" cy="37290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7</a:t>
            </a:fld>
            <a:endParaRPr lang="en-US"/>
          </a:p>
        </p:txBody>
      </p:sp>
    </p:spTree>
    <p:extLst>
      <p:ext uri="{BB962C8B-B14F-4D97-AF65-F5344CB8AC3E}">
        <p14:creationId xmlns:p14="http://schemas.microsoft.com/office/powerpoint/2010/main" val="2934775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123</a:t>
            </a:fld>
            <a:endParaRPr lang="en-US"/>
          </a:p>
        </p:txBody>
      </p:sp>
    </p:spTree>
    <p:extLst>
      <p:ext uri="{BB962C8B-B14F-4D97-AF65-F5344CB8AC3E}">
        <p14:creationId xmlns:p14="http://schemas.microsoft.com/office/powerpoint/2010/main" val="16081374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B5F5742-21AA-411B-8EDC-0A390A4DBB8F}"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779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125</a:t>
            </a:fld>
            <a:endParaRPr lang="en-US"/>
          </a:p>
        </p:txBody>
      </p:sp>
    </p:spTree>
    <p:extLst>
      <p:ext uri="{BB962C8B-B14F-4D97-AF65-F5344CB8AC3E}">
        <p14:creationId xmlns:p14="http://schemas.microsoft.com/office/powerpoint/2010/main" val="13921824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EBBFF-10CC-BD89-842B-0F66AEF5D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6A585-8E01-435A-DC7F-CDB88226F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F9EAFB-3761-0E3E-2F67-A649FCEE5B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0FC98F5-1C77-C4CA-1472-8B64CF84B27D}"/>
              </a:ext>
            </a:extLst>
          </p:cNvPr>
          <p:cNvSpPr>
            <a:spLocks noGrp="1"/>
          </p:cNvSpPr>
          <p:nvPr>
            <p:ph type="sldNum" sz="quarter" idx="10"/>
          </p:nvPr>
        </p:nvSpPr>
        <p:spPr/>
        <p:txBody>
          <a:bodyPr/>
          <a:lstStyle/>
          <a:p>
            <a:fld id="{B916A8B6-9DC3-43D9-9753-972AFB3B8ACE}" type="slidenum">
              <a:rPr lang="en-US" smtClean="0"/>
              <a:pPr/>
              <a:t>126</a:t>
            </a:fld>
            <a:endParaRPr lang="en-US"/>
          </a:p>
        </p:txBody>
      </p:sp>
    </p:spTree>
    <p:extLst>
      <p:ext uri="{BB962C8B-B14F-4D97-AF65-F5344CB8AC3E}">
        <p14:creationId xmlns:p14="http://schemas.microsoft.com/office/powerpoint/2010/main" val="11596583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E6C6-77D2-D8CD-7B7F-AB785F8A8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FF2C3-421C-C703-13CC-31C8A949B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E63878-76CE-2554-40F9-91CC7D7A5E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C43643-2DE4-5479-A054-7F3913CD6682}"/>
              </a:ext>
            </a:extLst>
          </p:cNvPr>
          <p:cNvSpPr>
            <a:spLocks noGrp="1"/>
          </p:cNvSpPr>
          <p:nvPr>
            <p:ph type="sldNum" sz="quarter" idx="10"/>
          </p:nvPr>
        </p:nvSpPr>
        <p:spPr/>
        <p:txBody>
          <a:bodyPr/>
          <a:lstStyle/>
          <a:p>
            <a:fld id="{B916A8B6-9DC3-43D9-9753-972AFB3B8ACE}" type="slidenum">
              <a:rPr lang="en-US" smtClean="0"/>
              <a:pPr/>
              <a:t>127</a:t>
            </a:fld>
            <a:endParaRPr lang="en-US"/>
          </a:p>
        </p:txBody>
      </p:sp>
    </p:spTree>
    <p:extLst>
      <p:ext uri="{BB962C8B-B14F-4D97-AF65-F5344CB8AC3E}">
        <p14:creationId xmlns:p14="http://schemas.microsoft.com/office/powerpoint/2010/main" val="41338679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58825"/>
            <a:ext cx="6740525" cy="3790950"/>
          </a:xfrm>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16A8B6-9DC3-43D9-9753-972AFB3B8ACE}" type="slidenum">
              <a:rPr lang="en-US" smtClean="0"/>
              <a:pPr/>
              <a:t>128</a:t>
            </a:fld>
            <a:endParaRPr lang="en-US"/>
          </a:p>
        </p:txBody>
      </p:sp>
    </p:spTree>
    <p:extLst>
      <p:ext uri="{BB962C8B-B14F-4D97-AF65-F5344CB8AC3E}">
        <p14:creationId xmlns:p14="http://schemas.microsoft.com/office/powerpoint/2010/main" val="3845865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DA86A-D058-8776-7DF8-F694EB28C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67036-6058-363D-8301-9F8BC59D557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30D93665-0077-D61B-9192-255791B89F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76E83D-7CB9-0725-7738-2691483A25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43CB9-23F9-4EC7-B6B7-FF8A863907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912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916A8B6-9DC3-43D9-9753-972AFB3B8ACE}" type="slidenum">
              <a:rPr lang="en-US" smtClean="0"/>
              <a:pPr/>
              <a:t>11</a:t>
            </a:fld>
            <a:endParaRPr lang="en-US"/>
          </a:p>
        </p:txBody>
      </p:sp>
    </p:spTree>
    <p:extLst>
      <p:ext uri="{BB962C8B-B14F-4D97-AF65-F5344CB8AC3E}">
        <p14:creationId xmlns:p14="http://schemas.microsoft.com/office/powerpoint/2010/main" val="3051844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16A8B6-9DC3-43D9-9753-972AFB3B8ACE}" type="slidenum">
              <a:rPr lang="en-US" smtClean="0"/>
              <a:pPr/>
              <a:t>12</a:t>
            </a:fld>
            <a:endParaRPr lang="en-US"/>
          </a:p>
        </p:txBody>
      </p:sp>
    </p:spTree>
    <p:extLst>
      <p:ext uri="{BB962C8B-B14F-4D97-AF65-F5344CB8AC3E}">
        <p14:creationId xmlns:p14="http://schemas.microsoft.com/office/powerpoint/2010/main" val="731754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553423" y="6492875"/>
            <a:ext cx="609600" cy="365125"/>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stStyle>
          <a:p>
            <a:fld id="{B76B49FA-22BB-44F5-8EFA-E5C56FA3907E}" type="slidenum">
              <a:rPr lang="en-US" smtClean="0"/>
              <a:pPr/>
              <a:t>‹#›</a:t>
            </a:fld>
            <a:endParaRPr lang="en-US"/>
          </a:p>
        </p:txBody>
      </p:sp>
      <p:sp>
        <p:nvSpPr>
          <p:cNvPr id="9" name="Title 8">
            <a:extLst>
              <a:ext uri="{FF2B5EF4-FFF2-40B4-BE49-F238E27FC236}">
                <a16:creationId xmlns:a16="http://schemas.microsoft.com/office/drawing/2014/main" id="{557477C3-1009-5B4E-8C77-87BE032C8420}"/>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a:latin typeface="Segoe UI" panose="020B0502040204020203" pitchFamily="34" charset="0"/>
                <a:cs typeface="Segoe UI" panose="020B0502040204020203" pitchFamily="34" charset="0"/>
              </a:rPr>
              <a:t>Title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980831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1" name="PlaceHolder 2"/>
          <p:cNvSpPr>
            <a:spLocks noGrp="1"/>
          </p:cNvSpPr>
          <p:nvPr>
            <p:ph type="body"/>
          </p:nvPr>
        </p:nvSpPr>
        <p:spPr>
          <a:xfrm>
            <a:off x="609600" y="1604520"/>
            <a:ext cx="1097232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622755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 + title">
    <p:spTree>
      <p:nvGrpSpPr>
        <p:cNvPr id="1" name=""/>
        <p:cNvGrpSpPr/>
        <p:nvPr/>
      </p:nvGrpSpPr>
      <p:grpSpPr>
        <a:xfrm>
          <a:off x="0" y="0"/>
          <a:ext cx="0" cy="0"/>
          <a:chOff x="0" y="0"/>
          <a:chExt cx="0" cy="0"/>
        </a:xfrm>
      </p:grpSpPr>
      <p:sp>
        <p:nvSpPr>
          <p:cNvPr id="37" name="Tijdelijke aanduiding voor afbeelding 3">
            <a:extLst>
              <a:ext uri="{FF2B5EF4-FFF2-40B4-BE49-F238E27FC236}">
                <a16:creationId xmlns:a16="http://schemas.microsoft.com/office/drawing/2014/main" id="{49D0A112-9CCD-1979-C62E-0341DD2D47B8}"/>
              </a:ext>
            </a:extLst>
          </p:cNvPr>
          <p:cNvSpPr>
            <a:spLocks noGrp="1"/>
          </p:cNvSpPr>
          <p:nvPr>
            <p:ph type="pic" sz="quarter" idx="10"/>
          </p:nvPr>
        </p:nvSpPr>
        <p:spPr>
          <a:xfrm>
            <a:off x="4127073" y="428715"/>
            <a:ext cx="6000569" cy="6000569"/>
          </a:xfrm>
          <a:prstGeom prst="ellipse">
            <a:avLst/>
          </a:prstGeom>
          <a:solidFill>
            <a:schemeClr val="bg1">
              <a:lumMod val="95000"/>
            </a:schemeClr>
          </a:solidFill>
        </p:spPr>
        <p:txBody>
          <a:bodyPr anchor="ctr"/>
          <a:lstStyle>
            <a:lvl1pPr marL="0" indent="0" algn="ctr">
              <a:buNone/>
              <a:defRPr/>
            </a:lvl1pPr>
          </a:lstStyle>
          <a:p>
            <a:r>
              <a:rPr lang="en-US"/>
              <a:t>Click icon to add picture</a:t>
            </a:r>
            <a:endParaRPr lang="nl-BE"/>
          </a:p>
        </p:txBody>
      </p:sp>
      <p:sp>
        <p:nvSpPr>
          <p:cNvPr id="2" name="Tijdelijke aanduiding voor voettekst 1">
            <a:extLst>
              <a:ext uri="{FF2B5EF4-FFF2-40B4-BE49-F238E27FC236}">
                <a16:creationId xmlns:a16="http://schemas.microsoft.com/office/drawing/2014/main" id="{E36A0D41-C629-428F-298C-98E10115CB96}"/>
              </a:ext>
            </a:extLst>
          </p:cNvPr>
          <p:cNvSpPr>
            <a:spLocks noGrp="1"/>
          </p:cNvSpPr>
          <p:nvPr>
            <p:ph type="ftr" sz="quarter" idx="11"/>
          </p:nvPr>
        </p:nvSpPr>
        <p:spPr/>
        <p:txBody>
          <a:bodyPr/>
          <a:lstStyle/>
          <a:p>
            <a:endParaRPr lang="nl-BE"/>
          </a:p>
        </p:txBody>
      </p:sp>
      <p:sp>
        <p:nvSpPr>
          <p:cNvPr id="3" name="Tijdelijke aanduiding voor dianummer 2">
            <a:extLst>
              <a:ext uri="{FF2B5EF4-FFF2-40B4-BE49-F238E27FC236}">
                <a16:creationId xmlns:a16="http://schemas.microsoft.com/office/drawing/2014/main" id="{09CA26EC-9508-B35A-BC3C-DC3F550B2A73}"/>
              </a:ext>
            </a:extLst>
          </p:cNvPr>
          <p:cNvSpPr>
            <a:spLocks noGrp="1"/>
          </p:cNvSpPr>
          <p:nvPr>
            <p:ph type="sldNum" sz="quarter" idx="12"/>
          </p:nvPr>
        </p:nvSpPr>
        <p:spPr/>
        <p:txBody>
          <a:bodyPr/>
          <a:lstStyle/>
          <a:p>
            <a:fld id="{EA84C403-7CB2-4434-9003-B3F154F05877}" type="slidenum">
              <a:rPr lang="nl-BE" smtClean="0"/>
              <a:t>‹#›</a:t>
            </a:fld>
            <a:endParaRPr lang="nl-BE"/>
          </a:p>
        </p:txBody>
      </p:sp>
      <p:sp>
        <p:nvSpPr>
          <p:cNvPr id="7" name="Tijdelijke aanduiding voor tekst 23">
            <a:extLst>
              <a:ext uri="{FF2B5EF4-FFF2-40B4-BE49-F238E27FC236}">
                <a16:creationId xmlns:a16="http://schemas.microsoft.com/office/drawing/2014/main" id="{705C56AA-E40D-BF4C-D207-34A60240B1B3}"/>
              </a:ext>
            </a:extLst>
          </p:cNvPr>
          <p:cNvSpPr>
            <a:spLocks noGrp="1"/>
          </p:cNvSpPr>
          <p:nvPr>
            <p:ph type="body" sz="quarter" idx="13"/>
          </p:nvPr>
        </p:nvSpPr>
        <p:spPr>
          <a:xfrm>
            <a:off x="1927437" y="320614"/>
            <a:ext cx="3410107" cy="3406404"/>
          </a:xfrm>
          <a:prstGeom prst="ellipse">
            <a:avLst/>
          </a:prstGeom>
          <a:solidFill>
            <a:schemeClr val="accent5"/>
          </a:solidFill>
          <a:ln w="3175">
            <a:solidFill>
              <a:schemeClr val="accent5"/>
            </a:solidFill>
          </a:ln>
        </p:spPr>
        <p:txBody>
          <a:bodyPr lIns="216000" tIns="216000" anchor="ctr">
            <a:noAutofit/>
          </a:bodyPr>
          <a:lstStyle>
            <a:lvl1pPr marL="0" indent="0" algn="ctr">
              <a:buNone/>
              <a:defRPr sz="2800">
                <a:solidFill>
                  <a:schemeClr val="tx1">
                    <a:lumMod val="50000"/>
                  </a:schemeClr>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155059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C037189-070F-C6E0-F1EA-8CC8C5417281}"/>
              </a:ext>
            </a:extLst>
          </p:cNvPr>
          <p:cNvSpPr>
            <a:spLocks noGrp="1"/>
          </p:cNvSpPr>
          <p:nvPr>
            <p:ph type="sldNum" sz="quarter" idx="12"/>
          </p:nvPr>
        </p:nvSpPr>
        <p:spPr>
          <a:xfrm>
            <a:off x="11553423" y="6492875"/>
            <a:ext cx="609600" cy="365125"/>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stStyle>
          <a:p>
            <a:fld id="{B76B49FA-22BB-44F5-8EFA-E5C56FA3907E}" type="slidenum">
              <a:rPr lang="en-US" smtClean="0"/>
              <a:pPr/>
              <a:t>‹#›</a:t>
            </a:fld>
            <a:endParaRPr lang="en-US"/>
          </a:p>
        </p:txBody>
      </p:sp>
      <p:sp>
        <p:nvSpPr>
          <p:cNvPr id="8" name="Title 8">
            <a:extLst>
              <a:ext uri="{FF2B5EF4-FFF2-40B4-BE49-F238E27FC236}">
                <a16:creationId xmlns:a16="http://schemas.microsoft.com/office/drawing/2014/main" id="{B2C817F8-727F-016F-43E4-8307DC70777A}"/>
              </a:ext>
            </a:extLst>
          </p:cNvPr>
          <p:cNvSpPr>
            <a:spLocks noGrp="1"/>
          </p:cNvSpPr>
          <p:nvPr>
            <p:ph type="title" hasCustomPrompt="1"/>
          </p:nvPr>
        </p:nvSpPr>
        <p:spPr>
          <a:xfrm>
            <a:off x="152400" y="76200"/>
            <a:ext cx="6045200" cy="609600"/>
          </a:xfrm>
        </p:spPr>
        <p:txBody>
          <a:bodyPr/>
          <a:lstStyle>
            <a:lvl1pPr>
              <a:defRPr>
                <a:latin typeface="Segoe UI" panose="020B0502040204020203" pitchFamily="34" charset="0"/>
                <a:cs typeface="Segoe UI" panose="020B0502040204020203" pitchFamily="34" charset="0"/>
              </a:defRPr>
            </a:lvl1pPr>
          </a:lstStyle>
          <a:p>
            <a:r>
              <a:rPr lang="en-US">
                <a:latin typeface="Segoe UI" panose="020B0502040204020203" pitchFamily="34" charset="0"/>
                <a:cs typeface="Segoe UI" panose="020B0502040204020203" pitchFamily="34" charset="0"/>
              </a:rPr>
              <a:t>Title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BFF1834-87DB-2451-8E06-49442F4878C8}"/>
              </a:ext>
            </a:extLst>
          </p:cNvPr>
          <p:cNvCxnSpPr/>
          <p:nvPr userDrawn="1"/>
        </p:nvCxnSpPr>
        <p:spPr>
          <a:xfrm>
            <a:off x="5907496" y="3288009"/>
            <a:ext cx="290312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CF782F-77F8-4C9B-7D67-6FF42948C34F}"/>
              </a:ext>
            </a:extLst>
          </p:cNvPr>
          <p:cNvCxnSpPr/>
          <p:nvPr userDrawn="1"/>
        </p:nvCxnSpPr>
        <p:spPr>
          <a:xfrm>
            <a:off x="8810625" y="3288009"/>
            <a:ext cx="27447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863C2D6-920C-C00B-990A-41D014A236E7}"/>
              </a:ext>
            </a:extLst>
          </p:cNvPr>
          <p:cNvCxnSpPr/>
          <p:nvPr userDrawn="1"/>
        </p:nvCxnSpPr>
        <p:spPr>
          <a:xfrm>
            <a:off x="5907496" y="1635783"/>
            <a:ext cx="290312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570CA46-2538-3F89-F69F-31B048249F7B}"/>
              </a:ext>
            </a:extLst>
          </p:cNvPr>
          <p:cNvCxnSpPr/>
          <p:nvPr userDrawn="1"/>
        </p:nvCxnSpPr>
        <p:spPr>
          <a:xfrm>
            <a:off x="8810625" y="1635783"/>
            <a:ext cx="27447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 Placeholder 15">
            <a:extLst>
              <a:ext uri="{FF2B5EF4-FFF2-40B4-BE49-F238E27FC236}">
                <a16:creationId xmlns:a16="http://schemas.microsoft.com/office/drawing/2014/main" id="{32814110-F603-D357-8659-FE5073A216AB}"/>
              </a:ext>
            </a:extLst>
          </p:cNvPr>
          <p:cNvSpPr>
            <a:spLocks noGrp="1"/>
          </p:cNvSpPr>
          <p:nvPr>
            <p:ph type="body" sz="quarter" idx="11" hasCustomPrompt="1"/>
          </p:nvPr>
        </p:nvSpPr>
        <p:spPr>
          <a:xfrm>
            <a:off x="6267910" y="2068809"/>
            <a:ext cx="5085430" cy="724343"/>
          </a:xfrm>
          <a:prstGeom prst="rect">
            <a:avLst/>
          </a:prstGeom>
        </p:spPr>
        <p:txBody>
          <a:bodyPr/>
          <a:lstStyle>
            <a:lvl1pPr marL="0" indent="0">
              <a:buNone/>
              <a:defRPr sz="3600">
                <a:solidFill>
                  <a:srgbClr val="002060"/>
                </a:solidFill>
                <a:latin typeface="Segoe UI" panose="020B0502040204020203" pitchFamily="34" charset="0"/>
                <a:cs typeface="Segoe UI" panose="020B0502040204020203" pitchFamily="34" charset="0"/>
              </a:defRPr>
            </a:lvl1pPr>
          </a:lstStyle>
          <a:p>
            <a:pPr algn="ctr"/>
            <a:r>
              <a:rPr lang="en-US" sz="3600" b="1">
                <a:solidFill>
                  <a:srgbClr val="002060"/>
                </a:solidFill>
                <a:latin typeface="Segoe UI" panose="020B0502040204020203" pitchFamily="34" charset="0"/>
                <a:cs typeface="Segoe UI" panose="020B0502040204020203" pitchFamily="34" charset="0"/>
              </a:rPr>
              <a:t>TITLE</a:t>
            </a:r>
          </a:p>
        </p:txBody>
      </p:sp>
      <p:pic>
        <p:nvPicPr>
          <p:cNvPr id="10" name="Picture 9" descr="A picture containing text, sign&#10;&#10;Description automatically generated">
            <a:extLst>
              <a:ext uri="{FF2B5EF4-FFF2-40B4-BE49-F238E27FC236}">
                <a16:creationId xmlns:a16="http://schemas.microsoft.com/office/drawing/2014/main" id="{9D14BF61-5736-B353-86C5-ABE6807550B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24725" y="3905186"/>
            <a:ext cx="2971800" cy="894806"/>
          </a:xfrm>
          <a:prstGeom prst="rect">
            <a:avLst/>
          </a:prstGeom>
        </p:spPr>
      </p:pic>
      <p:sp>
        <p:nvSpPr>
          <p:cNvPr id="14" name="Picture Placeholder 13">
            <a:extLst>
              <a:ext uri="{FF2B5EF4-FFF2-40B4-BE49-F238E27FC236}">
                <a16:creationId xmlns:a16="http://schemas.microsoft.com/office/drawing/2014/main" id="{B13FB1D1-4379-E242-A4E7-17079F596355}"/>
              </a:ext>
            </a:extLst>
          </p:cNvPr>
          <p:cNvSpPr>
            <a:spLocks noGrp="1"/>
          </p:cNvSpPr>
          <p:nvPr>
            <p:ph type="pic" sz="quarter" idx="10"/>
          </p:nvPr>
        </p:nvSpPr>
        <p:spPr>
          <a:xfrm>
            <a:off x="0" y="0"/>
            <a:ext cx="5378450" cy="6857999"/>
          </a:xfrm>
          <a:prstGeom prst="rect">
            <a:avLst/>
          </a:prstGeom>
        </p:spPr>
        <p:txBody>
          <a:bodyPr/>
          <a:lstStyle/>
          <a:p>
            <a:endParaRPr lang="en-US"/>
          </a:p>
        </p:txBody>
      </p:sp>
    </p:spTree>
    <p:extLst>
      <p:ext uri="{BB962C8B-B14F-4D97-AF65-F5344CB8AC3E}">
        <p14:creationId xmlns:p14="http://schemas.microsoft.com/office/powerpoint/2010/main" val="600762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cxnSp>
        <p:nvCxnSpPr>
          <p:cNvPr id="11" name="Straight Connector 10"/>
          <p:cNvCxnSpPr/>
          <p:nvPr userDrawn="1"/>
        </p:nvCxnSpPr>
        <p:spPr>
          <a:xfrm>
            <a:off x="498190" y="6232673"/>
            <a:ext cx="5532818"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31007" y="6232673"/>
            <a:ext cx="5536147"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7" name="Picture Placeholder 16"/>
          <p:cNvSpPr>
            <a:spLocks noGrp="1"/>
          </p:cNvSpPr>
          <p:nvPr>
            <p:ph type="pic" sz="quarter" idx="10" hasCustomPrompt="1"/>
          </p:nvPr>
        </p:nvSpPr>
        <p:spPr>
          <a:xfrm>
            <a:off x="0" y="0"/>
            <a:ext cx="12192000" cy="4799013"/>
          </a:xfrm>
          <a:prstGeom prst="rect">
            <a:avLst/>
          </a:prstGeom>
        </p:spPr>
        <p:txBody>
          <a:bodyPr/>
          <a:lstStyle>
            <a:lvl1pPr>
              <a:defRPr/>
            </a:lvl1pPr>
          </a:lstStyle>
          <a:p>
            <a:r>
              <a:rPr lang="en-US"/>
              <a:t>Insert picture here</a:t>
            </a:r>
          </a:p>
        </p:txBody>
      </p:sp>
      <p:sp>
        <p:nvSpPr>
          <p:cNvPr id="25" name="Text Placeholder 24"/>
          <p:cNvSpPr>
            <a:spLocks noGrp="1"/>
          </p:cNvSpPr>
          <p:nvPr>
            <p:ph type="body" sz="quarter" idx="12" hasCustomPrompt="1"/>
          </p:nvPr>
        </p:nvSpPr>
        <p:spPr>
          <a:xfrm>
            <a:off x="2649537" y="5488135"/>
            <a:ext cx="6892925" cy="744538"/>
          </a:xfrm>
          <a:prstGeom prst="rect">
            <a:avLst/>
          </a:prstGeom>
        </p:spPr>
        <p:txBody>
          <a:bodyPr anchor="b"/>
          <a:lstStyle>
            <a:lvl1pPr marL="0" indent="0" algn="ctr">
              <a:buNone/>
              <a:defRPr sz="3600" baseline="0">
                <a:solidFill>
                  <a:srgbClr val="002060"/>
                </a:solidFill>
                <a:latin typeface="Segoe UI" panose="020B0502040204020203" pitchFamily="34" charset="0"/>
                <a:cs typeface="Segoe UI" panose="020B0502040204020203" pitchFamily="34" charset="0"/>
              </a:defRPr>
            </a:lvl1pPr>
          </a:lstStyle>
          <a:p>
            <a:r>
              <a:rPr lang="en-US" sz="3600" b="1">
                <a:solidFill>
                  <a:srgbClr val="002060"/>
                </a:solidFill>
                <a:latin typeface="Segoe UI" panose="020B0502040204020203" pitchFamily="34" charset="0"/>
                <a:cs typeface="Segoe UI" panose="020B0502040204020203" pitchFamily="34" charset="0"/>
              </a:rPr>
              <a:t>Thank You!</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1615" y="1849057"/>
            <a:ext cx="2248770" cy="1102679"/>
          </a:xfrm>
          <a:prstGeom prst="rect">
            <a:avLst/>
          </a:prstGeom>
        </p:spPr>
      </p:pic>
      <p:sp>
        <p:nvSpPr>
          <p:cNvPr id="2" name="Rectangle 1">
            <a:extLst>
              <a:ext uri="{FF2B5EF4-FFF2-40B4-BE49-F238E27FC236}">
                <a16:creationId xmlns:a16="http://schemas.microsoft.com/office/drawing/2014/main" id="{35A96E1C-B86B-DA33-685F-D0459E2A18A2}"/>
              </a:ext>
            </a:extLst>
          </p:cNvPr>
          <p:cNvSpPr/>
          <p:nvPr userDrawn="1"/>
        </p:nvSpPr>
        <p:spPr>
          <a:xfrm>
            <a:off x="498190" y="6482970"/>
            <a:ext cx="1169381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32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550400" cy="914400"/>
          </a:xfrm>
        </p:spPr>
        <p:txBody>
          <a:bodyPr>
            <a:noAutofit/>
          </a:bodyPr>
          <a:lstStyle>
            <a:lvl1pPr algn="l">
              <a:defRPr lang="en-US" sz="3600" b="1" kern="1200" dirty="0">
                <a:solidFill>
                  <a:srgbClr val="002060"/>
                </a:solidFill>
                <a:latin typeface="+mj-lt"/>
                <a:ea typeface="+mj-ea"/>
                <a:cs typeface="+mj-cs"/>
              </a:defRPr>
            </a:lvl1pPr>
          </a:lstStyle>
          <a:p>
            <a:r>
              <a:rPr lang="en-US"/>
              <a:t>Click to edit Master title style</a:t>
            </a:r>
          </a:p>
        </p:txBody>
      </p:sp>
      <p:sp>
        <p:nvSpPr>
          <p:cNvPr id="3" name="Content Placeholder 2"/>
          <p:cNvSpPr>
            <a:spLocks noGrp="1"/>
          </p:cNvSpPr>
          <p:nvPr>
            <p:ph idx="1"/>
          </p:nvPr>
        </p:nvSpPr>
        <p:spPr>
          <a:xfrm>
            <a:off x="609600" y="990600"/>
            <a:ext cx="11074400" cy="5257800"/>
          </a:xfrm>
          <a:prstGeom prst="rect">
            <a:avLst/>
          </a:prstGeom>
        </p:spPr>
        <p:txBody>
          <a:bodyPr/>
          <a:lstStyle>
            <a:lvl1pPr>
              <a:defRPr lang="en-US" sz="2400" kern="1200" dirty="0" smtClean="0">
                <a:solidFill>
                  <a:schemeClr val="tx1"/>
                </a:solidFill>
                <a:latin typeface="+mn-lt"/>
                <a:ea typeface="+mn-ea"/>
                <a:cs typeface="+mn-cs"/>
              </a:defRPr>
            </a:lvl1pPr>
            <a:lvl2pPr>
              <a:defRPr sz="2200"/>
            </a:lvl2pPr>
            <a:lvl3pPr>
              <a:defRPr sz="2000"/>
            </a:lvl3pPr>
            <a:lvl4pPr>
              <a:defRPr sz="18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043537-E16F-4786-8926-64AEF570AB22}" type="datetime1">
              <a:rPr lang="en-US" smtClean="0"/>
              <a:pPr/>
              <a:t>2/1/2026</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6B49FA-22BB-44F5-8EFA-E5C56FA3907E}" type="slidenum">
              <a:rPr lang="en-US" smtClean="0"/>
              <a:pPr/>
              <a:t>‹#›</a:t>
            </a:fld>
            <a:endParaRPr lang="en-US"/>
          </a:p>
        </p:txBody>
      </p:sp>
    </p:spTree>
    <p:extLst>
      <p:ext uri="{BB962C8B-B14F-4D97-AF65-F5344CB8AC3E}">
        <p14:creationId xmlns:p14="http://schemas.microsoft.com/office/powerpoint/2010/main" val="115508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Normal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83702"/>
            <a:ext cx="806950" cy="200593"/>
          </a:xfrm>
        </p:spPr>
        <p:txBody>
          <a:bodyPr/>
          <a:lstStyle/>
          <a:p>
            <a:fld id="{A6576E9B-AAC7-44C2-A640-A06F522D99BE}" type="datetimeFigureOut">
              <a:rPr lang="en-US" smtClean="0"/>
              <a:pPr/>
              <a:t>2/1/2026</a:t>
            </a:fld>
            <a:endParaRPr lang="en-US"/>
          </a:p>
        </p:txBody>
      </p:sp>
      <p:sp>
        <p:nvSpPr>
          <p:cNvPr id="5" name="Slide Number Placeholder 4"/>
          <p:cNvSpPr>
            <a:spLocks noGrp="1"/>
          </p:cNvSpPr>
          <p:nvPr>
            <p:ph type="sldNum" sz="quarter" idx="11"/>
          </p:nvPr>
        </p:nvSpPr>
        <p:spPr/>
        <p:txBody>
          <a:bodyPr/>
          <a:lstStyle/>
          <a:p>
            <a:fld id="{559D7156-F29C-41EC-9F87-87DDF0705A0B}" type="slidenum">
              <a:rPr lang="en-US" smtClean="0"/>
              <a:pPr/>
              <a:t>‹#›</a:t>
            </a:fld>
            <a:endParaRPr lang="en-US"/>
          </a:p>
        </p:txBody>
      </p:sp>
    </p:spTree>
    <p:extLst>
      <p:ext uri="{BB962C8B-B14F-4D97-AF65-F5344CB8AC3E}">
        <p14:creationId xmlns:p14="http://schemas.microsoft.com/office/powerpoint/2010/main" val="95002776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4D04-EF67-CFCA-37C3-E254F35CF53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D6CC4B4F-7A46-B871-FB3E-0B38B7823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085B1752-A55F-C525-1670-38DED344EAB1}"/>
              </a:ext>
            </a:extLst>
          </p:cNvPr>
          <p:cNvSpPr>
            <a:spLocks noGrp="1"/>
          </p:cNvSpPr>
          <p:nvPr>
            <p:ph type="dt" sz="half" idx="10"/>
          </p:nvPr>
        </p:nvSpPr>
        <p:spPr/>
        <p:txBody>
          <a:bodyPr/>
          <a:lstStyle/>
          <a:p>
            <a:fld id="{728CD69B-682C-4D01-AD98-D941C444438B}" type="datetimeFigureOut">
              <a:rPr lang="en-IN" smtClean="0"/>
              <a:t>01-02-2026</a:t>
            </a:fld>
            <a:endParaRPr lang="en-IN"/>
          </a:p>
        </p:txBody>
      </p:sp>
      <p:sp>
        <p:nvSpPr>
          <p:cNvPr id="5" name="Footer Placeholder 4">
            <a:extLst>
              <a:ext uri="{FF2B5EF4-FFF2-40B4-BE49-F238E27FC236}">
                <a16:creationId xmlns:a16="http://schemas.microsoft.com/office/drawing/2014/main" id="{3FC50B59-A739-701E-98D5-4246271578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B98206-912A-47C8-1A91-9ED11E1CD994}"/>
              </a:ext>
            </a:extLst>
          </p:cNvPr>
          <p:cNvSpPr>
            <a:spLocks noGrp="1"/>
          </p:cNvSpPr>
          <p:nvPr>
            <p:ph type="sldNum" sz="quarter" idx="12"/>
          </p:nvPr>
        </p:nvSpPr>
        <p:spPr/>
        <p:txBody>
          <a:bodyPr/>
          <a:lstStyle/>
          <a:p>
            <a:fld id="{0B6F0F77-817A-44C7-899E-EA9D7C704CC3}" type="slidenum">
              <a:rPr lang="en-IN" smtClean="0"/>
              <a:t>‹#›</a:t>
            </a:fld>
            <a:endParaRPr lang="en-IN"/>
          </a:p>
        </p:txBody>
      </p:sp>
    </p:spTree>
    <p:extLst>
      <p:ext uri="{BB962C8B-B14F-4D97-AF65-F5344CB8AC3E}">
        <p14:creationId xmlns:p14="http://schemas.microsoft.com/office/powerpoint/2010/main" val="2694330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2/1/2026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790684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C037189-070F-C6E0-F1EA-8CC8C5417281}"/>
              </a:ext>
            </a:extLst>
          </p:cNvPr>
          <p:cNvSpPr>
            <a:spLocks noGrp="1"/>
          </p:cNvSpPr>
          <p:nvPr>
            <p:ph type="sldNum" sz="quarter" idx="12"/>
          </p:nvPr>
        </p:nvSpPr>
        <p:spPr>
          <a:xfrm>
            <a:off x="11553423" y="6492881"/>
            <a:ext cx="609600" cy="365125"/>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stStyle>
          <a:p>
            <a:fld id="{B76B49FA-22BB-44F5-8EFA-E5C56FA3907E}" type="slidenum">
              <a:rPr lang="en-US" smtClean="0"/>
              <a:pPr/>
              <a:t>‹#›</a:t>
            </a:fld>
            <a:endParaRPr lang="en-US"/>
          </a:p>
        </p:txBody>
      </p:sp>
      <p:sp>
        <p:nvSpPr>
          <p:cNvPr id="8" name="Title 8">
            <a:extLst>
              <a:ext uri="{FF2B5EF4-FFF2-40B4-BE49-F238E27FC236}">
                <a16:creationId xmlns:a16="http://schemas.microsoft.com/office/drawing/2014/main" id="{B2C817F8-727F-016F-43E4-8307DC70777A}"/>
              </a:ext>
            </a:extLst>
          </p:cNvPr>
          <p:cNvSpPr>
            <a:spLocks noGrp="1"/>
          </p:cNvSpPr>
          <p:nvPr>
            <p:ph type="title" hasCustomPrompt="1"/>
          </p:nvPr>
        </p:nvSpPr>
        <p:spPr>
          <a:xfrm>
            <a:off x="3073400" y="137708"/>
            <a:ext cx="6045200" cy="609600"/>
          </a:xfrm>
        </p:spPr>
        <p:txBody>
          <a:bodyPr/>
          <a:lstStyle>
            <a:lvl1pPr>
              <a:defRPr>
                <a:latin typeface="Segoe UI" panose="020B0502040204020203" pitchFamily="34" charset="0"/>
                <a:cs typeface="Segoe UI" panose="020B0502040204020203" pitchFamily="34" charset="0"/>
              </a:defRPr>
            </a:lvl1pPr>
          </a:lstStyle>
          <a:p>
            <a:r>
              <a:rPr lang="en-US">
                <a:latin typeface="Segoe UI" panose="020B0502040204020203" pitchFamily="34" charset="0"/>
                <a:cs typeface="Segoe UI" panose="020B0502040204020203" pitchFamily="34" charset="0"/>
              </a:rPr>
              <a:t>Title</a:t>
            </a:r>
            <a:endParaRPr lang="en-US"/>
          </a:p>
        </p:txBody>
      </p:sp>
    </p:spTree>
    <p:extLst>
      <p:ext uri="{BB962C8B-B14F-4D97-AF65-F5344CB8AC3E}">
        <p14:creationId xmlns:p14="http://schemas.microsoft.com/office/powerpoint/2010/main" val="1134388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56151"/>
            <a:ext cx="6045200" cy="609600"/>
          </a:xfrm>
          <a:prstGeom prst="rect">
            <a:avLst/>
          </a:prstGeom>
        </p:spPr>
        <p:txBody>
          <a:bodyPr vert="horz" lIns="91440" tIns="45720" rIns="91440" bIns="45720" rtlCol="0" anchor="ctr">
            <a:normAutofit/>
          </a:bodyPr>
          <a:lstStyle/>
          <a:p>
            <a:r>
              <a:rPr lang="en-US"/>
              <a:t>Click to edit Master title style</a:t>
            </a:r>
          </a:p>
        </p:txBody>
      </p:sp>
      <p:cxnSp>
        <p:nvCxnSpPr>
          <p:cNvPr id="8" name="Straight Connector 7"/>
          <p:cNvCxnSpPr/>
          <p:nvPr userDrawn="1"/>
        </p:nvCxnSpPr>
        <p:spPr>
          <a:xfrm>
            <a:off x="0" y="762000"/>
            <a:ext cx="12192000" cy="1588"/>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sign&#10;&#10;Description automatically generated">
            <a:extLst>
              <a:ext uri="{FF2B5EF4-FFF2-40B4-BE49-F238E27FC236}">
                <a16:creationId xmlns:a16="http://schemas.microsoft.com/office/drawing/2014/main" id="{AA48DF47-8218-D6EE-7E36-EAE10A989AA9}"/>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363200" y="126000"/>
            <a:ext cx="1560627" cy="469903"/>
          </a:xfrm>
          <a:prstGeom prst="rect">
            <a:avLst/>
          </a:prstGeom>
        </p:spPr>
      </p:pic>
      <p:cxnSp>
        <p:nvCxnSpPr>
          <p:cNvPr id="3" name="Straight Connector 2">
            <a:extLst>
              <a:ext uri="{FF2B5EF4-FFF2-40B4-BE49-F238E27FC236}">
                <a16:creationId xmlns:a16="http://schemas.microsoft.com/office/drawing/2014/main" id="{A96A2E56-EC01-29B0-EEC3-D9940D25218C}"/>
              </a:ext>
            </a:extLst>
          </p:cNvPr>
          <p:cNvCxnSpPr/>
          <p:nvPr userDrawn="1"/>
        </p:nvCxnSpPr>
        <p:spPr>
          <a:xfrm>
            <a:off x="0" y="6629400"/>
            <a:ext cx="12192000" cy="1588"/>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8"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hdr="0" ftr="0" dt="0"/>
  <p:txStyles>
    <p:title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_rels/slide10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9.jpe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1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package" Target="../embeddings/Microsoft_Excel_Worksheet_4CB667A.xlsx"/><Relationship Id="rId2" Type="http://schemas.openxmlformats.org/officeDocument/2006/relationships/image" Target="../media/image84.png"/><Relationship Id="rId1" Type="http://schemas.openxmlformats.org/officeDocument/2006/relationships/slideLayout" Target="../slideLayouts/slideLayout5.xml"/><Relationship Id="rId4" Type="http://schemas.openxmlformats.org/officeDocument/2006/relationships/image" Target="../media/image85.emf"/></Relationships>
</file>

<file path=ppt/slides/_rels/slide115.xml.rels><?xml version="1.0" encoding="UTF-8" standalone="yes"?>
<Relationships xmlns="http://schemas.openxmlformats.org/package/2006/relationships"><Relationship Id="rId3" Type="http://schemas.openxmlformats.org/officeDocument/2006/relationships/package" Target="../embeddings/Microsoft_Excel_Worksheet_427EF4A4.xlsx"/><Relationship Id="rId2" Type="http://schemas.openxmlformats.org/officeDocument/2006/relationships/image" Target="../media/image84.png"/><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emf"/></Relationships>
</file>

<file path=ppt/slides/_rels/slide116.xml.rels><?xml version="1.0" encoding="UTF-8" standalone="yes"?>
<Relationships xmlns="http://schemas.openxmlformats.org/package/2006/relationships"><Relationship Id="rId3" Type="http://schemas.openxmlformats.org/officeDocument/2006/relationships/package" Target="../embeddings/Microsoft_Excel_Worksheet_3E4B0295.xlsx"/><Relationship Id="rId2" Type="http://schemas.openxmlformats.org/officeDocument/2006/relationships/image" Target="../media/image84.png"/><Relationship Id="rId1" Type="http://schemas.openxmlformats.org/officeDocument/2006/relationships/slideLayout" Target="../slideLayouts/slideLayout5.xml"/><Relationship Id="rId5" Type="http://schemas.openxmlformats.org/officeDocument/2006/relationships/image" Target="../media/image89.png"/><Relationship Id="rId4" Type="http://schemas.openxmlformats.org/officeDocument/2006/relationships/image" Target="../media/image88.emf"/></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package" Target="../embeddings/Microsoft_Excel_Worksheet_C1614F81.xlsx"/><Relationship Id="rId2" Type="http://schemas.openxmlformats.org/officeDocument/2006/relationships/image" Target="../media/image84.png"/><Relationship Id="rId1" Type="http://schemas.openxmlformats.org/officeDocument/2006/relationships/slideLayout" Target="../slideLayouts/slideLayout5.xml"/><Relationship Id="rId4" Type="http://schemas.openxmlformats.org/officeDocument/2006/relationships/image" Target="../media/image90.emf"/></Relationships>
</file>

<file path=ppt/slides/_rels/slide119.xml.rels><?xml version="1.0" encoding="UTF-8" standalone="yes"?>
<Relationships xmlns="http://schemas.openxmlformats.org/package/2006/relationships"><Relationship Id="rId3" Type="http://schemas.openxmlformats.org/officeDocument/2006/relationships/package" Target="../embeddings/Microsoft_Excel_Worksheet_49E5D2E2.xlsx"/><Relationship Id="rId2" Type="http://schemas.openxmlformats.org/officeDocument/2006/relationships/image" Target="../media/image84.png"/><Relationship Id="rId1" Type="http://schemas.openxmlformats.org/officeDocument/2006/relationships/slideLayout" Target="../slideLayouts/slideLayout5.xml"/><Relationship Id="rId4" Type="http://schemas.openxmlformats.org/officeDocument/2006/relationships/image" Target="../media/image91.emf"/></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95.jpeg"/><Relationship Id="rId7" Type="http://schemas.openxmlformats.org/officeDocument/2006/relationships/image" Target="../media/image99.jpe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96.png"/></Relationships>
</file>

<file path=ppt/slides/_rels/slide12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1.jpe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file:///\\192.168.102.110\data-all\V.P.%20Cane\WPR%20PPT\2026\Feb-26\02.02.26\02%20Feb%2026%20Cane%20WPR%20PPT.xlsx!10Trolly10!R2C1:R13C1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file:///\\192.168.102.110\data-all\V.P.%20Cane\WPR%20PPT\2026\Feb-26\02.02.26\02%20Feb%2026%20Cane%20WPR%20PPT.xlsx!Truk%20H%20Tim!R2C1:R13C13"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file:///\\192.168.102.110\data-all\V.P.%20Cane\WPR%20PPT\2026\Feb-26\02.02.26\02%20Feb%2026%20Cane%20WPR%20PPT.xlsx!Cane%20supply%20tar%20vs%20achiv.!R3C1:R23C8"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file:///\\192.168.102.110\data-all\V.P.%20Cane\WPR%20PPT\2026\Feb-26\02.02.26\02%20Feb%2026%20Cane%20WPR%20PPT.xlsx!Visit%20rep.!R2C1:R13C5"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file:///\\192.168.102.110\data-all\V.P.%20Cane\WPR%20PPT\2026\Jan-26\05.01.2026%20-%20Copy\12%20Jan%2026%20Cane%20WPR%20PPT.xlsx!Loader!R2C11:R53C1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file:///\\192.168.102.110\data-all\V.P.%20Cane\WPR%20PPT\2026\Feb-26\02.02.26\02%20Feb%2026%20Cane%20WPR%20PPT.xlsx!Safety!R2C1:R5C10"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chart" Target="../charts/chart2.xml"/><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package" Target="../embeddings/Microsoft_Excel_Worksheet_ABD0861E.xlsx"/></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chart" Target="../charts/chart10.xml"/><Relationship Id="rId4" Type="http://schemas.openxmlformats.org/officeDocument/2006/relationships/chart" Target="../charts/char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chatgpt.com/canvas/shared/697f93a5f6e481918a5a636b00061f54"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47.emf"/><Relationship Id="rId4" Type="http://schemas.openxmlformats.org/officeDocument/2006/relationships/package" Target="../embeddings/Microsoft_Excel_Worksheet_C6A1CF0A.xlsx"/></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9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0.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E35BA2-46DF-C73F-2CC8-75AB6F4A46F6}"/>
              </a:ext>
            </a:extLst>
          </p:cNvPr>
          <p:cNvSpPr>
            <a:spLocks noGrp="1"/>
          </p:cNvSpPr>
          <p:nvPr>
            <p:ph type="sldNum" sz="quarter" idx="12"/>
          </p:nvPr>
        </p:nvSpPr>
        <p:spPr/>
        <p:txBody>
          <a:bodyPr/>
          <a:lstStyle/>
          <a:p>
            <a:fld id="{B76B49FA-22BB-44F5-8EFA-E5C56FA3907E}" type="slidenum">
              <a:rPr lang="en-US" smtClean="0"/>
              <a:pPr/>
              <a:t>1</a:t>
            </a:fld>
            <a:endParaRPr lang="en-US"/>
          </a:p>
        </p:txBody>
      </p:sp>
      <p:sp>
        <p:nvSpPr>
          <p:cNvPr id="11" name="Rectangle 10">
            <a:extLst>
              <a:ext uri="{FF2B5EF4-FFF2-40B4-BE49-F238E27FC236}">
                <a16:creationId xmlns:a16="http://schemas.microsoft.com/office/drawing/2014/main" id="{390F693E-5805-DA8F-846A-06F5D483F320}"/>
              </a:ext>
            </a:extLst>
          </p:cNvPr>
          <p:cNvSpPr/>
          <p:nvPr/>
        </p:nvSpPr>
        <p:spPr>
          <a:xfrm>
            <a:off x="55418" y="6400800"/>
            <a:ext cx="12136582"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C49BB4-961B-5967-2F04-3B2DBB49FE02}"/>
              </a:ext>
            </a:extLst>
          </p:cNvPr>
          <p:cNvSpPr/>
          <p:nvPr/>
        </p:nvSpPr>
        <p:spPr>
          <a:xfrm>
            <a:off x="168084" y="5104349"/>
            <a:ext cx="9661715" cy="1169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002060"/>
                </a:solidFill>
                <a:latin typeface="Segoe UI" panose="020B0502040204020203" pitchFamily="34" charset="0"/>
                <a:cs typeface="Segoe UI" panose="020B0502040204020203" pitchFamily="34" charset="0"/>
              </a:rPr>
              <a:t>Weekly Review</a:t>
            </a:r>
          </a:p>
          <a:p>
            <a:r>
              <a:rPr lang="en-US" sz="2000" b="1">
                <a:solidFill>
                  <a:srgbClr val="0070C0"/>
                </a:solidFill>
                <a:latin typeface="Segoe UI" panose="020B0502040204020203" pitchFamily="34" charset="0"/>
                <a:cs typeface="Segoe UI" panose="020B0502040204020203" pitchFamily="34" charset="0"/>
              </a:rPr>
              <a:t>Gobind Sugar Mill, Aira</a:t>
            </a:r>
          </a:p>
        </p:txBody>
      </p:sp>
      <p:pic>
        <p:nvPicPr>
          <p:cNvPr id="13" name="Picture 12">
            <a:extLst>
              <a:ext uri="{FF2B5EF4-FFF2-40B4-BE49-F238E27FC236}">
                <a16:creationId xmlns:a16="http://schemas.microsoft.com/office/drawing/2014/main" id="{3361A36B-3642-82CA-DE29-925A4D31C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5466" y="5246214"/>
            <a:ext cx="1710021" cy="838504"/>
          </a:xfrm>
          <a:prstGeom prst="rect">
            <a:avLst/>
          </a:prstGeom>
        </p:spPr>
      </p:pic>
      <p:cxnSp>
        <p:nvCxnSpPr>
          <p:cNvPr id="14" name="Straight Connector 13">
            <a:extLst>
              <a:ext uri="{FF2B5EF4-FFF2-40B4-BE49-F238E27FC236}">
                <a16:creationId xmlns:a16="http://schemas.microsoft.com/office/drawing/2014/main" id="{DD6698EF-A89F-3844-1FFE-49C531150883}"/>
              </a:ext>
            </a:extLst>
          </p:cNvPr>
          <p:cNvCxnSpPr/>
          <p:nvPr/>
        </p:nvCxnSpPr>
        <p:spPr>
          <a:xfrm>
            <a:off x="228601" y="6226879"/>
            <a:ext cx="580240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7258C8-377C-818C-78BB-5C28670DAAAA}"/>
              </a:ext>
            </a:extLst>
          </p:cNvPr>
          <p:cNvCxnSpPr/>
          <p:nvPr/>
        </p:nvCxnSpPr>
        <p:spPr>
          <a:xfrm>
            <a:off x="6031007" y="6226879"/>
            <a:ext cx="59055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16" name="Picture 6">
            <a:extLst>
              <a:ext uri="{FF2B5EF4-FFF2-40B4-BE49-F238E27FC236}">
                <a16:creationId xmlns:a16="http://schemas.microsoft.com/office/drawing/2014/main" id="{2597CC7A-8842-F5D5-CA13-9646779CCE1F}"/>
              </a:ext>
            </a:extLst>
          </p:cNvPr>
          <p:cNvPicPr>
            <a:picLocks noChangeAspect="1"/>
          </p:cNvPicPr>
          <p:nvPr/>
        </p:nvPicPr>
        <p:blipFill rotWithShape="1">
          <a:blip r:embed="rId3">
            <a:extLst>
              <a:ext uri="{28A0092B-C50C-407E-A947-70E740481C1C}">
                <a14:useLocalDpi xmlns:a14="http://schemas.microsoft.com/office/drawing/2010/main" val="0"/>
              </a:ext>
            </a:extLst>
          </a:blip>
          <a:srcRect l="-458" t="49565" r="1" b="2"/>
          <a:stretch/>
        </p:blipFill>
        <p:spPr bwMode="auto">
          <a:xfrm>
            <a:off x="-76200" y="0"/>
            <a:ext cx="12268200" cy="481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323DB5AD-CAD5-1041-99DB-16C217CC6E2F}"/>
              </a:ext>
            </a:extLst>
          </p:cNvPr>
          <p:cNvCxnSpPr>
            <a:cxnSpLocks/>
          </p:cNvCxnSpPr>
          <p:nvPr/>
        </p:nvCxnSpPr>
        <p:spPr>
          <a:xfrm>
            <a:off x="9829800" y="5246214"/>
            <a:ext cx="0" cy="838504"/>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Content Placeholder 4">
            <a:extLst>
              <a:ext uri="{FF2B5EF4-FFF2-40B4-BE49-F238E27FC236}">
                <a16:creationId xmlns:a16="http://schemas.microsoft.com/office/drawing/2014/main" id="{5A0F3F3F-C5DE-E8B0-C747-C3D4109D30D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05" r="3866"/>
          <a:stretch/>
        </p:blipFill>
        <p:spPr>
          <a:xfrm>
            <a:off x="7407147" y="5284003"/>
            <a:ext cx="2121588" cy="894568"/>
          </a:xfrm>
          <a:prstGeom prst="rect">
            <a:avLst/>
          </a:prstGeom>
        </p:spPr>
      </p:pic>
      <p:sp>
        <p:nvSpPr>
          <p:cNvPr id="23" name="Text Placeholder 10">
            <a:extLst>
              <a:ext uri="{FF2B5EF4-FFF2-40B4-BE49-F238E27FC236}">
                <a16:creationId xmlns:a16="http://schemas.microsoft.com/office/drawing/2014/main" id="{21BDD80E-2914-B80C-0C6F-5681C0FBB44C}"/>
              </a:ext>
            </a:extLst>
          </p:cNvPr>
          <p:cNvSpPr txBox="1">
            <a:spLocks/>
          </p:cNvSpPr>
          <p:nvPr/>
        </p:nvSpPr>
        <p:spPr>
          <a:xfrm>
            <a:off x="228601" y="6248400"/>
            <a:ext cx="6892925" cy="441160"/>
          </a:xfrm>
          <a:prstGeom prst="rect">
            <a:avLst/>
          </a:prstGeom>
        </p:spPr>
        <p:txBody>
          <a:bodyPr anchor="ctr"/>
          <a:lstStyle>
            <a:lvl1pPr marL="0" indent="0" algn="l" defTabSz="914400" rtl="0" eaLnBrk="1" latinLnBrk="0" hangingPunct="1">
              <a:lnSpc>
                <a:spcPct val="90000"/>
              </a:lnSpc>
              <a:spcBef>
                <a:spcPts val="0"/>
              </a:spcBef>
              <a:buFont typeface="Arial" panose="020B0604020202020204" pitchFamily="34" charset="0"/>
              <a:buNone/>
              <a:defRPr sz="2000" kern="1200">
                <a:solidFill>
                  <a:srgbClr val="0070C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i="1">
                <a:solidFill>
                  <a:srgbClr val="7030A0"/>
                </a:solidFill>
              </a:rPr>
              <a:t>25th Jan. to 31th Jan. 2026</a:t>
            </a:r>
          </a:p>
        </p:txBody>
      </p:sp>
    </p:spTree>
    <p:extLst>
      <p:ext uri="{BB962C8B-B14F-4D97-AF65-F5344CB8AC3E}">
        <p14:creationId xmlns:p14="http://schemas.microsoft.com/office/powerpoint/2010/main" val="79255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53D03-C530-3659-10E1-BBD30D10532D}"/>
              </a:ext>
            </a:extLst>
          </p:cNvPr>
          <p:cNvSpPr>
            <a:spLocks noGrp="1"/>
          </p:cNvSpPr>
          <p:nvPr>
            <p:ph type="title"/>
          </p:nvPr>
        </p:nvSpPr>
        <p:spPr>
          <a:xfrm>
            <a:off x="152400" y="76200"/>
            <a:ext cx="10134600" cy="609600"/>
          </a:xfrm>
        </p:spPr>
        <p:txBody>
          <a:bodyPr vert="horz" lIns="91440" tIns="45720" rIns="91440" bIns="45720" rtlCol="0" anchor="ctr">
            <a:normAutofit fontScale="90000"/>
          </a:bodyPr>
          <a:lstStyle/>
          <a:p>
            <a:r>
              <a:rPr lang="en-US"/>
              <a:t>Indent, Yard Balance Vs Crushing (Lakh </a:t>
            </a:r>
            <a:r>
              <a:rPr lang="en-US" err="1"/>
              <a:t>Qtls</a:t>
            </a:r>
            <a:r>
              <a:rPr lang="en-US"/>
              <a:t>.) – 01 Jan-31 Jan 2026</a:t>
            </a:r>
          </a:p>
        </p:txBody>
      </p:sp>
      <p:sp>
        <p:nvSpPr>
          <p:cNvPr id="2" name="Slide Number Placeholder 1">
            <a:extLst>
              <a:ext uri="{FF2B5EF4-FFF2-40B4-BE49-F238E27FC236}">
                <a16:creationId xmlns:a16="http://schemas.microsoft.com/office/drawing/2014/main" id="{4020EC76-450B-07C1-76C9-9011823A380E}"/>
              </a:ext>
            </a:extLst>
          </p:cNvPr>
          <p:cNvSpPr>
            <a:spLocks noGrp="1"/>
          </p:cNvSpPr>
          <p:nvPr>
            <p:ph type="sldNum" sz="quarter" idx="12"/>
          </p:nvPr>
        </p:nvSpPr>
        <p:spPr/>
        <p:txBody>
          <a:bodyPr/>
          <a:lstStyle/>
          <a:p>
            <a:fld id="{B76B49FA-22BB-44F5-8EFA-E5C56FA3907E}" type="slidenum">
              <a:rPr lang="en-US" smtClean="0"/>
              <a:pPr/>
              <a:t>10</a:t>
            </a:fld>
            <a:endParaRPr lang="en-US"/>
          </a:p>
        </p:txBody>
      </p:sp>
      <p:graphicFrame>
        <p:nvGraphicFramePr>
          <p:cNvPr id="5" name="Table 4">
            <a:extLst>
              <a:ext uri="{FF2B5EF4-FFF2-40B4-BE49-F238E27FC236}">
                <a16:creationId xmlns:a16="http://schemas.microsoft.com/office/drawing/2014/main" id="{563A2EA8-76D0-3996-116F-6EDA1A539D8F}"/>
              </a:ext>
            </a:extLst>
          </p:cNvPr>
          <p:cNvGraphicFramePr>
            <a:graphicFrameLocks noGrp="1"/>
          </p:cNvGraphicFramePr>
          <p:nvPr/>
        </p:nvGraphicFramePr>
        <p:xfrm>
          <a:off x="28977" y="782052"/>
          <a:ext cx="6009363" cy="5610293"/>
        </p:xfrm>
        <a:graphic>
          <a:graphicData uri="http://schemas.openxmlformats.org/drawingml/2006/table">
            <a:tbl>
              <a:tblPr firstRow="1" bandRow="1">
                <a:tableStyleId>{5C22544A-7EE6-4342-B048-85BDC9FD1C3A}</a:tableStyleId>
              </a:tblPr>
              <a:tblGrid>
                <a:gridCol w="954044">
                  <a:extLst>
                    <a:ext uri="{9D8B030D-6E8A-4147-A177-3AD203B41FA5}">
                      <a16:colId xmlns:a16="http://schemas.microsoft.com/office/drawing/2014/main" val="2060749354"/>
                    </a:ext>
                  </a:extLst>
                </a:gridCol>
                <a:gridCol w="998179">
                  <a:extLst>
                    <a:ext uri="{9D8B030D-6E8A-4147-A177-3AD203B41FA5}">
                      <a16:colId xmlns:a16="http://schemas.microsoft.com/office/drawing/2014/main" val="675609029"/>
                    </a:ext>
                  </a:extLst>
                </a:gridCol>
                <a:gridCol w="1413554">
                  <a:extLst>
                    <a:ext uri="{9D8B030D-6E8A-4147-A177-3AD203B41FA5}">
                      <a16:colId xmlns:a16="http://schemas.microsoft.com/office/drawing/2014/main" val="1288648576"/>
                    </a:ext>
                  </a:extLst>
                </a:gridCol>
                <a:gridCol w="1244766">
                  <a:extLst>
                    <a:ext uri="{9D8B030D-6E8A-4147-A177-3AD203B41FA5}">
                      <a16:colId xmlns:a16="http://schemas.microsoft.com/office/drawing/2014/main" val="1679853204"/>
                    </a:ext>
                  </a:extLst>
                </a:gridCol>
                <a:gridCol w="1398820">
                  <a:extLst>
                    <a:ext uri="{9D8B030D-6E8A-4147-A177-3AD203B41FA5}">
                      <a16:colId xmlns:a16="http://schemas.microsoft.com/office/drawing/2014/main" val="3677911827"/>
                    </a:ext>
                  </a:extLst>
                </a:gridCol>
              </a:tblGrid>
              <a:tr h="581648">
                <a:tc>
                  <a:txBody>
                    <a:bodyPr/>
                    <a:lstStyle/>
                    <a:p>
                      <a:pPr algn="ctr"/>
                      <a:r>
                        <a:rPr lang="en-US" sz="160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Indent (lakh </a:t>
                      </a:r>
                      <a:r>
                        <a:rPr lang="en-US" sz="1600" err="1"/>
                        <a:t>qtls</a:t>
                      </a:r>
                      <a:r>
                        <a:rPr lang="en-US" sz="160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Purchase (Lakh </a:t>
                      </a:r>
                      <a:r>
                        <a:rPr lang="en-US" sz="1600" err="1"/>
                        <a:t>qtls</a:t>
                      </a:r>
                      <a:r>
                        <a:rPr lang="en-US" sz="160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Yard Balance  (lakh </a:t>
                      </a:r>
                      <a:r>
                        <a:rPr lang="en-US" sz="1600" err="1"/>
                        <a:t>qtls</a:t>
                      </a:r>
                      <a:r>
                        <a:rPr lang="en-US" sz="160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2417836"/>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01-Jan-26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128500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106500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22423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4333461"/>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02-Jan-26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107700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101500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11394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049247"/>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03-Jan-26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75000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123850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69500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36540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943757"/>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04-Jan-26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128400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105500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28437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404257"/>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05-Jan-26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135800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106000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32245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5756757"/>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06-Jan-26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112950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104000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32125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3056483"/>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07-Jan-26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112800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103000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27834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5154662"/>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08-Jan-26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105600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106000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19294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0557632"/>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09-Jan-26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129500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105500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11772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2934088"/>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10-Jan-26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139000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107000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16399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7154752"/>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11-Jan-26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154900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108000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25232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1167169"/>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12-Jan-26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187100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106000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29726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675914"/>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13-Jan-26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129000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45355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349645"/>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14-Jan-26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129000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108000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32546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660019"/>
                  </a:ext>
                </a:extLst>
              </a:tr>
              <a:tr h="335243">
                <a:tc>
                  <a:txBody>
                    <a:bodyPr/>
                    <a:lstStyle/>
                    <a:p>
                      <a:pPr algn="ctr" fontAlgn="ctr">
                        <a:buNone/>
                      </a:pPr>
                      <a:r>
                        <a:rPr lang="en-IN" sz="1400" b="1" i="0" u="none" strike="noStrike">
                          <a:solidFill>
                            <a:srgbClr val="000000"/>
                          </a:solidFill>
                          <a:effectLst/>
                          <a:latin typeface="Arial Narrow" panose="020B0606020202030204" pitchFamily="34" charset="0"/>
                        </a:rPr>
                        <a:t>15-Jan-26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115000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107000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7425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9143085"/>
                  </a:ext>
                </a:extLst>
              </a:tr>
            </a:tbl>
          </a:graphicData>
        </a:graphic>
      </p:graphicFrame>
      <p:graphicFrame>
        <p:nvGraphicFramePr>
          <p:cNvPr id="7" name="Table 6">
            <a:extLst>
              <a:ext uri="{FF2B5EF4-FFF2-40B4-BE49-F238E27FC236}">
                <a16:creationId xmlns:a16="http://schemas.microsoft.com/office/drawing/2014/main" id="{8C62A795-BB68-CC92-131F-6B14FA0FDC61}"/>
              </a:ext>
            </a:extLst>
          </p:cNvPr>
          <p:cNvGraphicFramePr>
            <a:graphicFrameLocks noGrp="1"/>
          </p:cNvGraphicFramePr>
          <p:nvPr/>
        </p:nvGraphicFramePr>
        <p:xfrm>
          <a:off x="6153661" y="782052"/>
          <a:ext cx="6009361" cy="5635152"/>
        </p:xfrm>
        <a:graphic>
          <a:graphicData uri="http://schemas.openxmlformats.org/drawingml/2006/table">
            <a:tbl>
              <a:tblPr firstRow="1" bandRow="1">
                <a:tableStyleId>{5C22544A-7EE6-4342-B048-85BDC9FD1C3A}</a:tableStyleId>
              </a:tblPr>
              <a:tblGrid>
                <a:gridCol w="856739">
                  <a:extLst>
                    <a:ext uri="{9D8B030D-6E8A-4147-A177-3AD203B41FA5}">
                      <a16:colId xmlns:a16="http://schemas.microsoft.com/office/drawing/2014/main" val="2060749354"/>
                    </a:ext>
                  </a:extLst>
                </a:gridCol>
                <a:gridCol w="1066800">
                  <a:extLst>
                    <a:ext uri="{9D8B030D-6E8A-4147-A177-3AD203B41FA5}">
                      <a16:colId xmlns:a16="http://schemas.microsoft.com/office/drawing/2014/main" val="675609029"/>
                    </a:ext>
                  </a:extLst>
                </a:gridCol>
                <a:gridCol w="1219200">
                  <a:extLst>
                    <a:ext uri="{9D8B030D-6E8A-4147-A177-3AD203B41FA5}">
                      <a16:colId xmlns:a16="http://schemas.microsoft.com/office/drawing/2014/main" val="1288648576"/>
                    </a:ext>
                  </a:extLst>
                </a:gridCol>
                <a:gridCol w="1219200">
                  <a:extLst>
                    <a:ext uri="{9D8B030D-6E8A-4147-A177-3AD203B41FA5}">
                      <a16:colId xmlns:a16="http://schemas.microsoft.com/office/drawing/2014/main" val="1679853204"/>
                    </a:ext>
                  </a:extLst>
                </a:gridCol>
                <a:gridCol w="1647422">
                  <a:extLst>
                    <a:ext uri="{9D8B030D-6E8A-4147-A177-3AD203B41FA5}">
                      <a16:colId xmlns:a16="http://schemas.microsoft.com/office/drawing/2014/main" val="3677911827"/>
                    </a:ext>
                  </a:extLst>
                </a:gridCol>
              </a:tblGrid>
              <a:tr h="554254">
                <a:tc>
                  <a:txBody>
                    <a:bodyPr/>
                    <a:lstStyle/>
                    <a:p>
                      <a:pPr algn="ctr"/>
                      <a:r>
                        <a:rPr lang="en-US" sz="160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Indent (lakh </a:t>
                      </a:r>
                      <a:r>
                        <a:rPr lang="en-US" sz="1600" err="1"/>
                        <a:t>qtls</a:t>
                      </a:r>
                      <a:r>
                        <a:rPr lang="en-US" sz="160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Purchase (Lakh </a:t>
                      </a:r>
                      <a:r>
                        <a:rPr lang="en-US" sz="1600" err="1"/>
                        <a:t>qtls</a:t>
                      </a:r>
                      <a:r>
                        <a:rPr lang="en-US" sz="160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Yard Balance  (lakh </a:t>
                      </a:r>
                      <a:r>
                        <a:rPr lang="en-US" sz="1600" err="1"/>
                        <a:t>qtls</a:t>
                      </a:r>
                      <a:r>
                        <a:rPr lang="en-US" sz="160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2417836"/>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16-Jan-26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130400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102000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6330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4333461"/>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17-Jan-26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137250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103500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782187"/>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18-Jan-26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147000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107000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15629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049247"/>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19-Jan-26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127000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108500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19368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943757"/>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20-Jan-26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136050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77000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49101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404257"/>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21-Jan-26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120250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107500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37917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5756757"/>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22-Jan-26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120250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107000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38598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3056483"/>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23-Jan-26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116000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43547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5154662"/>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24-Jan-26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110500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107000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38092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0557632"/>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25-Jan-26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88950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110500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34130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2934088"/>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26-Jan-26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91700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106000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29354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7154752"/>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27-Jan-26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85500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109000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26313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1167169"/>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28-Jan-26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98000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110000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3861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675914"/>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29-Jan-26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91400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57000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43023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349645"/>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30-Jan-26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142350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110500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19178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660019"/>
                  </a:ext>
                </a:extLst>
              </a:tr>
              <a:tr h="316002">
                <a:tc>
                  <a:txBody>
                    <a:bodyPr/>
                    <a:lstStyle/>
                    <a:p>
                      <a:pPr algn="ctr" fontAlgn="ctr">
                        <a:buNone/>
                      </a:pPr>
                      <a:r>
                        <a:rPr lang="en-IN" sz="1400" b="1" i="0" u="none" strike="noStrike">
                          <a:solidFill>
                            <a:srgbClr val="000000"/>
                          </a:solidFill>
                          <a:effectLst/>
                          <a:latin typeface="Arial Narrow" panose="020B0606020202030204" pitchFamily="34" charset="0"/>
                        </a:rPr>
                        <a:t>31-Jan-26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117600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108500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1" i="0" u="none" strike="noStrike">
                          <a:solidFill>
                            <a:srgbClr val="000000"/>
                          </a:solidFill>
                          <a:effectLst/>
                          <a:latin typeface="Arial Narrow" panose="020B0606020202030204" pitchFamily="34" charset="0"/>
                        </a:rPr>
                        <a:t>17040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9143085"/>
                  </a:ext>
                </a:extLst>
              </a:tr>
            </a:tbl>
          </a:graphicData>
        </a:graphic>
      </p:graphicFrame>
    </p:spTree>
    <p:extLst>
      <p:ext uri="{BB962C8B-B14F-4D97-AF65-F5344CB8AC3E}">
        <p14:creationId xmlns:p14="http://schemas.microsoft.com/office/powerpoint/2010/main" val="37184284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100</a:t>
            </a:fld>
            <a:endParaRPr lang="en-US"/>
          </a:p>
        </p:txBody>
      </p:sp>
      <p:pic>
        <p:nvPicPr>
          <p:cNvPr id="3074" name="Picture 2" descr="Image 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56" y="1450031"/>
            <a:ext cx="5669844" cy="42649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Image 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450031"/>
            <a:ext cx="5562600" cy="42649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nvGraphicFramePr>
        <p:xfrm>
          <a:off x="2146300" y="5871351"/>
          <a:ext cx="1854200" cy="365760"/>
        </p:xfrm>
        <a:graphic>
          <a:graphicData uri="http://schemas.openxmlformats.org/drawingml/2006/table">
            <a:tbl>
              <a:tblPr firstRow="1" bandRow="1">
                <a:tableStyleId>{5C22544A-7EE6-4342-B048-85BDC9FD1C3A}</a:tableStyleId>
              </a:tblPr>
              <a:tblGrid>
                <a:gridCol w="1854200">
                  <a:extLst>
                    <a:ext uri="{9D8B030D-6E8A-4147-A177-3AD203B41FA5}">
                      <a16:colId xmlns:a16="http://schemas.microsoft.com/office/drawing/2014/main" val="20000"/>
                    </a:ext>
                  </a:extLst>
                </a:gridCol>
              </a:tblGrid>
              <a:tr h="0">
                <a:tc>
                  <a:txBody>
                    <a:bodyPr/>
                    <a:lstStyle/>
                    <a:p>
                      <a:r>
                        <a:rPr lang="en-IN"/>
                        <a:t>Before Cleaning</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8191500" y="5869093"/>
          <a:ext cx="1854200" cy="370840"/>
        </p:xfrm>
        <a:graphic>
          <a:graphicData uri="http://schemas.openxmlformats.org/drawingml/2006/table">
            <a:tbl>
              <a:tblPr firstRow="1" bandRow="1">
                <a:tableStyleId>{5C22544A-7EE6-4342-B048-85BDC9FD1C3A}</a:tableStyleId>
              </a:tblPr>
              <a:tblGrid>
                <a:gridCol w="1854200">
                  <a:extLst>
                    <a:ext uri="{9D8B030D-6E8A-4147-A177-3AD203B41FA5}">
                      <a16:colId xmlns:a16="http://schemas.microsoft.com/office/drawing/2014/main" val="20000"/>
                    </a:ext>
                  </a:extLst>
                </a:gridCol>
              </a:tblGrid>
              <a:tr h="370840">
                <a:tc>
                  <a:txBody>
                    <a:bodyPr/>
                    <a:lstStyle/>
                    <a:p>
                      <a:r>
                        <a:rPr lang="en-IN"/>
                        <a:t>After</a:t>
                      </a:r>
                      <a:r>
                        <a:rPr lang="en-IN" baseline="0"/>
                        <a:t> Cleaning</a:t>
                      </a:r>
                      <a:endParaRPr lang="en-IN"/>
                    </a:p>
                  </a:txBody>
                  <a:tcPr/>
                </a:tc>
                <a:extLst>
                  <a:ext uri="{0D108BD9-81ED-4DB2-BD59-A6C34878D82A}">
                    <a16:rowId xmlns:a16="http://schemas.microsoft.com/office/drawing/2014/main" val="10000"/>
                  </a:ext>
                </a:extLst>
              </a:tr>
            </a:tbl>
          </a:graphicData>
        </a:graphic>
      </p:graphicFrame>
      <p:sp>
        <p:nvSpPr>
          <p:cNvPr id="4" name="Rectangle 3"/>
          <p:cNvSpPr/>
          <p:nvPr/>
        </p:nvSpPr>
        <p:spPr>
          <a:xfrm>
            <a:off x="3886200" y="988367"/>
            <a:ext cx="4007556" cy="461665"/>
          </a:xfrm>
          <a:prstGeom prst="rect">
            <a:avLst/>
          </a:prstGeom>
        </p:spPr>
        <p:txBody>
          <a:bodyPr wrap="square">
            <a:spAutoFit/>
          </a:bodyPr>
          <a:lstStyle/>
          <a:p>
            <a:r>
              <a:rPr lang="en-IN" sz="2400" b="1">
                <a:latin typeface="Segoe UI" panose="020B0502040204020203" pitchFamily="34" charset="0"/>
                <a:cs typeface="Segoe UI" panose="020B0502040204020203" pitchFamily="34" charset="0"/>
              </a:rPr>
              <a:t>Analyser column grid tray</a:t>
            </a:r>
          </a:p>
        </p:txBody>
      </p:sp>
    </p:spTree>
    <p:extLst>
      <p:ext uri="{BB962C8B-B14F-4D97-AF65-F5344CB8AC3E}">
        <p14:creationId xmlns:p14="http://schemas.microsoft.com/office/powerpoint/2010/main" val="9330798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101</a:t>
            </a:fld>
            <a:endParaRPr lang="en-US"/>
          </a:p>
        </p:txBody>
      </p:sp>
      <p:graphicFrame>
        <p:nvGraphicFramePr>
          <p:cNvPr id="6" name="Table 5"/>
          <p:cNvGraphicFramePr>
            <a:graphicFrameLocks noGrp="1"/>
          </p:cNvGraphicFramePr>
          <p:nvPr/>
        </p:nvGraphicFramePr>
        <p:xfrm>
          <a:off x="2166056" y="5985765"/>
          <a:ext cx="1854200" cy="415035"/>
        </p:xfrm>
        <a:graphic>
          <a:graphicData uri="http://schemas.openxmlformats.org/drawingml/2006/table">
            <a:tbl>
              <a:tblPr firstRow="1" bandRow="1">
                <a:tableStyleId>{5C22544A-7EE6-4342-B048-85BDC9FD1C3A}</a:tableStyleId>
              </a:tblPr>
              <a:tblGrid>
                <a:gridCol w="1854200">
                  <a:extLst>
                    <a:ext uri="{9D8B030D-6E8A-4147-A177-3AD203B41FA5}">
                      <a16:colId xmlns:a16="http://schemas.microsoft.com/office/drawing/2014/main" val="20000"/>
                    </a:ext>
                  </a:extLst>
                </a:gridCol>
              </a:tblGrid>
              <a:tr h="415035">
                <a:tc>
                  <a:txBody>
                    <a:bodyPr/>
                    <a:lstStyle/>
                    <a:p>
                      <a:r>
                        <a:rPr lang="en-IN"/>
                        <a:t>Before Cleaning</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8043333" y="6019800"/>
          <a:ext cx="1854200" cy="370840"/>
        </p:xfrm>
        <a:graphic>
          <a:graphicData uri="http://schemas.openxmlformats.org/drawingml/2006/table">
            <a:tbl>
              <a:tblPr firstRow="1" bandRow="1">
                <a:tableStyleId>{5C22544A-7EE6-4342-B048-85BDC9FD1C3A}</a:tableStyleId>
              </a:tblPr>
              <a:tblGrid>
                <a:gridCol w="1854200">
                  <a:extLst>
                    <a:ext uri="{9D8B030D-6E8A-4147-A177-3AD203B41FA5}">
                      <a16:colId xmlns:a16="http://schemas.microsoft.com/office/drawing/2014/main" val="20000"/>
                    </a:ext>
                  </a:extLst>
                </a:gridCol>
              </a:tblGrid>
              <a:tr h="370840">
                <a:tc>
                  <a:txBody>
                    <a:bodyPr/>
                    <a:lstStyle/>
                    <a:p>
                      <a:r>
                        <a:rPr lang="en-IN"/>
                        <a:t>After</a:t>
                      </a:r>
                      <a:r>
                        <a:rPr lang="en-IN" baseline="0"/>
                        <a:t> Cleaning</a:t>
                      </a:r>
                      <a:endParaRPr lang="en-IN"/>
                    </a:p>
                  </a:txBody>
                  <a:tcPr/>
                </a:tc>
                <a:extLst>
                  <a:ext uri="{0D108BD9-81ED-4DB2-BD59-A6C34878D82A}">
                    <a16:rowId xmlns:a16="http://schemas.microsoft.com/office/drawing/2014/main" val="10000"/>
                  </a:ext>
                </a:extLst>
              </a:tr>
            </a:tbl>
          </a:graphicData>
        </a:graphic>
      </p:graphicFrame>
      <p:sp>
        <p:nvSpPr>
          <p:cNvPr id="4" name="Rectangle 3"/>
          <p:cNvSpPr/>
          <p:nvPr/>
        </p:nvSpPr>
        <p:spPr>
          <a:xfrm>
            <a:off x="2895600" y="869448"/>
            <a:ext cx="7001933" cy="461665"/>
          </a:xfrm>
          <a:prstGeom prst="rect">
            <a:avLst/>
          </a:prstGeom>
        </p:spPr>
        <p:txBody>
          <a:bodyPr wrap="square">
            <a:spAutoFit/>
          </a:bodyPr>
          <a:lstStyle/>
          <a:p>
            <a:r>
              <a:rPr lang="en-IN" sz="2400" b="1">
                <a:latin typeface="Segoe UI" panose="020B0502040204020203" pitchFamily="34" charset="0"/>
                <a:cs typeface="Segoe UI" panose="020B0502040204020203" pitchFamily="34" charset="0"/>
              </a:rPr>
              <a:t>Analyser column(grid tray &amp; down comers)</a:t>
            </a:r>
          </a:p>
        </p:txBody>
      </p:sp>
      <p:pic>
        <p:nvPicPr>
          <p:cNvPr id="9" name="Picture 2" descr="Image preview"/>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0520" b="-604"/>
          <a:stretch/>
        </p:blipFill>
        <p:spPr bwMode="auto">
          <a:xfrm>
            <a:off x="381000" y="1553821"/>
            <a:ext cx="4495800" cy="2179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3"/>
          <a:stretch>
            <a:fillRect/>
          </a:stretch>
        </p:blipFill>
        <p:spPr>
          <a:xfrm>
            <a:off x="6553200" y="1478421"/>
            <a:ext cx="4261555" cy="2406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4" descr="Image previe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23" b="14095"/>
          <a:stretch/>
        </p:blipFill>
        <p:spPr bwMode="auto">
          <a:xfrm rot="16200000">
            <a:off x="7699781" y="2750906"/>
            <a:ext cx="1892193" cy="433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2" descr="Image previe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1654409" y="2611882"/>
            <a:ext cx="1948988" cy="4495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20644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102</a:t>
            </a:fld>
            <a:endParaRPr lang="en-US"/>
          </a:p>
        </p:txBody>
      </p:sp>
      <p:pic>
        <p:nvPicPr>
          <p:cNvPr id="3" name="Picture 10" descr="Image 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47800"/>
            <a:ext cx="5257800" cy="4572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4479276" y="228600"/>
            <a:ext cx="3233449" cy="523220"/>
          </a:xfrm>
          <a:prstGeom prst="rect">
            <a:avLst/>
          </a:prstGeom>
        </p:spPr>
        <p:txBody>
          <a:bodyPr wrap="none">
            <a:spAutoFit/>
          </a:bodyPr>
          <a:lstStyle/>
          <a:p>
            <a:r>
              <a:rPr lang="en-IN" sz="2800" b="1">
                <a:solidFill>
                  <a:schemeClr val="tx2"/>
                </a:solidFill>
              </a:rPr>
              <a:t>Evaporation Section </a:t>
            </a:r>
            <a:endParaRPr lang="en-IN" sz="2800" b="1"/>
          </a:p>
        </p:txBody>
      </p:sp>
      <p:graphicFrame>
        <p:nvGraphicFramePr>
          <p:cNvPr id="5" name="Table 4"/>
          <p:cNvGraphicFramePr>
            <a:graphicFrameLocks noGrp="1"/>
          </p:cNvGraphicFramePr>
          <p:nvPr/>
        </p:nvGraphicFramePr>
        <p:xfrm>
          <a:off x="3924300" y="990600"/>
          <a:ext cx="4191000" cy="365760"/>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20000"/>
                    </a:ext>
                  </a:extLst>
                </a:gridCol>
              </a:tblGrid>
              <a:tr h="294640">
                <a:tc>
                  <a:txBody>
                    <a:bodyPr/>
                    <a:lstStyle/>
                    <a:p>
                      <a:r>
                        <a:rPr lang="en-IN">
                          <a:solidFill>
                            <a:schemeClr val="tx1"/>
                          </a:solidFill>
                        </a:rPr>
                        <a:t>VLS-07</a:t>
                      </a:r>
                      <a:r>
                        <a:rPr lang="en-IN" baseline="0">
                          <a:solidFill>
                            <a:schemeClr val="tx1"/>
                          </a:solidFill>
                        </a:rPr>
                        <a:t> circulation line cleaning status</a:t>
                      </a:r>
                      <a:endParaRPr lang="en-IN">
                        <a:solidFill>
                          <a:schemeClr val="tx1"/>
                        </a:solidFill>
                      </a:endParaRPr>
                    </a:p>
                  </a:txBody>
                  <a:tcPr>
                    <a:solidFill>
                      <a:schemeClr val="bg1"/>
                    </a:solidFill>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2743200" y="6093461"/>
          <a:ext cx="1295400" cy="2743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184150">
                <a:tc>
                  <a:txBody>
                    <a:bodyPr/>
                    <a:lstStyle/>
                    <a:p>
                      <a:r>
                        <a:rPr lang="en-IN" sz="1200"/>
                        <a:t>Before cleaning </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8382000" y="6082031"/>
          <a:ext cx="1295400" cy="2743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tblGrid>
              <a:tr h="184150">
                <a:tc>
                  <a:txBody>
                    <a:bodyPr/>
                    <a:lstStyle/>
                    <a:p>
                      <a:r>
                        <a:rPr lang="en-IN" sz="1200"/>
                        <a:t>After cleaning</a:t>
                      </a:r>
                    </a:p>
                  </a:txBody>
                  <a:tcPr/>
                </a:tc>
                <a:extLst>
                  <a:ext uri="{0D108BD9-81ED-4DB2-BD59-A6C34878D82A}">
                    <a16:rowId xmlns:a16="http://schemas.microsoft.com/office/drawing/2014/main" val="10000"/>
                  </a:ext>
                </a:extLst>
              </a:tr>
            </a:tbl>
          </a:graphicData>
        </a:graphic>
      </p:graphicFrame>
      <p:pic>
        <p:nvPicPr>
          <p:cNvPr id="8" name="Picture 2" descr="Image preview"/>
          <p:cNvPicPr>
            <a:picLocks noChangeAspect="1" noChangeArrowheads="1"/>
          </p:cNvPicPr>
          <p:nvPr/>
        </p:nvPicPr>
        <p:blipFill rotWithShape="1">
          <a:blip r:embed="rId4">
            <a:extLst>
              <a:ext uri="{28A0092B-C50C-407E-A947-70E740481C1C}">
                <a14:useLocalDpi xmlns:a14="http://schemas.microsoft.com/office/drawing/2010/main" val="0"/>
              </a:ext>
            </a:extLst>
          </a:blip>
          <a:srcRect l="6250" t="24058" r="-6250" b="29003"/>
          <a:stretch/>
        </p:blipFill>
        <p:spPr bwMode="auto">
          <a:xfrm>
            <a:off x="6172200" y="1447800"/>
            <a:ext cx="5410200" cy="4572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521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7A33B-C5AF-3412-1C26-275A1DED68FD}"/>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7F492156-CE37-5722-279F-58CA83E4F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1E6BCE17-F64F-CB34-37EF-4D540CB5F3A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C834BD57-9F56-B1CD-3714-BE4A96EA2B46}"/>
              </a:ext>
            </a:extLst>
          </p:cNvPr>
          <p:cNvGraphicFramePr>
            <a:graphicFrameLocks noGrp="1"/>
          </p:cNvGraphicFramePr>
          <p:nvPr/>
        </p:nvGraphicFramePr>
        <p:xfrm>
          <a:off x="279700" y="990601"/>
          <a:ext cx="11759900" cy="5521898"/>
        </p:xfrm>
        <a:graphic>
          <a:graphicData uri="http://schemas.openxmlformats.org/drawingml/2006/table">
            <a:tbl>
              <a:tblPr firstRow="1" bandRow="1">
                <a:tableStyleId>{17292A2E-F333-43FB-9621-5CBBE7FDCDCB}</a:tableStyleId>
              </a:tblPr>
              <a:tblGrid>
                <a:gridCol w="746217">
                  <a:extLst>
                    <a:ext uri="{9D8B030D-6E8A-4147-A177-3AD203B41FA5}">
                      <a16:colId xmlns:a16="http://schemas.microsoft.com/office/drawing/2014/main" val="1134127867"/>
                    </a:ext>
                  </a:extLst>
                </a:gridCol>
                <a:gridCol w="3598196">
                  <a:extLst>
                    <a:ext uri="{9D8B030D-6E8A-4147-A177-3AD203B41FA5}">
                      <a16:colId xmlns:a16="http://schemas.microsoft.com/office/drawing/2014/main" val="242691244"/>
                    </a:ext>
                  </a:extLst>
                </a:gridCol>
                <a:gridCol w="1265648">
                  <a:extLst>
                    <a:ext uri="{9D8B030D-6E8A-4147-A177-3AD203B41FA5}">
                      <a16:colId xmlns:a16="http://schemas.microsoft.com/office/drawing/2014/main" val="20002"/>
                    </a:ext>
                  </a:extLst>
                </a:gridCol>
                <a:gridCol w="1730239">
                  <a:extLst>
                    <a:ext uri="{9D8B030D-6E8A-4147-A177-3AD203B41FA5}">
                      <a16:colId xmlns:a16="http://schemas.microsoft.com/office/drawing/2014/main" val="2397359096"/>
                    </a:ext>
                  </a:extLst>
                </a:gridCol>
                <a:gridCol w="2234789">
                  <a:extLst>
                    <a:ext uri="{9D8B030D-6E8A-4147-A177-3AD203B41FA5}">
                      <a16:colId xmlns:a16="http://schemas.microsoft.com/office/drawing/2014/main" val="4129526585"/>
                    </a:ext>
                  </a:extLst>
                </a:gridCol>
                <a:gridCol w="2184811">
                  <a:extLst>
                    <a:ext uri="{9D8B030D-6E8A-4147-A177-3AD203B41FA5}">
                      <a16:colId xmlns:a16="http://schemas.microsoft.com/office/drawing/2014/main" val="2389135580"/>
                    </a:ext>
                  </a:extLst>
                </a:gridCol>
              </a:tblGrid>
              <a:tr h="457199">
                <a:tc>
                  <a:txBody>
                    <a:bodyPr/>
                    <a:lstStyle/>
                    <a:p>
                      <a:pPr algn="ctr"/>
                      <a:r>
                        <a:rPr lang="en-US" sz="1400">
                          <a:solidFill>
                            <a:srgbClr val="002060"/>
                          </a:solidFill>
                          <a:latin typeface="Segoe UI" panose="020B0502040204020203" pitchFamily="34" charset="0"/>
                          <a:cs typeface="Segoe UI" panose="020B0502040204020203" pitchFamily="34" charset="0"/>
                        </a:rPr>
                        <a:t>S.N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304800">
                <a:tc>
                  <a:txBody>
                    <a:bodyPr/>
                    <a:lstStyle/>
                    <a:p>
                      <a:pPr lvl="0" algn="ctr"/>
                      <a:r>
                        <a:rPr lang="en-US" sz="1400">
                          <a:solidFill>
                            <a:schemeClr val="tx1"/>
                          </a:solidFill>
                          <a:latin typeface="Segoe UI" panose="020B0502040204020203" pitchFamily="34" charset="0"/>
                          <a:cs typeface="Segoe UI" panose="020B0502040204020203" pitchFamily="34" charset="0"/>
                        </a:rPr>
                        <a:t>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l"/>
                      <a:r>
                        <a:rPr lang="en-US" sz="1400">
                          <a:solidFill>
                            <a:schemeClr val="tx1"/>
                          </a:solidFill>
                          <a:latin typeface="Segoe UI" panose="020B0502040204020203" pitchFamily="34" charset="0"/>
                          <a:cs typeface="Segoe UI" panose="020B0502040204020203" pitchFamily="34" charset="0"/>
                        </a:rPr>
                        <a:t>Total Production (Lakh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rtl="0" fontAlgn="ctr"/>
                      <a:r>
                        <a:rPr lang="en-US" sz="1400" b="1" i="0" u="none" strike="noStrike">
                          <a:solidFill>
                            <a:srgbClr val="00B0F0"/>
                          </a:solidFill>
                          <a:effectLst/>
                          <a:latin typeface="Segoe UI" panose="020B0502040204020203" pitchFamily="34" charset="0"/>
                        </a:rPr>
                        <a:t>8.40</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3.77</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8.17</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rtl="0" fontAlgn="ctr"/>
                      <a:r>
                        <a:rPr lang="en-US" sz="1400" b="1" i="0" u="none" strike="noStrike">
                          <a:solidFill>
                            <a:schemeClr val="tx1"/>
                          </a:solidFill>
                          <a:effectLst/>
                          <a:latin typeface="Segoe UI" panose="020B0502040204020203" pitchFamily="34" charset="0"/>
                        </a:rPr>
                        <a:t>114.12</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27840285"/>
                  </a:ext>
                </a:extLst>
              </a:tr>
              <a:tr h="300635">
                <a:tc>
                  <a:txBody>
                    <a:bodyPr/>
                    <a:lstStyle/>
                    <a:p>
                      <a:pPr lvl="0" algn="ctr"/>
                      <a:r>
                        <a:rPr lang="en-US" sz="1400">
                          <a:solidFill>
                            <a:srgbClr val="002060"/>
                          </a:solidFill>
                          <a:latin typeface="Segoe UI" panose="020B0502040204020203" pitchFamily="34" charset="0"/>
                          <a:cs typeface="Segoe UI" panose="020B0502040204020203" pitchFamily="34" charset="0"/>
                        </a:rPr>
                        <a:t>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l"/>
                      <a:r>
                        <a:rPr lang="en-US" sz="1400">
                          <a:solidFill>
                            <a:schemeClr val="tx1"/>
                          </a:solidFill>
                          <a:latin typeface="Segoe UI" panose="020B0502040204020203" pitchFamily="34" charset="0"/>
                          <a:cs typeface="Segoe UI" panose="020B0502040204020203" pitchFamily="34" charset="0"/>
                        </a:rPr>
                        <a:t>Downtime (Hrs.)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algn="ctr" defTabSz="914400" rtl="0" eaLnBrk="1" fontAlgn="ctr" latinLnBrk="0" hangingPunct="1"/>
                      <a:endParaRPr lang="en-US" sz="1400" b="1" i="0" u="none" strike="noStrike" kern="1200">
                        <a:solidFill>
                          <a:srgbClr val="00B0F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a:solidFill>
                            <a:srgbClr val="FF0000"/>
                          </a:solidFill>
                          <a:latin typeface="Segoe UI" panose="020B0502040204020203" pitchFamily="34" charset="0"/>
                          <a:cs typeface="Segoe UI" panose="020B0502040204020203" pitchFamily="34" charset="0"/>
                        </a:rPr>
                        <a:t>86.25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algn="ctr" defTabSz="914400" rtl="0" eaLnBrk="1" fontAlgn="ctr" latinLnBrk="0" hangingPunct="1"/>
                      <a:r>
                        <a:rPr lang="en-US" sz="1400" b="1" i="0" u="none" strike="noStrike" kern="1200">
                          <a:solidFill>
                            <a:srgbClr val="FF0000"/>
                          </a:solidFill>
                          <a:effectLst/>
                          <a:latin typeface="Segoe UI" panose="020B0502040204020203" pitchFamily="34" charset="0"/>
                          <a:ea typeface="+mn-ea"/>
                          <a:cs typeface="+mn-cs"/>
                        </a:rPr>
                        <a:t>589.41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96630637"/>
                  </a:ext>
                </a:extLst>
              </a:tr>
              <a:tr h="330520">
                <a:tc>
                  <a:txBody>
                    <a:bodyPr/>
                    <a:lstStyle/>
                    <a:p>
                      <a:pPr lvl="0" algn="ctr"/>
                      <a:r>
                        <a:rPr lang="en-US" sz="1400">
                          <a:solidFill>
                            <a:srgbClr val="002060"/>
                          </a:solidFill>
                          <a:latin typeface="Segoe UI" panose="020B0502040204020203" pitchFamily="34" charset="0"/>
                          <a:cs typeface="Segoe UI" panose="020B0502040204020203" pitchFamily="34" charset="0"/>
                        </a:rPr>
                        <a:t>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l"/>
                      <a:r>
                        <a:rPr lang="en-IN" sz="1400" b="0" i="0" u="none" strike="noStrike">
                          <a:solidFill>
                            <a:srgbClr val="000000"/>
                          </a:solidFill>
                          <a:effectLst/>
                          <a:latin typeface="Segoe UI" panose="020B0502040204020203" pitchFamily="34" charset="0"/>
                          <a:cs typeface="Segoe UI" panose="020B0502040204020203" pitchFamily="34" charset="0"/>
                        </a:rPr>
                        <a:t>Average Ethanol Prodn./Day </a:t>
                      </a:r>
                      <a:r>
                        <a:rPr lang="en-US" sz="1400">
                          <a:solidFill>
                            <a:schemeClr val="tx1"/>
                          </a:solidFill>
                          <a:latin typeface="Segoe UI" panose="020B0502040204020203" pitchFamily="34" charset="0"/>
                          <a:cs typeface="Segoe UI" panose="020B0502040204020203" pitchFamily="34" charset="0"/>
                        </a:rPr>
                        <a:t>(Lakh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rgbClr val="00B0F0"/>
                          </a:solidFill>
                          <a:effectLst/>
                          <a:latin typeface="Segoe UI" panose="020B0502040204020203" pitchFamily="34" charset="0"/>
                          <a:ea typeface="+mn-ea"/>
                          <a:cs typeface="+mn-cs"/>
                        </a:rPr>
                        <a:t>1.20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9A46"/>
                          </a:solidFill>
                          <a:latin typeface="Segoe UI" panose="020B0502040204020203" pitchFamily="34" charset="0"/>
                          <a:cs typeface="Segoe UI" panose="020B0502040204020203" pitchFamily="34" charset="0"/>
                        </a:rPr>
                        <a:t>1.11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1.17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1.16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19862756"/>
                  </a:ext>
                </a:extLst>
              </a:tr>
              <a:tr h="300635">
                <a:tc>
                  <a:txBody>
                    <a:bodyPr/>
                    <a:lstStyle/>
                    <a:p>
                      <a:pPr lvl="0" algn="ctr"/>
                      <a:endParaRPr lang="en-US" sz="140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panose="020B0502040204020203" pitchFamily="34" charset="0"/>
                          <a:cs typeface="Segoe UI" panose="020B0502040204020203" pitchFamily="34" charset="0"/>
                        </a:rPr>
                        <a:t>Efficiency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a:solidFill>
                          <a:srgbClr val="00B0F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307604612"/>
                  </a:ext>
                </a:extLst>
              </a:tr>
              <a:tr h="313626">
                <a:tc>
                  <a:txBody>
                    <a:bodyPr/>
                    <a:lstStyle/>
                    <a:p>
                      <a:pPr lvl="0" algn="ctr"/>
                      <a:r>
                        <a:rPr lang="en-US" sz="1400">
                          <a:solidFill>
                            <a:schemeClr val="tx1"/>
                          </a:solidFill>
                          <a:latin typeface="Segoe UI" panose="020B0502040204020203" pitchFamily="34" charset="0"/>
                          <a:cs typeface="Segoe UI" panose="020B0502040204020203" pitchFamily="34" charset="0"/>
                        </a:rPr>
                        <a:t>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Segoe UI" panose="020B0502040204020203" pitchFamily="34" charset="0"/>
                          <a:cs typeface="Segoe UI" panose="020B0502040204020203" pitchFamily="34" charset="0"/>
                        </a:rPr>
                        <a:t>Ethanol Recovery – Syrup (BL/Qtl Cane)</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rgbClr val="00B0F0"/>
                          </a:solidFill>
                          <a:effectLst/>
                          <a:latin typeface="Segoe UI" panose="020B0502040204020203" pitchFamily="34" charset="0"/>
                          <a:ea typeface="+mn-ea"/>
                          <a:cs typeface="+mn-cs"/>
                        </a:rPr>
                        <a:t>7.60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7.55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7.56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7.02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136193"/>
                  </a:ext>
                </a:extLst>
              </a:tr>
              <a:tr h="270254">
                <a:tc>
                  <a:txBody>
                    <a:bodyPr/>
                    <a:lstStyle/>
                    <a:p>
                      <a:pPr lvl="0" algn="ctr"/>
                      <a:r>
                        <a:rPr lang="en-US" sz="140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Segoe UI" panose="020B0502040204020203" pitchFamily="34" charset="0"/>
                          <a:cs typeface="Segoe UI" panose="020B0502040204020203" pitchFamily="34" charset="0"/>
                        </a:rPr>
                        <a:t>Ethanol Recovery – BH (BL/</a:t>
                      </a:r>
                      <a:r>
                        <a:rPr lang="en-US" sz="1400" err="1">
                          <a:solidFill>
                            <a:schemeClr val="tx1"/>
                          </a:solidFill>
                          <a:latin typeface="Segoe UI" panose="020B0502040204020203" pitchFamily="34" charset="0"/>
                          <a:cs typeface="Segoe UI" panose="020B0502040204020203" pitchFamily="34" charset="0"/>
                        </a:rPr>
                        <a:t>Qtl</a:t>
                      </a:r>
                      <a:r>
                        <a:rPr lang="en-US" sz="140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rgbClr val="00B0F0"/>
                          </a:solidFill>
                          <a:effectLst/>
                          <a:latin typeface="Segoe UI" panose="020B0502040204020203" pitchFamily="34" charset="0"/>
                          <a:ea typeface="+mn-ea"/>
                          <a:cs typeface="+mn-cs"/>
                        </a:rPr>
                        <a:t>31.5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a:solidFill>
                            <a:srgbClr val="00B050"/>
                          </a:solidFill>
                          <a:latin typeface="Segoe UI" panose="020B0502040204020203" pitchFamily="34" charset="0"/>
                          <a:cs typeface="Segoe UI" panose="020B0502040204020203" pitchFamily="34" charset="0"/>
                        </a:rPr>
                        <a:t>-</a:t>
                      </a:r>
                      <a:endParaRPr lang="en-IN" sz="1400" b="1">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a:solidFill>
                            <a:schemeClr val="tx1"/>
                          </a:solidFill>
                          <a:latin typeface="Segoe UI" panose="020B0502040204020203" pitchFamily="34" charset="0"/>
                          <a:cs typeface="Segoe UI" panose="020B0502040204020203" pitchFamily="34" charset="0"/>
                        </a:rPr>
                        <a:t>-</a:t>
                      </a:r>
                      <a:endParaRPr lang="en-IN" sz="1400" b="1">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28.17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2396169"/>
                  </a:ext>
                </a:extLst>
              </a:tr>
              <a:tr h="346454">
                <a:tc>
                  <a:txBody>
                    <a:bodyPr/>
                    <a:lstStyle/>
                    <a:p>
                      <a:pPr lvl="0" algn="ctr"/>
                      <a:r>
                        <a:rPr lang="en-US" sz="1400">
                          <a:solidFill>
                            <a:schemeClr val="tx1"/>
                          </a:solidFill>
                          <a:latin typeface="Segoe UI" panose="020B0502040204020203" pitchFamily="34" charset="0"/>
                          <a:cs typeface="Segoe UI" panose="020B0502040204020203" pitchFamily="34" charset="0"/>
                        </a:rPr>
                        <a:t>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Segoe UI" panose="020B0502040204020203" pitchFamily="34" charset="0"/>
                          <a:cs typeface="Segoe UI" panose="020B0502040204020203" pitchFamily="34" charset="0"/>
                        </a:rPr>
                        <a:t>Ethanol Recovery – Syrup (BL/</a:t>
                      </a:r>
                      <a:r>
                        <a:rPr lang="en-US" sz="1400" err="1">
                          <a:solidFill>
                            <a:schemeClr val="tx1"/>
                          </a:solidFill>
                          <a:latin typeface="Segoe UI" panose="020B0502040204020203" pitchFamily="34" charset="0"/>
                          <a:cs typeface="Segoe UI" panose="020B0502040204020203" pitchFamily="34" charset="0"/>
                        </a:rPr>
                        <a:t>Qtl</a:t>
                      </a:r>
                      <a:r>
                        <a:rPr lang="en-US" sz="140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rgbClr val="00B0F0"/>
                          </a:solidFill>
                          <a:effectLst/>
                          <a:latin typeface="Segoe UI" panose="020B0502040204020203" pitchFamily="34" charset="0"/>
                          <a:ea typeface="+mn-ea"/>
                          <a:cs typeface="+mn-cs"/>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29.60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29.77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30.03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38092108"/>
                  </a:ext>
                </a:extLst>
              </a:tr>
              <a:tr h="300635">
                <a:tc>
                  <a:txBody>
                    <a:bodyPr/>
                    <a:lstStyle/>
                    <a:p>
                      <a:pPr lvl="0" algn="ctr"/>
                      <a:r>
                        <a:rPr lang="en-US" sz="140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Segoe UI" panose="020B0502040204020203" pitchFamily="34" charset="0"/>
                          <a:cs typeface="Segoe UI" panose="020B0502040204020203" pitchFamily="34" charset="0"/>
                        </a:rPr>
                        <a:t>Fermentation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rgbClr val="00B0F0"/>
                          </a:solidFill>
                          <a:effectLst/>
                          <a:latin typeface="Segoe UI" panose="020B0502040204020203" pitchFamily="34" charset="0"/>
                          <a:ea typeface="+mn-ea"/>
                          <a:cs typeface="+mn-cs"/>
                        </a:rPr>
                        <a:t>91.5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91.58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91.55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91.09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11831887"/>
                  </a:ext>
                </a:extLst>
              </a:tr>
              <a:tr h="300635">
                <a:tc>
                  <a:txBody>
                    <a:bodyPr/>
                    <a:lstStyle/>
                    <a:p>
                      <a:pPr lvl="0" algn="ctr"/>
                      <a:r>
                        <a:rPr lang="en-US" sz="1400">
                          <a:solidFill>
                            <a:schemeClr val="tx1"/>
                          </a:solidFill>
                          <a:latin typeface="Segoe UI" panose="020B0502040204020203" pitchFamily="34" charset="0"/>
                          <a:cs typeface="Segoe UI" panose="020B0502040204020203" pitchFamily="34" charset="0"/>
                        </a:rPr>
                        <a:t>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Segoe UI" panose="020B0502040204020203" pitchFamily="34" charset="0"/>
                          <a:cs typeface="Segoe UI" panose="020B0502040204020203" pitchFamily="34" charset="0"/>
                        </a:rPr>
                        <a:t>Distillation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rgbClr val="00B0F0"/>
                          </a:solidFill>
                          <a:effectLst/>
                          <a:latin typeface="Segoe UI" panose="020B0502040204020203" pitchFamily="34" charset="0"/>
                          <a:ea typeface="+mn-ea"/>
                          <a:cs typeface="+mn-cs"/>
                        </a:rPr>
                        <a:t>98.5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98.66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98.66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98.64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7231332"/>
                  </a:ext>
                </a:extLst>
              </a:tr>
              <a:tr h="346454">
                <a:tc>
                  <a:txBody>
                    <a:bodyPr/>
                    <a:lstStyle/>
                    <a:p>
                      <a:pPr lvl="0" algn="ctr"/>
                      <a:r>
                        <a:rPr lang="en-US" sz="1400">
                          <a:solidFill>
                            <a:schemeClr val="tx1"/>
                          </a:solidFill>
                          <a:latin typeface="Segoe UI" panose="020B0502040204020203" pitchFamily="34" charset="0"/>
                          <a:cs typeface="Segoe UI" panose="020B0502040204020203" pitchFamily="34" charset="0"/>
                        </a:rPr>
                        <a:t>10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a:solidFill>
                            <a:srgbClr val="000000"/>
                          </a:solidFill>
                          <a:effectLst/>
                          <a:latin typeface="Segoe UI" panose="020B0502040204020203" pitchFamily="34" charset="0"/>
                          <a:ea typeface="+mn-ea"/>
                          <a:cs typeface="Segoe UI" panose="020B0502040204020203" pitchFamily="34" charset="0"/>
                        </a:rPr>
                        <a:t>Steam consumed (Kg/BL)</a:t>
                      </a:r>
                      <a:endParaRPr lang="en-US" sz="140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i="0" u="none" strike="noStrike" kern="1200">
                          <a:solidFill>
                            <a:srgbClr val="00B0F0"/>
                          </a:solidFill>
                          <a:effectLst/>
                          <a:latin typeface="Segoe UI" panose="020B0502040204020203" pitchFamily="34" charset="0"/>
                          <a:ea typeface="+mn-ea"/>
                          <a:cs typeface="+mn-cs"/>
                        </a:rPr>
                        <a:t>4.1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4.80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4.09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i="0" u="none" strike="noStrike" kern="1200">
                          <a:solidFill>
                            <a:schemeClr val="tx1"/>
                          </a:solidFill>
                          <a:effectLst/>
                          <a:latin typeface="Segoe UI" panose="020B0502040204020203" pitchFamily="34" charset="0"/>
                          <a:ea typeface="+mn-ea"/>
                          <a:cs typeface="+mn-cs"/>
                        </a:rPr>
                        <a:t>4.10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42733755"/>
                  </a:ext>
                </a:extLst>
              </a:tr>
              <a:tr h="300635">
                <a:tc>
                  <a:txBody>
                    <a:bodyPr/>
                    <a:lstStyle/>
                    <a:p>
                      <a:pPr lvl="0" algn="ctr"/>
                      <a:r>
                        <a:rPr lang="en-US" sz="1400">
                          <a:solidFill>
                            <a:schemeClr val="tx1"/>
                          </a:solidFill>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a:solidFill>
                            <a:srgbClr val="000000"/>
                          </a:solidFill>
                          <a:effectLst/>
                          <a:latin typeface="Segoe UI" panose="020B0502040204020203" pitchFamily="34" charset="0"/>
                          <a:ea typeface="+mn-ea"/>
                          <a:cs typeface="Segoe UI" panose="020B0502040204020203" pitchFamily="34" charset="0"/>
                        </a:rPr>
                        <a:t>Power consumed (KWH/BL)</a:t>
                      </a:r>
                      <a:endParaRPr lang="en-US" sz="140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rgbClr val="00B0F0"/>
                          </a:solidFill>
                          <a:effectLst/>
                          <a:latin typeface="Segoe UI" panose="020B0502040204020203" pitchFamily="34" charset="0"/>
                          <a:ea typeface="+mn-ea"/>
                          <a:cs typeface="+mn-cs"/>
                        </a:rPr>
                        <a:t>0.528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0.634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0.443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lv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0.437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46496636"/>
                  </a:ext>
                </a:extLst>
              </a:tr>
              <a:tr h="300635">
                <a:tc>
                  <a:txBody>
                    <a:bodyPr/>
                    <a:lstStyle/>
                    <a:p>
                      <a:pPr lvl="0" algn="ctr"/>
                      <a:endParaRPr lang="en-US" sz="1400">
                        <a:solidFill>
                          <a:srgbClr val="00206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l"/>
                      <a:r>
                        <a:rPr lang="en-US" sz="1400" b="1">
                          <a:solidFill>
                            <a:srgbClr val="002060"/>
                          </a:solidFill>
                          <a:latin typeface="Segoe UI" panose="020B0502040204020203" pitchFamily="34" charset="0"/>
                          <a:cs typeface="Segoe UI" panose="020B0502040204020203" pitchFamily="34" charset="0"/>
                        </a:rPr>
                        <a:t>Feedstock Quality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a:solidFill>
                          <a:srgbClr val="00B0F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US" sz="140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300635">
                <a:tc>
                  <a:txBody>
                    <a:bodyPr/>
                    <a:lstStyle/>
                    <a:p>
                      <a:pPr lvl="0" algn="ctr"/>
                      <a:r>
                        <a:rPr lang="en-US" sz="1400">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l" fontAlgn="b"/>
                      <a:r>
                        <a:rPr lang="en-IN" sz="1400" b="0" i="0" u="none" strike="noStrike">
                          <a:solidFill>
                            <a:srgbClr val="000000"/>
                          </a:solidFill>
                          <a:effectLst/>
                          <a:latin typeface="Segoe UI" panose="020B0502040204020203" pitchFamily="34" charset="0"/>
                          <a:cs typeface="Segoe UI" panose="020B0502040204020203" pitchFamily="34" charset="0"/>
                        </a:rPr>
                        <a:t>  Feed Stock</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u="none" strike="noStrike" kern="1200">
                          <a:solidFill>
                            <a:srgbClr val="00B0F0"/>
                          </a:solidFill>
                          <a:effectLst/>
                          <a:latin typeface="Segoe UI" panose="020B0502040204020203" pitchFamily="34" charset="0"/>
                          <a:ea typeface="+mn-ea"/>
                          <a:cs typeface="+mn-cs"/>
                        </a:rPr>
                        <a:t>B-Heavy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u="none" strike="noStrike" kern="1200">
                          <a:solidFill>
                            <a:schemeClr val="tx1"/>
                          </a:solidFill>
                          <a:effectLst/>
                          <a:latin typeface="Segoe UI" panose="020B0502040204020203" pitchFamily="34" charset="0"/>
                          <a:ea typeface="+mn-ea"/>
                          <a:cs typeface="+mn-cs"/>
                        </a:rPr>
                        <a:t>Syrup/B-heavy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6761263"/>
                  </a:ext>
                </a:extLst>
              </a:tr>
              <a:tr h="300635">
                <a:tc>
                  <a:txBody>
                    <a:bodyPr/>
                    <a:lstStyle/>
                    <a:p>
                      <a:pPr lvl="0" algn="ctr"/>
                      <a:r>
                        <a:rPr lang="en-US" sz="1400">
                          <a:latin typeface="Segoe UI" panose="020B0502040204020203" pitchFamily="34" charset="0"/>
                          <a:cs typeface="Segoe UI" panose="020B0502040204020203" pitchFamily="34" charset="0"/>
                        </a:rPr>
                        <a:t>12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l" fontAlgn="b"/>
                      <a:r>
                        <a:rPr lang="en-IN" sz="1400" b="0" i="0" u="none" strike="noStrike">
                          <a:solidFill>
                            <a:srgbClr val="000000"/>
                          </a:solidFill>
                          <a:effectLst/>
                          <a:latin typeface="Segoe UI" panose="020B0502040204020203" pitchFamily="34" charset="0"/>
                          <a:cs typeface="Segoe UI" panose="020B0502040204020203" pitchFamily="34" charset="0"/>
                        </a:rPr>
                        <a:t>  Total Reducing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endParaRPr lang="en-US" sz="1400" b="1" i="0" u="none" strike="noStrike" kern="120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51.39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51.69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52.78</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300635">
                <a:tc>
                  <a:txBody>
                    <a:bodyPr/>
                    <a:lstStyle/>
                    <a:p>
                      <a:pPr lvl="0" algn="ctr"/>
                      <a:r>
                        <a:rPr lang="en-US" sz="1400">
                          <a:latin typeface="Segoe UI" panose="020B0502040204020203" pitchFamily="34" charset="0"/>
                          <a:cs typeface="Segoe UI" panose="020B0502040204020203" pitchFamily="34" charset="0"/>
                        </a:rPr>
                        <a:t>13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400" b="0" i="0" u="none" strike="noStrike">
                          <a:solidFill>
                            <a:srgbClr val="000000"/>
                          </a:solidFill>
                          <a:effectLst/>
                          <a:latin typeface="Segoe UI" panose="020B0502040204020203" pitchFamily="34" charset="0"/>
                          <a:cs typeface="Segoe UI" panose="020B0502040204020203" pitchFamily="34" charset="0"/>
                        </a:rPr>
                        <a:t>  Fermentable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endParaRPr lang="en-US" sz="1400" b="1" i="0" u="none" strike="noStrike" kern="120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50.77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51.08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51.56</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9903989"/>
                  </a:ext>
                </a:extLst>
              </a:tr>
              <a:tr h="374845">
                <a:tc>
                  <a:txBody>
                    <a:bodyPr/>
                    <a:lstStyle/>
                    <a:p>
                      <a:pPr lvl="0" algn="ctr"/>
                      <a:r>
                        <a:rPr lang="en-US" sz="1400">
                          <a:latin typeface="Segoe UI" panose="020B0502040204020203" pitchFamily="34" charset="0"/>
                          <a:cs typeface="Segoe UI" panose="020B0502040204020203" pitchFamily="34" charset="0"/>
                        </a:rPr>
                        <a:t>14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l" fontAlgn="b"/>
                      <a:r>
                        <a:rPr lang="en-IN" sz="1400" b="0" i="0" u="none" strike="noStrike">
                          <a:solidFill>
                            <a:srgbClr val="000000"/>
                          </a:solidFill>
                          <a:effectLst/>
                          <a:latin typeface="Segoe UI" panose="020B0502040204020203" pitchFamily="34" charset="0"/>
                          <a:cs typeface="Segoe UI" panose="020B0502040204020203" pitchFamily="34" charset="0"/>
                        </a:rPr>
                        <a:t>  UFS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b="1" i="0" u="none" strike="noStrike" kern="1200">
                        <a:solidFill>
                          <a:srgbClr val="0070C0"/>
                        </a:solidFill>
                        <a:effectLst/>
                        <a:latin typeface="Segoe UI" panose="020B0502040204020203" pitchFamily="34" charset="0"/>
                        <a:ea typeface="+mn-ea"/>
                        <a:cs typeface="+mn-cs"/>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0.62</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0.61</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1.22</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bl>
          </a:graphicData>
        </a:graphic>
      </p:graphicFrame>
      <p:sp>
        <p:nvSpPr>
          <p:cNvPr id="3" name="Title 2">
            <a:extLst>
              <a:ext uri="{FF2B5EF4-FFF2-40B4-BE49-F238E27FC236}">
                <a16:creationId xmlns:a16="http://schemas.microsoft.com/office/drawing/2014/main" id="{E18FA5D7-9C16-20DE-6A00-17C706452FD9}"/>
              </a:ext>
            </a:extLst>
          </p:cNvPr>
          <p:cNvSpPr txBox="1">
            <a:spLocks/>
          </p:cNvSpPr>
          <p:nvPr/>
        </p:nvSpPr>
        <p:spPr>
          <a:xfrm>
            <a:off x="2743200" y="76200"/>
            <a:ext cx="7696200"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400"/>
              <a:t>   Weekly Performance Snapshot - Distillery</a:t>
            </a:r>
          </a:p>
        </p:txBody>
      </p:sp>
    </p:spTree>
    <p:extLst>
      <p:ext uri="{BB962C8B-B14F-4D97-AF65-F5344CB8AC3E}">
        <p14:creationId xmlns:p14="http://schemas.microsoft.com/office/powerpoint/2010/main" val="27212982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7A33B-C5AF-3412-1C26-275A1DED68FD}"/>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7F492156-CE37-5722-279F-58CA83E4F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1E6BCE17-F64F-CB34-37EF-4D540CB5F3A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C834BD57-9F56-B1CD-3714-BE4A96EA2B46}"/>
              </a:ext>
            </a:extLst>
          </p:cNvPr>
          <p:cNvGraphicFramePr>
            <a:graphicFrameLocks noGrp="1"/>
          </p:cNvGraphicFramePr>
          <p:nvPr/>
        </p:nvGraphicFramePr>
        <p:xfrm>
          <a:off x="457201" y="914400"/>
          <a:ext cx="11296042" cy="5413939"/>
        </p:xfrm>
        <a:graphic>
          <a:graphicData uri="http://schemas.openxmlformats.org/drawingml/2006/table">
            <a:tbl>
              <a:tblPr firstRow="1" bandRow="1">
                <a:tableStyleId>{17292A2E-F333-43FB-9621-5CBBE7FDCDCB}</a:tableStyleId>
              </a:tblPr>
              <a:tblGrid>
                <a:gridCol w="768386">
                  <a:extLst>
                    <a:ext uri="{9D8B030D-6E8A-4147-A177-3AD203B41FA5}">
                      <a16:colId xmlns:a16="http://schemas.microsoft.com/office/drawing/2014/main" val="1134127867"/>
                    </a:ext>
                  </a:extLst>
                </a:gridCol>
                <a:gridCol w="3309642">
                  <a:extLst>
                    <a:ext uri="{9D8B030D-6E8A-4147-A177-3AD203B41FA5}">
                      <a16:colId xmlns:a16="http://schemas.microsoft.com/office/drawing/2014/main" val="242691244"/>
                    </a:ext>
                  </a:extLst>
                </a:gridCol>
                <a:gridCol w="2420337">
                  <a:extLst>
                    <a:ext uri="{9D8B030D-6E8A-4147-A177-3AD203B41FA5}">
                      <a16:colId xmlns:a16="http://schemas.microsoft.com/office/drawing/2014/main" val="20003"/>
                    </a:ext>
                  </a:extLst>
                </a:gridCol>
                <a:gridCol w="2420337">
                  <a:extLst>
                    <a:ext uri="{9D8B030D-6E8A-4147-A177-3AD203B41FA5}">
                      <a16:colId xmlns:a16="http://schemas.microsoft.com/office/drawing/2014/main" val="20002"/>
                    </a:ext>
                  </a:extLst>
                </a:gridCol>
                <a:gridCol w="2377340">
                  <a:extLst>
                    <a:ext uri="{9D8B030D-6E8A-4147-A177-3AD203B41FA5}">
                      <a16:colId xmlns:a16="http://schemas.microsoft.com/office/drawing/2014/main" val="4129526585"/>
                    </a:ext>
                  </a:extLst>
                </a:gridCol>
              </a:tblGrid>
              <a:tr h="303312">
                <a:tc>
                  <a:txBody>
                    <a:bodyPr/>
                    <a:lstStyle/>
                    <a:p>
                      <a:pPr algn="ctr"/>
                      <a:r>
                        <a:rPr lang="en-US" sz="1400">
                          <a:solidFill>
                            <a:srgbClr val="002060"/>
                          </a:solidFill>
                          <a:latin typeface="Segoe UI" panose="020B0502040204020203" pitchFamily="34" charset="0"/>
                          <a:cs typeface="Segoe UI" panose="020B0502040204020203" pitchFamily="34" charset="0"/>
                        </a:rPr>
                        <a:t>S.N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a:solidFill>
                            <a:srgbClr val="002060"/>
                          </a:solidFill>
                          <a:latin typeface="Segoe UI" panose="020B0502040204020203" pitchFamily="34" charset="0"/>
                          <a:cs typeface="Segoe UI" panose="020B0502040204020203" pitchFamily="34" charset="0"/>
                        </a:rPr>
                        <a:t>Jan-2026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a:solidFill>
                            <a:srgbClr val="002060"/>
                          </a:solidFill>
                          <a:latin typeface="Segoe UI" panose="020B0502040204020203" pitchFamily="34" charset="0"/>
                          <a:cs typeface="Segoe UI" panose="020B0502040204020203" pitchFamily="34" charset="0"/>
                        </a:rPr>
                        <a:t>Dec.-2025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400">
                          <a:solidFill>
                            <a:srgbClr val="002060"/>
                          </a:solidFill>
                          <a:latin typeface="Segoe UI" panose="020B0502040204020203" pitchFamily="34" charset="0"/>
                          <a:cs typeface="Segoe UI" panose="020B0502040204020203" pitchFamily="34" charset="0"/>
                        </a:rPr>
                        <a:t>Jan-2025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303312">
                <a:tc>
                  <a:txBody>
                    <a:bodyPr/>
                    <a:lstStyle/>
                    <a:p>
                      <a:pPr algn="ctr"/>
                      <a:r>
                        <a:rPr lang="en-US" sz="1400">
                          <a:solidFill>
                            <a:schemeClr val="tx1"/>
                          </a:solidFill>
                          <a:latin typeface="Segoe UI" panose="020B0502040204020203" pitchFamily="34" charset="0"/>
                          <a:cs typeface="Segoe UI" panose="020B0502040204020203" pitchFamily="34" charset="0"/>
                        </a:rPr>
                        <a:t>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a:r>
                        <a:rPr lang="en-US" sz="1400">
                          <a:solidFill>
                            <a:schemeClr val="tx1"/>
                          </a:solidFill>
                          <a:latin typeface="Segoe UI" panose="020B0502040204020203" pitchFamily="34" charset="0"/>
                          <a:cs typeface="Segoe UI" panose="020B0502040204020203" pitchFamily="34" charset="0"/>
                        </a:rPr>
                        <a:t>Total Production (Lakh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32.55</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36.17</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rtl="0" fontAlgn="ctr"/>
                      <a:r>
                        <a:rPr lang="en-US" sz="1400" b="1" i="0" u="none" strike="noStrike">
                          <a:solidFill>
                            <a:schemeClr val="tx1"/>
                          </a:solidFill>
                          <a:effectLst/>
                          <a:latin typeface="Segoe UI" panose="020B0502040204020203" pitchFamily="34" charset="0"/>
                        </a:rPr>
                        <a:t>38.81</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27840285"/>
                  </a:ext>
                </a:extLst>
              </a:tr>
              <a:tr h="303312">
                <a:tc>
                  <a:txBody>
                    <a:bodyPr/>
                    <a:lstStyle/>
                    <a:p>
                      <a:pPr algn="ctr"/>
                      <a:r>
                        <a:rPr lang="en-US" sz="1400">
                          <a:solidFill>
                            <a:srgbClr val="002060"/>
                          </a:solidFill>
                          <a:latin typeface="Segoe UI" panose="020B0502040204020203" pitchFamily="34" charset="0"/>
                          <a:cs typeface="Segoe UI" panose="020B0502040204020203" pitchFamily="34" charset="0"/>
                        </a:rPr>
                        <a:t>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a:r>
                        <a:rPr lang="en-US" sz="1400">
                          <a:solidFill>
                            <a:schemeClr val="tx1"/>
                          </a:solidFill>
                          <a:latin typeface="Segoe UI" panose="020B0502040204020203" pitchFamily="34" charset="0"/>
                          <a:cs typeface="Segoe UI" panose="020B0502040204020203" pitchFamily="34" charset="0"/>
                        </a:rPr>
                        <a:t>Downtime (Hrs.)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a:solidFill>
                            <a:srgbClr val="FF0000"/>
                          </a:solidFill>
                          <a:latin typeface="Segoe UI" panose="020B0502040204020203" pitchFamily="34" charset="0"/>
                          <a:cs typeface="Segoe UI" panose="020B0502040204020203" pitchFamily="34" charset="0"/>
                        </a:rPr>
                        <a:t>86.42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r>
                        <a:rPr lang="en-IN" sz="1400" b="1">
                          <a:solidFill>
                            <a:srgbClr val="FF0000"/>
                          </a:solidFill>
                          <a:latin typeface="Segoe UI" panose="020B0502040204020203" pitchFamily="34" charset="0"/>
                          <a:cs typeface="Segoe UI" panose="020B0502040204020203" pitchFamily="34" charset="0"/>
                        </a:rPr>
                        <a:t>7.67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rtl="0" fontAlgn="ctr"/>
                      <a:r>
                        <a:rPr lang="en-US" sz="1400" b="1" i="0" u="none" strike="noStrike">
                          <a:solidFill>
                            <a:schemeClr val="tx1"/>
                          </a:solidFill>
                          <a:effectLst/>
                          <a:latin typeface="Segoe UI" panose="020B0502040204020203" pitchFamily="34" charset="0"/>
                        </a:rPr>
                        <a:t>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96630637"/>
                  </a:ext>
                </a:extLst>
              </a:tr>
              <a:tr h="303312">
                <a:tc>
                  <a:txBody>
                    <a:bodyPr/>
                    <a:lstStyle/>
                    <a:p>
                      <a:pPr algn="ctr"/>
                      <a:r>
                        <a:rPr lang="en-US" sz="1400">
                          <a:solidFill>
                            <a:srgbClr val="002060"/>
                          </a:solidFill>
                          <a:latin typeface="Segoe UI" panose="020B0502040204020203" pitchFamily="34" charset="0"/>
                          <a:cs typeface="Segoe UI" panose="020B0502040204020203" pitchFamily="34" charset="0"/>
                        </a:rPr>
                        <a:t>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l"/>
                      <a:r>
                        <a:rPr lang="en-IN" sz="1400" b="0" i="0" u="none" strike="noStrike">
                          <a:solidFill>
                            <a:srgbClr val="000000"/>
                          </a:solidFill>
                          <a:effectLst/>
                          <a:latin typeface="Segoe UI" panose="020B0502040204020203" pitchFamily="34" charset="0"/>
                          <a:cs typeface="Segoe UI" panose="020B0502040204020203" pitchFamily="34" charset="0"/>
                        </a:rPr>
                        <a:t>Average Ethanol Prodn./Day </a:t>
                      </a:r>
                      <a:r>
                        <a:rPr lang="en-US" sz="1400">
                          <a:solidFill>
                            <a:schemeClr val="tx1"/>
                          </a:solidFill>
                          <a:latin typeface="Segoe UI" panose="020B0502040204020203" pitchFamily="34" charset="0"/>
                          <a:cs typeface="Segoe UI" panose="020B0502040204020203" pitchFamily="34" charset="0"/>
                        </a:rPr>
                        <a:t>(Lakh Liters)</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1.19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1.18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a:solidFill>
                            <a:schemeClr val="tx1"/>
                          </a:solidFill>
                          <a:effectLst/>
                          <a:latin typeface="Segoe UI" panose="020B0502040204020203" pitchFamily="34" charset="0"/>
                        </a:rPr>
                        <a:t>1.25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19862756"/>
                  </a:ext>
                </a:extLst>
              </a:tr>
              <a:tr h="303312">
                <a:tc>
                  <a:txBody>
                    <a:bodyPr/>
                    <a:lstStyle/>
                    <a:p>
                      <a:pPr algn="ctr"/>
                      <a:endParaRPr lang="en-US" sz="140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panose="020B0502040204020203" pitchFamily="34" charset="0"/>
                          <a:cs typeface="Segoe UI" panose="020B0502040204020203" pitchFamily="34" charset="0"/>
                        </a:rPr>
                        <a:t>Efficiency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40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307604612"/>
                  </a:ext>
                </a:extLst>
              </a:tr>
              <a:tr h="303312">
                <a:tc>
                  <a:txBody>
                    <a:bodyPr/>
                    <a:lstStyle/>
                    <a:p>
                      <a:pPr algn="ctr"/>
                      <a:r>
                        <a:rPr lang="en-US" sz="1400">
                          <a:solidFill>
                            <a:schemeClr val="tx1"/>
                          </a:solidFill>
                          <a:latin typeface="Segoe UI" panose="020B0502040204020203" pitchFamily="34" charset="0"/>
                          <a:cs typeface="Segoe UI" panose="020B0502040204020203" pitchFamily="34" charset="0"/>
                        </a:rPr>
                        <a:t>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Segoe UI" panose="020B0502040204020203" pitchFamily="34" charset="0"/>
                          <a:cs typeface="Segoe UI" panose="020B0502040204020203" pitchFamily="34" charset="0"/>
                        </a:rPr>
                        <a:t>Ethanol Recovery – Syrup (BL/</a:t>
                      </a:r>
                      <a:r>
                        <a:rPr lang="en-US" sz="1400" err="1">
                          <a:solidFill>
                            <a:schemeClr val="tx1"/>
                          </a:solidFill>
                          <a:latin typeface="Segoe UI" panose="020B0502040204020203" pitchFamily="34" charset="0"/>
                          <a:cs typeface="Segoe UI" panose="020B0502040204020203" pitchFamily="34" charset="0"/>
                        </a:rPr>
                        <a:t>Qtl</a:t>
                      </a:r>
                      <a:r>
                        <a:rPr lang="en-US" sz="1400">
                          <a:solidFill>
                            <a:schemeClr val="tx1"/>
                          </a:solidFill>
                          <a:latin typeface="Segoe UI" panose="020B0502040204020203" pitchFamily="34" charset="0"/>
                          <a:cs typeface="Segoe UI" panose="020B0502040204020203" pitchFamily="34" charset="0"/>
                        </a:rPr>
                        <a:t> Cane)</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7.30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7.19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7.83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136193"/>
                  </a:ext>
                </a:extLst>
              </a:tr>
              <a:tr h="303312">
                <a:tc>
                  <a:txBody>
                    <a:bodyPr/>
                    <a:lstStyle/>
                    <a:p>
                      <a:pPr algn="ctr"/>
                      <a:r>
                        <a:rPr lang="en-US" sz="140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Segoe UI" panose="020B0502040204020203" pitchFamily="34" charset="0"/>
                          <a:cs typeface="Segoe UI" panose="020B0502040204020203" pitchFamily="34" charset="0"/>
                        </a:rPr>
                        <a:t>Ethanol Recovery – BH (BL/</a:t>
                      </a:r>
                      <a:r>
                        <a:rPr lang="en-US" sz="1400" err="1">
                          <a:solidFill>
                            <a:schemeClr val="tx1"/>
                          </a:solidFill>
                          <a:latin typeface="Segoe UI" panose="020B0502040204020203" pitchFamily="34" charset="0"/>
                          <a:cs typeface="Segoe UI" panose="020B0502040204020203" pitchFamily="34" charset="0"/>
                        </a:rPr>
                        <a:t>Qtl</a:t>
                      </a:r>
                      <a:r>
                        <a:rPr lang="en-US" sz="140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a:solidFill>
                            <a:srgbClr val="00B050"/>
                          </a:solidFill>
                          <a:latin typeface="Segoe UI" panose="020B0502040204020203" pitchFamily="34" charset="0"/>
                          <a:cs typeface="Segoe UI" panose="020B0502040204020203" pitchFamily="34" charset="0"/>
                        </a:rPr>
                        <a:t>-</a:t>
                      </a:r>
                      <a:endParaRPr lang="en-IN" sz="1400" b="1">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US" sz="1400" b="1">
                          <a:solidFill>
                            <a:schemeClr val="tx1"/>
                          </a:solidFill>
                          <a:latin typeface="Segoe UI" panose="020B0502040204020203" pitchFamily="34" charset="0"/>
                          <a:cs typeface="Segoe UI" panose="020B0502040204020203" pitchFamily="34" charset="0"/>
                        </a:rPr>
                        <a:t>-</a:t>
                      </a:r>
                      <a:endParaRPr lang="en-IN" sz="1400" b="1">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a:solidFill>
                            <a:schemeClr val="tx1"/>
                          </a:solidFill>
                          <a:effectLst/>
                          <a:latin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2396169"/>
                  </a:ext>
                </a:extLst>
              </a:tr>
              <a:tr h="303312">
                <a:tc>
                  <a:txBody>
                    <a:bodyPr/>
                    <a:lstStyle/>
                    <a:p>
                      <a:pPr algn="ctr"/>
                      <a:r>
                        <a:rPr lang="en-US" sz="1400">
                          <a:solidFill>
                            <a:schemeClr val="tx1"/>
                          </a:solidFill>
                          <a:latin typeface="Segoe UI" panose="020B0502040204020203" pitchFamily="34" charset="0"/>
                          <a:cs typeface="Segoe UI" panose="020B0502040204020203" pitchFamily="34" charset="0"/>
                        </a:rPr>
                        <a:t>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Segoe UI" panose="020B0502040204020203" pitchFamily="34" charset="0"/>
                          <a:cs typeface="Segoe UI" panose="020B0502040204020203" pitchFamily="34" charset="0"/>
                        </a:rPr>
                        <a:t>Ethanol Recovery – Syrup (BL/</a:t>
                      </a:r>
                      <a:r>
                        <a:rPr lang="en-US" sz="1400" err="1">
                          <a:solidFill>
                            <a:schemeClr val="tx1"/>
                          </a:solidFill>
                          <a:latin typeface="Segoe UI" panose="020B0502040204020203" pitchFamily="34" charset="0"/>
                          <a:cs typeface="Segoe UI" panose="020B0502040204020203" pitchFamily="34" charset="0"/>
                        </a:rPr>
                        <a:t>Qtl</a:t>
                      </a:r>
                      <a:r>
                        <a:rPr lang="en-US" sz="1400">
                          <a:solidFill>
                            <a:schemeClr val="tx1"/>
                          </a:solidFill>
                          <a:latin typeface="Segoe UI" panose="020B0502040204020203" pitchFamily="34" charset="0"/>
                          <a:cs typeface="Segoe UI" panose="020B0502040204020203" pitchFamily="34" charset="0"/>
                        </a:rPr>
                        <a:t>)</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29.64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30.04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ctr" latinLnBrk="0" hangingPunct="1"/>
                      <a:r>
                        <a:rPr lang="en-US" sz="1400" b="1" i="0" u="none" strike="noStrike" kern="1200">
                          <a:solidFill>
                            <a:schemeClr val="tx1"/>
                          </a:solidFill>
                          <a:effectLst/>
                          <a:latin typeface="Segoe UI" panose="020B0502040204020203" pitchFamily="34" charset="0"/>
                          <a:ea typeface="+mn-ea"/>
                          <a:cs typeface="+mn-cs"/>
                        </a:rPr>
                        <a:t>31.71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38092108"/>
                  </a:ext>
                </a:extLst>
              </a:tr>
              <a:tr h="303312">
                <a:tc>
                  <a:txBody>
                    <a:bodyPr/>
                    <a:lstStyle/>
                    <a:p>
                      <a:pPr algn="ctr"/>
                      <a:r>
                        <a:rPr lang="en-US" sz="1400">
                          <a:solidFill>
                            <a:schemeClr val="tx1"/>
                          </a:solidFill>
                          <a:latin typeface="Segoe UI" panose="020B0502040204020203" pitchFamily="34" charset="0"/>
                          <a:cs typeface="Segoe UI" panose="020B0502040204020203" pitchFamily="34" charset="0"/>
                        </a:rPr>
                        <a:t>7</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Segoe UI" panose="020B0502040204020203" pitchFamily="34" charset="0"/>
                          <a:cs typeface="Segoe UI" panose="020B0502040204020203" pitchFamily="34" charset="0"/>
                        </a:rPr>
                        <a:t>Fermentation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91.52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90.98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a:solidFill>
                            <a:schemeClr val="tx1"/>
                          </a:solidFill>
                          <a:effectLst/>
                          <a:latin typeface="Segoe UI" panose="020B0502040204020203" pitchFamily="34" charset="0"/>
                        </a:rPr>
                        <a:t>92.69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11831887"/>
                  </a:ext>
                </a:extLst>
              </a:tr>
              <a:tr h="303312">
                <a:tc>
                  <a:txBody>
                    <a:bodyPr/>
                    <a:lstStyle/>
                    <a:p>
                      <a:pPr algn="ctr"/>
                      <a:r>
                        <a:rPr lang="en-US" sz="1400">
                          <a:solidFill>
                            <a:schemeClr val="tx1"/>
                          </a:solidFill>
                          <a:latin typeface="Segoe UI" panose="020B0502040204020203" pitchFamily="34" charset="0"/>
                          <a:cs typeface="Segoe UI" panose="020B0502040204020203" pitchFamily="34" charset="0"/>
                        </a:rPr>
                        <a:t>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Segoe UI" panose="020B0502040204020203" pitchFamily="34" charset="0"/>
                          <a:cs typeface="Segoe UI" panose="020B0502040204020203" pitchFamily="34" charset="0"/>
                        </a:rPr>
                        <a:t>Distillation Efficiency (%)</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98.65</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98.62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a:solidFill>
                            <a:schemeClr val="tx1"/>
                          </a:solidFill>
                          <a:effectLst/>
                          <a:latin typeface="Segoe UI" panose="020B0502040204020203" pitchFamily="34" charset="0"/>
                        </a:rPr>
                        <a:t>98.76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7231332"/>
                  </a:ext>
                </a:extLst>
              </a:tr>
              <a:tr h="303312">
                <a:tc>
                  <a:txBody>
                    <a:bodyPr/>
                    <a:lstStyle/>
                    <a:p>
                      <a:pPr algn="ctr"/>
                      <a:r>
                        <a:rPr lang="en-US" sz="1400">
                          <a:solidFill>
                            <a:schemeClr val="tx1"/>
                          </a:solidFill>
                          <a:latin typeface="Segoe UI" panose="020B0502040204020203" pitchFamily="34" charset="0"/>
                          <a:cs typeface="Segoe UI" panose="020B0502040204020203" pitchFamily="34" charset="0"/>
                        </a:rPr>
                        <a:t>10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a:solidFill>
                            <a:srgbClr val="000000"/>
                          </a:solidFill>
                          <a:effectLst/>
                          <a:latin typeface="Segoe UI" panose="020B0502040204020203" pitchFamily="34" charset="0"/>
                          <a:ea typeface="+mn-ea"/>
                          <a:cs typeface="Segoe UI" panose="020B0502040204020203" pitchFamily="34" charset="0"/>
                        </a:rPr>
                        <a:t>Steam consumed (Kg/BL)</a:t>
                      </a:r>
                      <a:endParaRPr lang="en-US" sz="140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4.06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4.14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a:solidFill>
                            <a:schemeClr val="tx1"/>
                          </a:solidFill>
                          <a:effectLst/>
                          <a:latin typeface="Segoe UI" panose="020B0502040204020203" pitchFamily="34" charset="0"/>
                        </a:rPr>
                        <a:t>3.68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42733755"/>
                  </a:ext>
                </a:extLst>
              </a:tr>
              <a:tr h="303312">
                <a:tc>
                  <a:txBody>
                    <a:bodyPr/>
                    <a:lstStyle/>
                    <a:p>
                      <a:pPr algn="ctr"/>
                      <a:r>
                        <a:rPr lang="en-US" sz="1400">
                          <a:solidFill>
                            <a:schemeClr val="tx1"/>
                          </a:solidFill>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a:solidFill>
                            <a:srgbClr val="000000"/>
                          </a:solidFill>
                          <a:effectLst/>
                          <a:latin typeface="Segoe UI" panose="020B0502040204020203" pitchFamily="34" charset="0"/>
                          <a:ea typeface="+mn-ea"/>
                          <a:cs typeface="Segoe UI" panose="020B0502040204020203" pitchFamily="34" charset="0"/>
                        </a:rPr>
                        <a:t>Power consumed (KWH/BL)</a:t>
                      </a:r>
                      <a:endParaRPr lang="en-US" sz="140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0.449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0.441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1400" b="1" i="0" u="none" strike="noStrike">
                          <a:solidFill>
                            <a:schemeClr val="tx1"/>
                          </a:solidFill>
                          <a:effectLst/>
                          <a:latin typeface="Segoe UI" panose="020B0502040204020203" pitchFamily="34" charset="0"/>
                        </a:rPr>
                        <a:t>0.420</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46496636"/>
                  </a:ext>
                </a:extLst>
              </a:tr>
              <a:tr h="303312">
                <a:tc>
                  <a:txBody>
                    <a:bodyPr/>
                    <a:lstStyle/>
                    <a:p>
                      <a:pPr algn="ctr"/>
                      <a:endParaRPr lang="en-US" sz="1400">
                        <a:solidFill>
                          <a:srgbClr val="00206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400" b="1">
                          <a:solidFill>
                            <a:srgbClr val="002060"/>
                          </a:solidFill>
                          <a:latin typeface="Segoe UI" panose="020B0502040204020203" pitchFamily="34" charset="0"/>
                          <a:cs typeface="Segoe UI" panose="020B0502040204020203" pitchFamily="34" charset="0"/>
                        </a:rPr>
                        <a:t>Feedstock Quality</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a:solidFill>
                          <a:srgbClr val="00B050"/>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lvl="0" algn="ctr"/>
                      <a:endParaRPr lang="en-IN" sz="1400" b="1">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400">
                        <a:solidFill>
                          <a:schemeClr val="tx1"/>
                        </a:solidFill>
                        <a:latin typeface="Segoe UI" panose="020B0502040204020203" pitchFamily="34" charset="0"/>
                        <a:cs typeface="Segoe UI" panose="020B0502040204020203" pitchFamily="34" charset="0"/>
                      </a:endParaRP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303312">
                <a:tc>
                  <a:txBody>
                    <a:bodyPr/>
                    <a:lstStyle/>
                    <a:p>
                      <a:pPr algn="ctr"/>
                      <a:r>
                        <a:rPr lang="en-US" sz="1400">
                          <a:latin typeface="Segoe UI" panose="020B0502040204020203" pitchFamily="34" charset="0"/>
                          <a:cs typeface="Segoe UI" panose="020B0502040204020203" pitchFamily="34" charset="0"/>
                        </a:rPr>
                        <a:t>11</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Segoe UI" panose="020B0502040204020203" pitchFamily="34" charset="0"/>
                          <a:cs typeface="Segoe UI" panose="020B0502040204020203" pitchFamily="34" charset="0"/>
                        </a:rPr>
                        <a:t>  Feed Stock</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Syrup</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6761263"/>
                  </a:ext>
                </a:extLst>
              </a:tr>
              <a:tr h="323779">
                <a:tc>
                  <a:txBody>
                    <a:bodyPr/>
                    <a:lstStyle/>
                    <a:p>
                      <a:pPr algn="ctr"/>
                      <a:r>
                        <a:rPr lang="en-US" sz="1400">
                          <a:latin typeface="Segoe UI" panose="020B0502040204020203" pitchFamily="34" charset="0"/>
                          <a:cs typeface="Segoe UI" panose="020B0502040204020203" pitchFamily="34" charset="0"/>
                        </a:rPr>
                        <a:t>12</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Segoe UI" panose="020B0502040204020203" pitchFamily="34" charset="0"/>
                          <a:cs typeface="Segoe UI" panose="020B0502040204020203" pitchFamily="34" charset="0"/>
                        </a:rPr>
                        <a:t>  Total Reducing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51.46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52.66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54.64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303312">
                <a:tc>
                  <a:txBody>
                    <a:bodyPr/>
                    <a:lstStyle/>
                    <a:p>
                      <a:pPr algn="ctr"/>
                      <a:r>
                        <a:rPr lang="en-US" sz="1400">
                          <a:latin typeface="Segoe UI" panose="020B0502040204020203" pitchFamily="34" charset="0"/>
                          <a:cs typeface="Segoe UI" panose="020B0502040204020203" pitchFamily="34" charset="0"/>
                        </a:rPr>
                        <a:t>13</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a:solidFill>
                            <a:srgbClr val="000000"/>
                          </a:solidFill>
                          <a:effectLst/>
                          <a:latin typeface="Segoe UI" panose="020B0502040204020203" pitchFamily="34" charset="0"/>
                          <a:cs typeface="Segoe UI" panose="020B0502040204020203" pitchFamily="34" charset="0"/>
                        </a:rPr>
                        <a:t>  Fermentable Sugar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50.88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51.89</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53.68</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9903989"/>
                  </a:ext>
                </a:extLst>
              </a:tr>
              <a:tr h="303312">
                <a:tc>
                  <a:txBody>
                    <a:bodyPr/>
                    <a:lstStyle/>
                    <a:p>
                      <a:pPr algn="ctr"/>
                      <a:r>
                        <a:rPr lang="en-US" sz="1400">
                          <a:latin typeface="Segoe UI" panose="020B0502040204020203" pitchFamily="34" charset="0"/>
                          <a:cs typeface="Segoe UI" panose="020B0502040204020203" pitchFamily="34" charset="0"/>
                        </a:rPr>
                        <a:t>14</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Segoe UI" panose="020B0502040204020203" pitchFamily="34" charset="0"/>
                          <a:cs typeface="Segoe UI" panose="020B0502040204020203" pitchFamily="34" charset="0"/>
                        </a:rPr>
                        <a:t>  UFS %</a:t>
                      </a:r>
                    </a:p>
                  </a:txBody>
                  <a:tcPr marL="9525" marR="9525" marT="9525"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rgbClr val="00B050"/>
                          </a:solidFill>
                          <a:latin typeface="Segoe UI" panose="020B0502040204020203" pitchFamily="34" charset="0"/>
                          <a:cs typeface="Segoe UI" panose="020B0502040204020203" pitchFamily="34" charset="0"/>
                        </a:rPr>
                        <a:t>0.58</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lvl="0" algn="ctr"/>
                      <a:r>
                        <a:rPr lang="en-IN" sz="1400" b="1">
                          <a:solidFill>
                            <a:schemeClr val="tx1"/>
                          </a:solidFill>
                          <a:latin typeface="Segoe UI" panose="020B0502040204020203" pitchFamily="34" charset="0"/>
                          <a:cs typeface="Segoe UI" panose="020B0502040204020203" pitchFamily="34" charset="0"/>
                        </a:rPr>
                        <a:t>0.77</a:t>
                      </a:r>
                    </a:p>
                  </a:txBody>
                  <a:tcPr marL="4763" marR="4763" marT="4763" marB="0">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0.96</a:t>
                      </a:r>
                    </a:p>
                  </a:txBody>
                  <a:tcP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bl>
          </a:graphicData>
        </a:graphic>
      </p:graphicFrame>
      <p:sp>
        <p:nvSpPr>
          <p:cNvPr id="3" name="Title 2">
            <a:extLst>
              <a:ext uri="{FF2B5EF4-FFF2-40B4-BE49-F238E27FC236}">
                <a16:creationId xmlns:a16="http://schemas.microsoft.com/office/drawing/2014/main" id="{E18FA5D7-9C16-20DE-6A00-17C706452FD9}"/>
              </a:ext>
            </a:extLst>
          </p:cNvPr>
          <p:cNvSpPr txBox="1">
            <a:spLocks/>
          </p:cNvSpPr>
          <p:nvPr/>
        </p:nvSpPr>
        <p:spPr>
          <a:xfrm>
            <a:off x="2133600" y="76200"/>
            <a:ext cx="8686800"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000"/>
              <a:t>  Last 03 Months  Performance Snapshot - Distillery</a:t>
            </a:r>
          </a:p>
        </p:txBody>
      </p:sp>
    </p:spTree>
    <p:extLst>
      <p:ext uri="{BB962C8B-B14F-4D97-AF65-F5344CB8AC3E}">
        <p14:creationId xmlns:p14="http://schemas.microsoft.com/office/powerpoint/2010/main" val="4237772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FFC00-62BF-75DB-0F58-E1B4FF8C9C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A4D22-5DBE-3229-333B-8521C46F6A9D}"/>
              </a:ext>
            </a:extLst>
          </p:cNvPr>
          <p:cNvSpPr>
            <a:spLocks noGrp="1"/>
          </p:cNvSpPr>
          <p:nvPr>
            <p:ph type="sldNum" sz="quarter" idx="12"/>
          </p:nvPr>
        </p:nvSpPr>
        <p:spPr>
          <a:prstGeom prst="rect">
            <a:avLst/>
          </a:prstGeom>
        </p:spPr>
        <p:txBody>
          <a:bodyPr/>
          <a:lstStyle/>
          <a:p>
            <a:fld id="{B76B49FA-22BB-44F5-8EFA-E5C56FA3907E}" type="slidenum">
              <a:rPr lang="en-US" smtClean="0"/>
              <a:pPr/>
              <a:t>105</a:t>
            </a:fld>
            <a:endParaRPr lang="en-US"/>
          </a:p>
        </p:txBody>
      </p:sp>
      <p:sp>
        <p:nvSpPr>
          <p:cNvPr id="3" name="TextBox 4">
            <a:extLst>
              <a:ext uri="{FF2B5EF4-FFF2-40B4-BE49-F238E27FC236}">
                <a16:creationId xmlns:a16="http://schemas.microsoft.com/office/drawing/2014/main" id="{E7F1B753-401A-E2C9-5AC5-DB32DE4808AB}"/>
              </a:ext>
            </a:extLst>
          </p:cNvPr>
          <p:cNvSpPr txBox="1">
            <a:spLocks noChangeArrowheads="1"/>
          </p:cNvSpPr>
          <p:nvPr/>
        </p:nvSpPr>
        <p:spPr bwMode="auto">
          <a:xfrm>
            <a:off x="3429000" y="210979"/>
            <a:ext cx="5029200" cy="492443"/>
          </a:xfrm>
          <a:prstGeom prst="rect">
            <a:avLst/>
          </a:prstGeom>
        </p:spPr>
        <p:txBody>
          <a:bodyPr vert="horz" lIns="91440" tIns="45720" rIns="91440" bIns="45720" rtlCol="0" anchor="ctr">
            <a:noAutofit/>
          </a:bodyPr>
          <a:lstStyle>
            <a:defPPr>
              <a:defRPr lang="en-US"/>
            </a:defPPr>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US" sz="2800"/>
              <a:t>Key Operational Parameters</a:t>
            </a:r>
            <a:endParaRPr lang="en-IN" sz="2800"/>
          </a:p>
        </p:txBody>
      </p:sp>
      <p:sp>
        <p:nvSpPr>
          <p:cNvPr id="5" name="Rectangle 3">
            <a:extLst>
              <a:ext uri="{FF2B5EF4-FFF2-40B4-BE49-F238E27FC236}">
                <a16:creationId xmlns:a16="http://schemas.microsoft.com/office/drawing/2014/main" id="{EC500610-DE22-9362-7420-554038F71629}"/>
              </a:ext>
            </a:extLst>
          </p:cNvPr>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a:latin typeface="+mj-lt"/>
            </a:endParaRPr>
          </a:p>
          <a:p>
            <a:pPr lvl="1" algn="just">
              <a:lnSpc>
                <a:spcPct val="150000"/>
              </a:lnSpc>
            </a:pPr>
            <a:endParaRPr lang="en-US" sz="1600">
              <a:latin typeface="+mj-lt"/>
            </a:endParaRPr>
          </a:p>
        </p:txBody>
      </p:sp>
      <p:sp>
        <p:nvSpPr>
          <p:cNvPr id="7" name="Rectangle 5">
            <a:extLst>
              <a:ext uri="{FF2B5EF4-FFF2-40B4-BE49-F238E27FC236}">
                <a16:creationId xmlns:a16="http://schemas.microsoft.com/office/drawing/2014/main" id="{55A21F32-81E6-CC89-ABE2-8A517A839832}"/>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0324CC2E-D3C5-3684-11F6-427F3F1BDD02}"/>
              </a:ext>
            </a:extLst>
          </p:cNvPr>
          <p:cNvGraphicFramePr>
            <a:graphicFrameLocks noGrp="1"/>
          </p:cNvGraphicFramePr>
          <p:nvPr/>
        </p:nvGraphicFramePr>
        <p:xfrm>
          <a:off x="152401" y="1052045"/>
          <a:ext cx="11887199" cy="5281305"/>
        </p:xfrm>
        <a:graphic>
          <a:graphicData uri="http://schemas.openxmlformats.org/drawingml/2006/table">
            <a:tbl>
              <a:tblPr firstRow="1" bandRow="1">
                <a:tableStyleId>{5C22544A-7EE6-4342-B048-85BDC9FD1C3A}</a:tableStyleId>
              </a:tblPr>
              <a:tblGrid>
                <a:gridCol w="3147596">
                  <a:extLst>
                    <a:ext uri="{9D8B030D-6E8A-4147-A177-3AD203B41FA5}">
                      <a16:colId xmlns:a16="http://schemas.microsoft.com/office/drawing/2014/main" val="3889048054"/>
                    </a:ext>
                  </a:extLst>
                </a:gridCol>
                <a:gridCol w="1698141">
                  <a:extLst>
                    <a:ext uri="{9D8B030D-6E8A-4147-A177-3AD203B41FA5}">
                      <a16:colId xmlns:a16="http://schemas.microsoft.com/office/drawing/2014/main" val="20001"/>
                    </a:ext>
                  </a:extLst>
                </a:gridCol>
                <a:gridCol w="2007360">
                  <a:extLst>
                    <a:ext uri="{9D8B030D-6E8A-4147-A177-3AD203B41FA5}">
                      <a16:colId xmlns:a16="http://schemas.microsoft.com/office/drawing/2014/main" val="3374905877"/>
                    </a:ext>
                  </a:extLst>
                </a:gridCol>
                <a:gridCol w="1748664">
                  <a:extLst>
                    <a:ext uri="{9D8B030D-6E8A-4147-A177-3AD203B41FA5}">
                      <a16:colId xmlns:a16="http://schemas.microsoft.com/office/drawing/2014/main" val="83677910"/>
                    </a:ext>
                  </a:extLst>
                </a:gridCol>
                <a:gridCol w="1532838">
                  <a:extLst>
                    <a:ext uri="{9D8B030D-6E8A-4147-A177-3AD203B41FA5}">
                      <a16:colId xmlns:a16="http://schemas.microsoft.com/office/drawing/2014/main" val="1917891858"/>
                    </a:ext>
                  </a:extLst>
                </a:gridCol>
                <a:gridCol w="1752600">
                  <a:extLst>
                    <a:ext uri="{9D8B030D-6E8A-4147-A177-3AD203B41FA5}">
                      <a16:colId xmlns:a16="http://schemas.microsoft.com/office/drawing/2014/main" val="2177121396"/>
                    </a:ext>
                  </a:extLst>
                </a:gridCol>
              </a:tblGrid>
              <a:tr h="1029475">
                <a:tc>
                  <a:txBody>
                    <a:bodyPr/>
                    <a:lstStyle/>
                    <a:p>
                      <a:pPr marL="457200" marR="0" lvl="1" indent="0" algn="l" defTabSz="914400" rtl="0" eaLnBrk="1" fontAlgn="auto" latinLnBrk="0" hangingPunct="1">
                        <a:lnSpc>
                          <a:spcPts val="1500"/>
                        </a:lnSpc>
                        <a:spcBef>
                          <a:spcPts val="0"/>
                        </a:spcBef>
                        <a:spcAft>
                          <a:spcPts val="0"/>
                        </a:spcAft>
                        <a:buClrTx/>
                        <a:buSzTx/>
                        <a:buFontTx/>
                        <a:buNone/>
                        <a:tabLst/>
                        <a:defRPr/>
                      </a:pPr>
                      <a:r>
                        <a:rPr lang="en-US" sz="2000" b="1">
                          <a:latin typeface="Segoe UI" panose="020B0502040204020203" pitchFamily="34" charset="0"/>
                          <a:cs typeface="Segoe UI" panose="020B0502040204020203" pitchFamily="34" charset="0"/>
                        </a:rPr>
                        <a:t>Particulars</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a:txBody>
                    <a:bodyPr/>
                    <a:lstStyle/>
                    <a:p>
                      <a:pPr algn="ctr">
                        <a:lnSpc>
                          <a:spcPts val="1500"/>
                        </a:lnSpc>
                      </a:pPr>
                      <a:r>
                        <a:rPr lang="en-IN" sz="2400">
                          <a:latin typeface="Segoe UI" panose="020B0502040204020203" pitchFamily="34" charset="0"/>
                          <a:cs typeface="Segoe UI" panose="020B0502040204020203" pitchFamily="34" charset="0"/>
                        </a:rPr>
                        <a:t>C</a:t>
                      </a:r>
                      <a:r>
                        <a:rPr lang="en-IN" sz="2000">
                          <a:latin typeface="Segoe UI" panose="020B0502040204020203" pitchFamily="34" charset="0"/>
                          <a:cs typeface="Segoe UI" panose="020B0502040204020203" pitchFamily="34" charset="0"/>
                        </a:rPr>
                        <a:t>urrent </a:t>
                      </a:r>
                    </a:p>
                    <a:p>
                      <a:pPr algn="ctr">
                        <a:lnSpc>
                          <a:spcPts val="1500"/>
                        </a:lnSpc>
                      </a:pPr>
                      <a:endParaRPr lang="en-IN" sz="2000">
                        <a:latin typeface="Segoe UI" panose="020B0502040204020203" pitchFamily="34" charset="0"/>
                        <a:cs typeface="Segoe UI" panose="020B0502040204020203" pitchFamily="34" charset="0"/>
                      </a:endParaRPr>
                    </a:p>
                    <a:p>
                      <a:pPr algn="ctr">
                        <a:lnSpc>
                          <a:spcPts val="1500"/>
                        </a:lnSpc>
                      </a:pPr>
                      <a:r>
                        <a:rPr lang="en-IN" sz="2000">
                          <a:latin typeface="Segoe UI" panose="020B0502040204020203" pitchFamily="34" charset="0"/>
                          <a:cs typeface="Segoe UI" panose="020B0502040204020203" pitchFamily="34" charset="0"/>
                        </a:rPr>
                        <a:t>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lnSpc>
                          <a:spcPts val="1500"/>
                        </a:lnSpc>
                      </a:pPr>
                      <a:r>
                        <a:rPr lang="en-IN" sz="2000">
                          <a:latin typeface="Segoe UI" panose="020B0502040204020203" pitchFamily="34" charset="0"/>
                          <a:cs typeface="Segoe UI" panose="020B0502040204020203" pitchFamily="34" charset="0"/>
                        </a:rPr>
                        <a:t>Last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endParaRPr lang="en-IN" sz="2000">
                        <a:latin typeface="Segoe UI" panose="020B0502040204020203" pitchFamily="34" charset="0"/>
                        <a:cs typeface="Segoe UI" panose="020B0502040204020203" pitchFamily="34" charset="0"/>
                      </a:endParaRPr>
                    </a:p>
                    <a:p>
                      <a:pPr marL="0" marR="0" indent="0" algn="ctr" defTabSz="914400" rtl="0" eaLnBrk="1" fontAlgn="auto" latinLnBrk="0" hangingPunct="1">
                        <a:lnSpc>
                          <a:spcPts val="1500"/>
                        </a:lnSpc>
                        <a:spcBef>
                          <a:spcPts val="0"/>
                        </a:spcBef>
                        <a:spcAft>
                          <a:spcPts val="0"/>
                        </a:spcAft>
                        <a:buClrTx/>
                        <a:buSzTx/>
                        <a:buFontTx/>
                        <a:buNone/>
                        <a:tabLst/>
                        <a:defRPr/>
                      </a:pPr>
                      <a:r>
                        <a:rPr lang="en-IN" sz="2000">
                          <a:latin typeface="Segoe UI" panose="020B0502040204020203" pitchFamily="34" charset="0"/>
                          <a:cs typeface="Segoe UI" panose="020B0502040204020203" pitchFamily="34" charset="0"/>
                        </a:rPr>
                        <a:t> Last year </a:t>
                      </a:r>
                    </a:p>
                    <a:p>
                      <a:pPr marL="0" marR="0" indent="0" algn="ctr" defTabSz="914400" rtl="0" eaLnBrk="1" fontAlgn="auto" latinLnBrk="0" hangingPunct="1">
                        <a:lnSpc>
                          <a:spcPts val="1500"/>
                        </a:lnSpc>
                        <a:spcBef>
                          <a:spcPts val="0"/>
                        </a:spcBef>
                        <a:spcAft>
                          <a:spcPts val="0"/>
                        </a:spcAft>
                        <a:buClrTx/>
                        <a:buSzTx/>
                        <a:buFontTx/>
                        <a:buNone/>
                        <a:tabLst/>
                        <a:defRPr/>
                      </a:pPr>
                      <a:endParaRPr lang="en-IN" sz="2000">
                        <a:latin typeface="Segoe UI" panose="020B0502040204020203" pitchFamily="34" charset="0"/>
                        <a:cs typeface="Segoe UI" panose="020B0502040204020203" pitchFamily="34" charset="0"/>
                      </a:endParaRPr>
                    </a:p>
                    <a:p>
                      <a:pPr marL="0" marR="0" indent="0" algn="ctr" defTabSz="914400" rtl="0" eaLnBrk="1" fontAlgn="auto" latinLnBrk="0" hangingPunct="1">
                        <a:lnSpc>
                          <a:spcPts val="1500"/>
                        </a:lnSpc>
                        <a:spcBef>
                          <a:spcPts val="0"/>
                        </a:spcBef>
                        <a:spcAft>
                          <a:spcPts val="0"/>
                        </a:spcAft>
                        <a:buClrTx/>
                        <a:buSzTx/>
                        <a:buFontTx/>
                        <a:buNone/>
                        <a:tabLst/>
                        <a:defRPr/>
                      </a:pPr>
                      <a:r>
                        <a:rPr lang="en-IN" sz="2000">
                          <a:latin typeface="Segoe UI" panose="020B0502040204020203" pitchFamily="34" charset="0"/>
                          <a:cs typeface="Segoe UI" panose="020B0502040204020203" pitchFamily="34" charset="0"/>
                        </a:rPr>
                        <a:t>Week</a:t>
                      </a:r>
                    </a:p>
                    <a:p>
                      <a:pPr algn="ctr">
                        <a:lnSpc>
                          <a:spcPts val="1500"/>
                        </a:lnSpc>
                      </a:pPr>
                      <a:endParaRPr lang="en-IN" sz="200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2">
                  <a:txBody>
                    <a:bodyPr/>
                    <a:lstStyle/>
                    <a:p>
                      <a:pPr algn="ctr">
                        <a:lnSpc>
                          <a:spcPts val="1500"/>
                        </a:lnSpc>
                      </a:pPr>
                      <a:r>
                        <a:rPr lang="en-IN" sz="2000">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endParaRPr lang="en-IN"/>
                    </a:p>
                  </a:txBody>
                  <a:tcPr/>
                </a:tc>
                <a:extLst>
                  <a:ext uri="{0D108BD9-81ED-4DB2-BD59-A6C34878D82A}">
                    <a16:rowId xmlns:a16="http://schemas.microsoft.com/office/drawing/2014/main" val="3837872547"/>
                  </a:ext>
                </a:extLst>
              </a:tr>
              <a:tr h="562376">
                <a:tc>
                  <a:txBody>
                    <a:bodyPr/>
                    <a:lstStyle/>
                    <a:p>
                      <a:pPr lvl="1">
                        <a:lnSpc>
                          <a:spcPts val="1500"/>
                        </a:lnSpc>
                      </a:pPr>
                      <a:endParaRPr lang="en-US" sz="2000" b="1">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a:latin typeface="Segoe UI" panose="020B0502040204020203" pitchFamily="34" charset="0"/>
                          <a:cs typeface="Segoe UI" panose="020B0502040204020203" pitchFamily="34" charset="0"/>
                        </a:rPr>
                        <a:t>SS 25-26</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a:latin typeface="Segoe UI" panose="020B0502040204020203" pitchFamily="34" charset="0"/>
                          <a:cs typeface="Segoe UI" panose="020B0502040204020203" pitchFamily="34" charset="0"/>
                        </a:rPr>
                        <a:t>SS 25-26</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a:latin typeface="Segoe UI" panose="020B0502040204020203" pitchFamily="34" charset="0"/>
                          <a:cs typeface="Segoe UI" panose="020B0502040204020203" pitchFamily="34" charset="0"/>
                        </a:rPr>
                        <a:t>SS 24-25</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a:latin typeface="Segoe UI" panose="020B0502040204020203" pitchFamily="34" charset="0"/>
                          <a:cs typeface="Segoe UI" panose="020B0502040204020203" pitchFamily="34" charset="0"/>
                        </a:rPr>
                        <a:t>SS 25-26</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a:latin typeface="Segoe UI" panose="020B0502040204020203" pitchFamily="34" charset="0"/>
                          <a:cs typeface="Segoe UI" panose="020B0502040204020203" pitchFamily="34" charset="0"/>
                        </a:rPr>
                        <a:t>SS 24-25</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956579646"/>
                  </a:ext>
                </a:extLst>
              </a:tr>
              <a:tr h="743696">
                <a:tc>
                  <a:txBody>
                    <a:bodyPr/>
                    <a:lstStyle/>
                    <a:p>
                      <a:pPr algn="l" fontAlgn="b"/>
                      <a:r>
                        <a:rPr lang="en-IN" sz="2000" b="0" i="0" u="none" strike="noStrike">
                          <a:solidFill>
                            <a:srgbClr val="000000"/>
                          </a:solidFill>
                          <a:effectLst/>
                          <a:latin typeface="Segoe UI" panose="020B0502040204020203" pitchFamily="34" charset="0"/>
                          <a:cs typeface="Segoe UI" panose="020B0502040204020203" pitchFamily="34" charset="0"/>
                        </a:rPr>
                        <a:t>  Feed Stock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 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 Syrup</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 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 Syrup</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293604"/>
                  </a:ext>
                </a:extLst>
              </a:tr>
              <a:tr h="712743">
                <a:tc>
                  <a:txBody>
                    <a:bodyPr/>
                    <a:lstStyle/>
                    <a:p>
                      <a:pPr algn="l" fontAlgn="b"/>
                      <a:r>
                        <a:rPr lang="en-IN" sz="2000" b="0" i="0" u="none" strike="noStrike">
                          <a:solidFill>
                            <a:srgbClr val="000000"/>
                          </a:solidFill>
                          <a:effectLst/>
                          <a:latin typeface="Segoe UI" panose="020B0502040204020203" pitchFamily="34" charset="0"/>
                          <a:cs typeface="Segoe UI" panose="020B0502040204020203" pitchFamily="34" charset="0"/>
                        </a:rPr>
                        <a:t>Average Ethanol Prodn. / 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110660.0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116757.0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125728.0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119000.0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124907.0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9044450"/>
                  </a:ext>
                </a:extLst>
              </a:tr>
              <a:tr h="1121336">
                <a:tc>
                  <a:txBody>
                    <a:bodyPr/>
                    <a:lstStyle/>
                    <a:p>
                      <a:pPr algn="l" fontAlgn="b"/>
                      <a:r>
                        <a:rPr lang="en-IN" sz="2000" b="0" i="0" u="none" strike="noStrike">
                          <a:solidFill>
                            <a:srgbClr val="000000"/>
                          </a:solidFill>
                          <a:effectLst/>
                          <a:latin typeface="Segoe UI" panose="020B0502040204020203" pitchFamily="34" charset="0"/>
                          <a:cs typeface="Segoe UI" panose="020B0502040204020203" pitchFamily="34" charset="0"/>
                        </a:rPr>
                        <a:t>Capacity Utilization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88.53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93.41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100.58</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95.20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99.93</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560231"/>
                  </a:ext>
                </a:extLst>
              </a:tr>
              <a:tr h="1087308">
                <a:tc>
                  <a:txBody>
                    <a:bodyPr/>
                    <a:lstStyle/>
                    <a:p>
                      <a:pPr algn="l" fontAlgn="b"/>
                      <a:r>
                        <a:rPr lang="en-IN" sz="2000" b="0" i="0" u="none" strike="noStrike">
                          <a:solidFill>
                            <a:srgbClr val="000000"/>
                          </a:solidFill>
                          <a:effectLst/>
                          <a:latin typeface="Segoe UI" panose="020B0502040204020203" pitchFamily="34" charset="0"/>
                          <a:cs typeface="Segoe UI" panose="020B0502040204020203" pitchFamily="34" charset="0"/>
                        </a:rPr>
                        <a:t>Ethanol  Prodn. ( In BL)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377350.40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817300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880094.0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10638621.70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11668794.70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5008429"/>
                  </a:ext>
                </a:extLst>
              </a:tr>
            </a:tbl>
          </a:graphicData>
        </a:graphic>
      </p:graphicFrame>
    </p:spTree>
    <p:extLst>
      <p:ext uri="{BB962C8B-B14F-4D97-AF65-F5344CB8AC3E}">
        <p14:creationId xmlns:p14="http://schemas.microsoft.com/office/powerpoint/2010/main" val="21662527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106</a:t>
            </a:fld>
            <a:endParaRPr lang="en-US"/>
          </a:p>
        </p:txBody>
      </p:sp>
      <p:sp>
        <p:nvSpPr>
          <p:cNvPr id="3" name="TextBox 4"/>
          <p:cNvSpPr txBox="1">
            <a:spLocks noChangeArrowheads="1"/>
          </p:cNvSpPr>
          <p:nvPr/>
        </p:nvSpPr>
        <p:spPr bwMode="auto">
          <a:xfrm>
            <a:off x="3429000" y="210979"/>
            <a:ext cx="5029200" cy="492443"/>
          </a:xfrm>
          <a:prstGeom prst="rect">
            <a:avLst/>
          </a:prstGeom>
        </p:spPr>
        <p:txBody>
          <a:bodyPr vert="horz" lIns="91440" tIns="45720" rIns="91440" bIns="45720" rtlCol="0" anchor="ctr">
            <a:noAutofit/>
          </a:bodyPr>
          <a:lstStyle>
            <a:defPPr>
              <a:defRPr lang="en-US"/>
            </a:defPPr>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US" sz="2800"/>
              <a:t>Key Operational Parameters</a:t>
            </a:r>
            <a:endParaRPr lang="en-IN" sz="2800"/>
          </a:p>
        </p:txBody>
      </p:sp>
      <p:sp>
        <p:nvSpPr>
          <p:cNvPr id="5" name="Rectangle 3"/>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a:latin typeface="+mj-lt"/>
            </a:endParaRPr>
          </a:p>
          <a:p>
            <a:pPr lvl="1" algn="just">
              <a:lnSpc>
                <a:spcPct val="150000"/>
              </a:lnSpc>
            </a:pPr>
            <a:endParaRPr lang="en-US" sz="1600">
              <a:latin typeface="+mj-lt"/>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93E447D0-E612-3AF4-6E02-EECB7C2D060E}"/>
              </a:ext>
            </a:extLst>
          </p:cNvPr>
          <p:cNvGraphicFramePr>
            <a:graphicFrameLocks noGrp="1"/>
          </p:cNvGraphicFramePr>
          <p:nvPr/>
        </p:nvGraphicFramePr>
        <p:xfrm>
          <a:off x="177852" y="990600"/>
          <a:ext cx="11963400" cy="5262714"/>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889048054"/>
                    </a:ext>
                  </a:extLst>
                </a:gridCol>
                <a:gridCol w="1846777">
                  <a:extLst>
                    <a:ext uri="{9D8B030D-6E8A-4147-A177-3AD203B41FA5}">
                      <a16:colId xmlns:a16="http://schemas.microsoft.com/office/drawing/2014/main" val="3374905877"/>
                    </a:ext>
                  </a:extLst>
                </a:gridCol>
                <a:gridCol w="2013971">
                  <a:extLst>
                    <a:ext uri="{9D8B030D-6E8A-4147-A177-3AD203B41FA5}">
                      <a16:colId xmlns:a16="http://schemas.microsoft.com/office/drawing/2014/main" val="83677910"/>
                    </a:ext>
                  </a:extLst>
                </a:gridCol>
                <a:gridCol w="2215760">
                  <a:extLst>
                    <a:ext uri="{9D8B030D-6E8A-4147-A177-3AD203B41FA5}">
                      <a16:colId xmlns:a16="http://schemas.microsoft.com/office/drawing/2014/main" val="1917891858"/>
                    </a:ext>
                  </a:extLst>
                </a:gridCol>
                <a:gridCol w="1772092">
                  <a:extLst>
                    <a:ext uri="{9D8B030D-6E8A-4147-A177-3AD203B41FA5}">
                      <a16:colId xmlns:a16="http://schemas.microsoft.com/office/drawing/2014/main" val="2177121396"/>
                    </a:ext>
                  </a:extLst>
                </a:gridCol>
              </a:tblGrid>
              <a:tr h="535074">
                <a:tc>
                  <a:txBody>
                    <a:bodyPr/>
                    <a:lstStyle/>
                    <a:p>
                      <a:pPr marL="457200" marR="0" lvl="1" indent="0" algn="l" defTabSz="914400" rtl="0" eaLnBrk="1" fontAlgn="auto" latinLnBrk="0" hangingPunct="1">
                        <a:lnSpc>
                          <a:spcPts val="1500"/>
                        </a:lnSpc>
                        <a:spcBef>
                          <a:spcPts val="0"/>
                        </a:spcBef>
                        <a:spcAft>
                          <a:spcPts val="0"/>
                        </a:spcAft>
                        <a:buClrTx/>
                        <a:buSzTx/>
                        <a:buFontTx/>
                        <a:buNone/>
                        <a:tabLst/>
                        <a:defRPr/>
                      </a:pPr>
                      <a:r>
                        <a:rPr lang="en-US" sz="2400" b="1">
                          <a:latin typeface="Segoe UI" panose="020B0502040204020203" pitchFamily="34" charset="0"/>
                          <a:cs typeface="Segoe UI" panose="020B0502040204020203" pitchFamily="34" charset="0"/>
                        </a:rPr>
                        <a:t>Particulars</a:t>
                      </a:r>
                      <a:endParaRPr lang="en-IN" sz="24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2">
                  <a:txBody>
                    <a:bodyPr/>
                    <a:lstStyle/>
                    <a:p>
                      <a:pPr algn="ctr">
                        <a:lnSpc>
                          <a:spcPts val="1500"/>
                        </a:lnSpc>
                      </a:pPr>
                      <a:r>
                        <a:rPr lang="en-IN" sz="2400">
                          <a:latin typeface="Segoe UI" panose="020B0502040204020203" pitchFamily="34" charset="0"/>
                          <a:cs typeface="Segoe UI" panose="020B0502040204020203" pitchFamily="34" charset="0"/>
                        </a:rPr>
                        <a:t>Weekly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a:p>
                  </a:txBody>
                  <a:tcPr/>
                </a:tc>
                <a:tc gridSpan="2">
                  <a:txBody>
                    <a:bodyPr/>
                    <a:lstStyle/>
                    <a:p>
                      <a:pPr algn="ctr">
                        <a:lnSpc>
                          <a:spcPts val="1500"/>
                        </a:lnSpc>
                      </a:pPr>
                      <a:r>
                        <a:rPr lang="en-IN" sz="2400">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a:p>
                  </a:txBody>
                  <a:tcPr/>
                </a:tc>
                <a:extLst>
                  <a:ext uri="{0D108BD9-81ED-4DB2-BD59-A6C34878D82A}">
                    <a16:rowId xmlns:a16="http://schemas.microsoft.com/office/drawing/2014/main" val="3837872547"/>
                  </a:ext>
                </a:extLst>
              </a:tr>
              <a:tr h="443398">
                <a:tc>
                  <a:txBody>
                    <a:bodyPr/>
                    <a:lstStyle/>
                    <a:p>
                      <a:pPr lvl="1">
                        <a:lnSpc>
                          <a:spcPts val="1500"/>
                        </a:lnSpc>
                      </a:pPr>
                      <a:endParaRPr lang="en-US" sz="2000" b="1">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a:latin typeface="Segoe UI" panose="020B0502040204020203" pitchFamily="34" charset="0"/>
                          <a:cs typeface="Segoe UI" panose="020B0502040204020203" pitchFamily="34" charset="0"/>
                        </a:rPr>
                        <a:t>SS 25-26</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a:latin typeface="Segoe UI" panose="020B0502040204020203" pitchFamily="34" charset="0"/>
                          <a:cs typeface="Segoe UI" panose="020B0502040204020203" pitchFamily="34" charset="0"/>
                        </a:rPr>
                        <a:t>SS 24-25</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a:latin typeface="Segoe UI" panose="020B0502040204020203" pitchFamily="34" charset="0"/>
                          <a:cs typeface="Segoe UI" panose="020B0502040204020203" pitchFamily="34" charset="0"/>
                        </a:rPr>
                        <a:t>SS 25-26</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000" b="1">
                          <a:latin typeface="Segoe UI" panose="020B0502040204020203" pitchFamily="34" charset="0"/>
                          <a:cs typeface="Segoe UI" panose="020B0502040204020203" pitchFamily="34" charset="0"/>
                        </a:rPr>
                        <a:t>SS 24-25</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956579646"/>
                  </a:ext>
                </a:extLst>
              </a:tr>
              <a:tr h="894823">
                <a:tc>
                  <a:txBody>
                    <a:bodyPr/>
                    <a:lstStyle/>
                    <a:p>
                      <a:pPr algn="l" fontAlgn="b"/>
                      <a:r>
                        <a:rPr lang="en-IN" sz="2000" b="0" i="0" u="none" strike="noStrike">
                          <a:solidFill>
                            <a:srgbClr val="000000"/>
                          </a:solidFill>
                          <a:effectLst/>
                          <a:latin typeface="Segoe UI" panose="020B0502040204020203" pitchFamily="34" charset="0"/>
                          <a:cs typeface="Segoe UI" panose="020B0502040204020203" pitchFamily="34" charset="0"/>
                        </a:rPr>
                        <a:t>  Feed Stock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Syrup</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Syrup </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293604"/>
                  </a:ext>
                </a:extLst>
              </a:tr>
              <a:tr h="641304">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2000" b="0" i="0" u="none" strike="noStrike">
                          <a:solidFill>
                            <a:srgbClr val="000000"/>
                          </a:solidFill>
                          <a:effectLst/>
                          <a:latin typeface="Segoe UI" panose="020B0502040204020203" pitchFamily="34" charset="0"/>
                          <a:cs typeface="Segoe UI" panose="020B0502040204020203" pitchFamily="34" charset="0"/>
                        </a:rPr>
                        <a:t> </a:t>
                      </a:r>
                      <a:r>
                        <a:rPr lang="en-IN" sz="1800" b="0" i="0" u="none" strike="noStrike">
                          <a:solidFill>
                            <a:srgbClr val="000000"/>
                          </a:solidFill>
                          <a:effectLst/>
                          <a:latin typeface="Segoe UI" panose="020B0502040204020203" pitchFamily="34" charset="0"/>
                          <a:cs typeface="Segoe UI" panose="020B0502040204020203" pitchFamily="34" charset="0"/>
                        </a:rPr>
                        <a:t>B-heavy/Syrup</a:t>
                      </a:r>
                      <a:r>
                        <a:rPr lang="en-IN" sz="1800" b="0" i="0" u="none" strike="noStrike" baseline="0">
                          <a:solidFill>
                            <a:srgbClr val="000000"/>
                          </a:solidFill>
                          <a:effectLst/>
                          <a:latin typeface="Segoe UI" panose="020B0502040204020203" pitchFamily="34" charset="0"/>
                          <a:cs typeface="Segoe UI" panose="020B0502040204020203" pitchFamily="34" charset="0"/>
                        </a:rPr>
                        <a:t> molasses</a:t>
                      </a:r>
                      <a:r>
                        <a:rPr lang="en-IN" sz="1800" b="0" i="0" u="none" strike="noStrike">
                          <a:solidFill>
                            <a:srgbClr val="000000"/>
                          </a:solidFill>
                          <a:effectLst/>
                          <a:latin typeface="Segoe UI" panose="020B0502040204020203" pitchFamily="34" charset="0"/>
                          <a:cs typeface="Segoe UI" panose="020B0502040204020203" pitchFamily="34" charset="0"/>
                        </a:rPr>
                        <a:t> Utilized</a:t>
                      </a:r>
                      <a:r>
                        <a:rPr lang="en-IN" sz="1800" b="0" i="0" u="none" strike="noStrike" baseline="0">
                          <a:solidFill>
                            <a:srgbClr val="000000"/>
                          </a:solidFill>
                          <a:effectLst/>
                          <a:latin typeface="Segoe UI" panose="020B0502040204020203" pitchFamily="34" charset="0"/>
                          <a:cs typeface="Segoe UI" panose="020B0502040204020203" pitchFamily="34" charset="0"/>
                        </a:rPr>
                        <a:t>(In Qtl)</a:t>
                      </a:r>
                      <a:endParaRPr lang="en-IN" sz="18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9A46"/>
                          </a:solidFill>
                          <a:latin typeface="Segoe UI" panose="020B0502040204020203" pitchFamily="34" charset="0"/>
                          <a:ea typeface="+mn-ea"/>
                          <a:cs typeface="Segoe UI" panose="020B0502040204020203" pitchFamily="34" charset="0"/>
                        </a:rPr>
                        <a:t>12750.0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27500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354250.0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364800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8005331"/>
                  </a:ext>
                </a:extLst>
              </a:tr>
              <a:tr h="332421">
                <a:tc>
                  <a:txBody>
                    <a:bodyPr/>
                    <a:lstStyle/>
                    <a:p>
                      <a:pPr algn="l" fontAlgn="b"/>
                      <a:r>
                        <a:rPr lang="en-IN" sz="1800" b="0" i="0" u="none" strike="noStrike">
                          <a:solidFill>
                            <a:srgbClr val="000000"/>
                          </a:solidFill>
                          <a:effectLst/>
                          <a:latin typeface="Segoe UI" panose="020B0502040204020203" pitchFamily="34" charset="0"/>
                          <a:cs typeface="Segoe UI" panose="020B0502040204020203" pitchFamily="34" charset="0"/>
                        </a:rPr>
                        <a:t>  Ethanol Prod. BL / </a:t>
                      </a:r>
                      <a:r>
                        <a:rPr lang="en-IN" sz="1800" b="0" i="0" u="none" strike="noStrike" err="1">
                          <a:solidFill>
                            <a:srgbClr val="000000"/>
                          </a:solidFill>
                          <a:effectLst/>
                          <a:latin typeface="Segoe UI" panose="020B0502040204020203" pitchFamily="34" charset="0"/>
                          <a:cs typeface="Segoe UI" panose="020B0502040204020203" pitchFamily="34" charset="0"/>
                        </a:rPr>
                        <a:t>Qtl</a:t>
                      </a:r>
                      <a:endParaRPr lang="en-IN" sz="18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9A46"/>
                          </a:solidFill>
                          <a:latin typeface="Segoe UI" panose="020B0502040204020203" pitchFamily="34" charset="0"/>
                          <a:ea typeface="+mn-ea"/>
                          <a:cs typeface="Segoe UI" panose="020B0502040204020203" pitchFamily="34" charset="0"/>
                        </a:rPr>
                        <a:t>29.60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32.00</a:t>
                      </a:r>
                      <a:endParaRPr lang="en-US" sz="2000" b="1" i="0" u="none" strike="noStrike" kern="1200">
                        <a:solidFill>
                          <a:srgbClr val="000000"/>
                        </a:solidFill>
                        <a:latin typeface="Segoe UI" panose="020B0502040204020203" pitchFamily="34" charset="0"/>
                        <a:ea typeface="+mn-ea"/>
                        <a:cs typeface="Segoe UI" panose="020B0502040204020203" pitchFamily="34" charset="0"/>
                      </a:endParaRP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30.03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31.99</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485776"/>
                  </a:ext>
                </a:extLst>
              </a:tr>
              <a:tr h="505780">
                <a:tc>
                  <a:txBody>
                    <a:bodyPr/>
                    <a:lstStyle/>
                    <a:p>
                      <a:pPr algn="l" fontAlgn="b"/>
                      <a:r>
                        <a:rPr lang="en-IN" sz="1800" b="0" i="0" u="none" strike="noStrike">
                          <a:solidFill>
                            <a:srgbClr val="000000"/>
                          </a:solidFill>
                          <a:effectLst/>
                          <a:latin typeface="Segoe UI" panose="020B0502040204020203" pitchFamily="34" charset="0"/>
                          <a:cs typeface="Segoe UI" panose="020B0502040204020203" pitchFamily="34" charset="0"/>
                        </a:rPr>
                        <a:t>  Total Reducing Sugar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9A46"/>
                          </a:solidFill>
                          <a:latin typeface="Segoe UI" panose="020B0502040204020203" pitchFamily="34" charset="0"/>
                          <a:ea typeface="+mn-ea"/>
                          <a:cs typeface="Segoe UI" panose="020B0502040204020203" pitchFamily="34" charset="0"/>
                        </a:rPr>
                        <a:t>51.39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54.95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52.80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54.97</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076318"/>
                  </a:ext>
                </a:extLst>
              </a:tr>
              <a:tr h="48916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800" b="0" i="0" u="none" strike="noStrike">
                          <a:solidFill>
                            <a:srgbClr val="000000"/>
                          </a:solidFill>
                          <a:effectLst/>
                          <a:latin typeface="Segoe UI" panose="020B0502040204020203" pitchFamily="34" charset="0"/>
                          <a:cs typeface="Segoe UI" panose="020B0502040204020203" pitchFamily="34" charset="0"/>
                        </a:rPr>
                        <a:t>  Fermentable Sugar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9A46"/>
                          </a:solidFill>
                          <a:latin typeface="Segoe UI" panose="020B0502040204020203" pitchFamily="34" charset="0"/>
                          <a:ea typeface="+mn-ea"/>
                          <a:cs typeface="Segoe UI" panose="020B0502040204020203" pitchFamily="34" charset="0"/>
                        </a:rPr>
                        <a:t>50.77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54.13</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51.77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54.16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7158068"/>
                  </a:ext>
                </a:extLst>
              </a:tr>
              <a:tr h="497396">
                <a:tc>
                  <a:txBody>
                    <a:bodyPr/>
                    <a:lstStyle/>
                    <a:p>
                      <a:pPr algn="l" fontAlgn="b"/>
                      <a:r>
                        <a:rPr lang="en-IN" sz="1800" b="0" i="0" u="none" strike="noStrike">
                          <a:solidFill>
                            <a:srgbClr val="000000"/>
                          </a:solidFill>
                          <a:effectLst/>
                          <a:latin typeface="Segoe UI" panose="020B0502040204020203" pitchFamily="34" charset="0"/>
                          <a:cs typeface="Segoe UI" panose="020B0502040204020203" pitchFamily="34" charset="0"/>
                        </a:rPr>
                        <a:t>  UFS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9A46"/>
                          </a:solidFill>
                          <a:latin typeface="Segoe UI" panose="020B0502040204020203" pitchFamily="34" charset="0"/>
                          <a:ea typeface="+mn-ea"/>
                          <a:cs typeface="Segoe UI" panose="020B0502040204020203" pitchFamily="34" charset="0"/>
                        </a:rPr>
                        <a:t>0.62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0.82</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0.81</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035984"/>
                  </a:ext>
                </a:extLst>
              </a:tr>
              <a:tr h="510719">
                <a:tc>
                  <a:txBody>
                    <a:bodyPr/>
                    <a:lstStyle/>
                    <a:p>
                      <a:pPr algn="l" fontAlgn="b"/>
                      <a:r>
                        <a:rPr lang="en-US" sz="1800" b="0" i="0" u="none" strike="noStrike">
                          <a:solidFill>
                            <a:srgbClr val="000000"/>
                          </a:solidFill>
                          <a:effectLst/>
                          <a:latin typeface="Segoe UI" panose="020B0502040204020203" pitchFamily="34" charset="0"/>
                          <a:cs typeface="Segoe UI" panose="020B0502040204020203" pitchFamily="34" charset="0"/>
                        </a:rPr>
                        <a:t>  Distillation Efficiency</a:t>
                      </a:r>
                      <a:endParaRPr lang="en-IN" sz="18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9A46"/>
                          </a:solidFill>
                          <a:latin typeface="Segoe UI" panose="020B0502040204020203" pitchFamily="34" charset="0"/>
                          <a:ea typeface="+mn-ea"/>
                          <a:cs typeface="Segoe UI" panose="020B0502040204020203" pitchFamily="34" charset="0"/>
                        </a:rPr>
                        <a:t>98.66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98.80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98.64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98.79</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451846"/>
                  </a:ext>
                </a:extLst>
              </a:tr>
              <a:tr h="412634">
                <a:tc>
                  <a:txBody>
                    <a:bodyPr/>
                    <a:lstStyle/>
                    <a:p>
                      <a:pPr algn="l" fontAlgn="b"/>
                      <a:r>
                        <a:rPr lang="en-US" sz="1800" b="0" i="0" u="none" strike="noStrike">
                          <a:solidFill>
                            <a:srgbClr val="000000"/>
                          </a:solidFill>
                          <a:effectLst/>
                          <a:latin typeface="Segoe UI" panose="020B0502040204020203" pitchFamily="34" charset="0"/>
                          <a:cs typeface="Segoe UI" panose="020B0502040204020203" pitchFamily="34" charset="0"/>
                        </a:rPr>
                        <a:t>  Fermentation Efficiency</a:t>
                      </a:r>
                      <a:endParaRPr lang="en-IN" sz="18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9A46"/>
                          </a:solidFill>
                          <a:latin typeface="Segoe UI" panose="020B0502040204020203" pitchFamily="34" charset="0"/>
                          <a:ea typeface="+mn-ea"/>
                          <a:cs typeface="Segoe UI" panose="020B0502040204020203" pitchFamily="34" charset="0"/>
                        </a:rPr>
                        <a:t>91.58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92.73</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91.13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92.65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328461"/>
                  </a:ext>
                </a:extLst>
              </a:tr>
            </a:tbl>
          </a:graphicData>
        </a:graphic>
      </p:graphicFrame>
    </p:spTree>
    <p:extLst>
      <p:ext uri="{BB962C8B-B14F-4D97-AF65-F5344CB8AC3E}">
        <p14:creationId xmlns:p14="http://schemas.microsoft.com/office/powerpoint/2010/main" val="27520091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328B7-7262-8790-8D09-1D1CEF99DA5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F5B72C-5274-D779-2F83-B7CA5DB970B7}"/>
              </a:ext>
            </a:extLst>
          </p:cNvPr>
          <p:cNvSpPr>
            <a:spLocks noGrp="1"/>
          </p:cNvSpPr>
          <p:nvPr>
            <p:ph type="sldNum" sz="quarter" idx="12"/>
          </p:nvPr>
        </p:nvSpPr>
        <p:spPr>
          <a:prstGeom prst="rect">
            <a:avLst/>
          </a:prstGeom>
        </p:spPr>
        <p:txBody>
          <a:bodyPr/>
          <a:lstStyle/>
          <a:p>
            <a:fld id="{B76B49FA-22BB-44F5-8EFA-E5C56FA3907E}" type="slidenum">
              <a:rPr lang="en-US" smtClean="0"/>
              <a:pPr/>
              <a:t>107</a:t>
            </a:fld>
            <a:endParaRPr lang="en-US"/>
          </a:p>
        </p:txBody>
      </p:sp>
      <p:sp>
        <p:nvSpPr>
          <p:cNvPr id="3" name="TextBox 4">
            <a:extLst>
              <a:ext uri="{FF2B5EF4-FFF2-40B4-BE49-F238E27FC236}">
                <a16:creationId xmlns:a16="http://schemas.microsoft.com/office/drawing/2014/main" id="{41B0253D-8B8D-A33F-1DC9-4FDE9E96F62A}"/>
              </a:ext>
            </a:extLst>
          </p:cNvPr>
          <p:cNvSpPr txBox="1">
            <a:spLocks noChangeArrowheads="1"/>
          </p:cNvSpPr>
          <p:nvPr/>
        </p:nvSpPr>
        <p:spPr bwMode="auto">
          <a:xfrm>
            <a:off x="3886200" y="210979"/>
            <a:ext cx="4953000" cy="492443"/>
          </a:xfrm>
          <a:prstGeom prst="rect">
            <a:avLst/>
          </a:prstGeom>
        </p:spPr>
        <p:txBody>
          <a:bodyPr vert="horz" lIns="91440" tIns="45720" rIns="91440" bIns="45720" rtlCol="0" anchor="ctr">
            <a:noAutofit/>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sz="2800"/>
              <a:t>Key Operational Parameters</a:t>
            </a:r>
            <a:endParaRPr lang="en-IN" sz="2800"/>
          </a:p>
        </p:txBody>
      </p:sp>
      <p:sp>
        <p:nvSpPr>
          <p:cNvPr id="5" name="Rectangle 3">
            <a:extLst>
              <a:ext uri="{FF2B5EF4-FFF2-40B4-BE49-F238E27FC236}">
                <a16:creationId xmlns:a16="http://schemas.microsoft.com/office/drawing/2014/main" id="{98C80644-0466-DF77-9404-5DDE09C6D0B9}"/>
              </a:ext>
            </a:extLst>
          </p:cNvPr>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a:latin typeface="+mj-lt"/>
            </a:endParaRPr>
          </a:p>
          <a:p>
            <a:pPr lvl="1" algn="just">
              <a:lnSpc>
                <a:spcPct val="150000"/>
              </a:lnSpc>
            </a:pPr>
            <a:endParaRPr lang="en-US" sz="1600">
              <a:latin typeface="+mj-lt"/>
            </a:endParaRPr>
          </a:p>
        </p:txBody>
      </p:sp>
      <p:sp>
        <p:nvSpPr>
          <p:cNvPr id="7" name="Rectangle 5">
            <a:extLst>
              <a:ext uri="{FF2B5EF4-FFF2-40B4-BE49-F238E27FC236}">
                <a16:creationId xmlns:a16="http://schemas.microsoft.com/office/drawing/2014/main" id="{21A49111-A308-CFDD-D487-549D0841616C}"/>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4" name="Table 5">
            <a:extLst>
              <a:ext uri="{FF2B5EF4-FFF2-40B4-BE49-F238E27FC236}">
                <a16:creationId xmlns:a16="http://schemas.microsoft.com/office/drawing/2014/main" id="{99E3643F-CEF2-F317-A080-C4046E95F952}"/>
              </a:ext>
            </a:extLst>
          </p:cNvPr>
          <p:cNvGraphicFramePr>
            <a:graphicFrameLocks noGrp="1"/>
          </p:cNvGraphicFramePr>
          <p:nvPr/>
        </p:nvGraphicFramePr>
        <p:xfrm>
          <a:off x="152400" y="1066800"/>
          <a:ext cx="11963400" cy="5311181"/>
        </p:xfrm>
        <a:graphic>
          <a:graphicData uri="http://schemas.openxmlformats.org/drawingml/2006/table">
            <a:tbl>
              <a:tblPr firstRow="1" bandRow="1">
                <a:tableStyleId>{5C22544A-7EE6-4342-B048-85BDC9FD1C3A}</a:tableStyleId>
              </a:tblPr>
              <a:tblGrid>
                <a:gridCol w="3782647">
                  <a:extLst>
                    <a:ext uri="{9D8B030D-6E8A-4147-A177-3AD203B41FA5}">
                      <a16:colId xmlns:a16="http://schemas.microsoft.com/office/drawing/2014/main" val="3889048054"/>
                    </a:ext>
                  </a:extLst>
                </a:gridCol>
                <a:gridCol w="2430872">
                  <a:extLst>
                    <a:ext uri="{9D8B030D-6E8A-4147-A177-3AD203B41FA5}">
                      <a16:colId xmlns:a16="http://schemas.microsoft.com/office/drawing/2014/main" val="20001"/>
                    </a:ext>
                  </a:extLst>
                </a:gridCol>
                <a:gridCol w="1973244">
                  <a:extLst>
                    <a:ext uri="{9D8B030D-6E8A-4147-A177-3AD203B41FA5}">
                      <a16:colId xmlns:a16="http://schemas.microsoft.com/office/drawing/2014/main" val="20002"/>
                    </a:ext>
                  </a:extLst>
                </a:gridCol>
                <a:gridCol w="1990722">
                  <a:extLst>
                    <a:ext uri="{9D8B030D-6E8A-4147-A177-3AD203B41FA5}">
                      <a16:colId xmlns:a16="http://schemas.microsoft.com/office/drawing/2014/main" val="20003"/>
                    </a:ext>
                  </a:extLst>
                </a:gridCol>
                <a:gridCol w="1785915">
                  <a:extLst>
                    <a:ext uri="{9D8B030D-6E8A-4147-A177-3AD203B41FA5}">
                      <a16:colId xmlns:a16="http://schemas.microsoft.com/office/drawing/2014/main" val="83677910"/>
                    </a:ext>
                  </a:extLst>
                </a:gridCol>
              </a:tblGrid>
              <a:tr h="566615">
                <a:tc>
                  <a:txBody>
                    <a:bodyPr/>
                    <a:lstStyle/>
                    <a:p>
                      <a:pPr algn="ctr">
                        <a:lnSpc>
                          <a:spcPts val="1500"/>
                        </a:lnSpc>
                      </a:pPr>
                      <a:r>
                        <a:rPr lang="en-US" sz="2400">
                          <a:latin typeface="Segoe UI" panose="020B0502040204020203" pitchFamily="34" charset="0"/>
                          <a:cs typeface="Segoe UI" panose="020B0502040204020203" pitchFamily="34" charset="0"/>
                        </a:rPr>
                        <a:t>Sugar Season</a:t>
                      </a:r>
                      <a:endParaRPr lang="en-IN" sz="240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4">
                  <a:txBody>
                    <a:bodyPr/>
                    <a:lstStyle/>
                    <a:p>
                      <a:pPr marL="0" marR="0" indent="0" algn="ctr" defTabSz="914400" rtl="0" eaLnBrk="1" fontAlgn="auto" latinLnBrk="0" hangingPunct="1">
                        <a:lnSpc>
                          <a:spcPts val="1500"/>
                        </a:lnSpc>
                        <a:spcBef>
                          <a:spcPts val="0"/>
                        </a:spcBef>
                        <a:spcAft>
                          <a:spcPts val="0"/>
                        </a:spcAft>
                        <a:buClrTx/>
                        <a:buSzTx/>
                        <a:buFontTx/>
                        <a:buNone/>
                        <a:tabLst/>
                        <a:defRPr/>
                      </a:pPr>
                      <a:r>
                        <a:rPr lang="en-IN" sz="2400">
                          <a:latin typeface="Segoe UI" panose="020B0502040204020203" pitchFamily="34" charset="0"/>
                          <a:cs typeface="Segoe UI" panose="020B0502040204020203" pitchFamily="34" charset="0"/>
                        </a:rPr>
                        <a:t>2025-26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pPr>
                        <a:lnSpc>
                          <a:spcPts val="1500"/>
                        </a:lnSpc>
                      </a:pPr>
                      <a:endParaRPr lang="en-IN" sz="2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nSpc>
                          <a:spcPts val="1500"/>
                        </a:lnSpc>
                      </a:pPr>
                      <a:endParaRPr lang="en-IN" sz="2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872547"/>
                  </a:ext>
                </a:extLst>
              </a:tr>
              <a:tr h="833664">
                <a:tc>
                  <a:txBody>
                    <a:bodyPr/>
                    <a:lstStyle/>
                    <a:p>
                      <a:pPr algn="l">
                        <a:lnSpc>
                          <a:spcPts val="1500"/>
                        </a:lnSpc>
                      </a:pPr>
                      <a:r>
                        <a:rPr lang="en-US" sz="2000" b="1">
                          <a:latin typeface="Segoe UI" panose="020B0502040204020203" pitchFamily="34" charset="0"/>
                          <a:cs typeface="Segoe UI" panose="020B0502040204020203" pitchFamily="34" charset="0"/>
                        </a:rPr>
                        <a:t>Particulars</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IN" sz="2000" b="1">
                          <a:latin typeface="Segoe UI" panose="020B0502040204020203" pitchFamily="34" charset="0"/>
                          <a:cs typeface="Segoe UI" panose="020B0502040204020203" pitchFamily="34" charset="0"/>
                        </a:rPr>
                        <a:t>Budgeted</a:t>
                      </a:r>
                    </a:p>
                    <a:p>
                      <a:pPr algn="ctr">
                        <a:lnSpc>
                          <a:spcPts val="1500"/>
                        </a:lnSpc>
                      </a:pPr>
                      <a:r>
                        <a:rPr lang="en-IN" sz="2000" b="1">
                          <a:latin typeface="Segoe UI" panose="020B0502040204020203" pitchFamily="34" charset="0"/>
                          <a:cs typeface="Segoe UI" panose="020B0502040204020203" pitchFamily="34" charset="0"/>
                        </a:rPr>
                        <a:t> </a:t>
                      </a:r>
                    </a:p>
                    <a:p>
                      <a:pPr algn="ctr">
                        <a:lnSpc>
                          <a:spcPts val="1500"/>
                        </a:lnSpc>
                      </a:pPr>
                      <a:r>
                        <a:rPr lang="en-IN" sz="2000" b="1">
                          <a:latin typeface="Segoe UI" panose="020B0502040204020203" pitchFamily="34" charset="0"/>
                          <a:cs typeface="Segoe UI" panose="020B0502040204020203" pitchFamily="34" charset="0"/>
                        </a:rPr>
                        <a:t>(Week)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IN" sz="2000" b="1">
                          <a:latin typeface="Segoe UI" panose="020B0502040204020203" pitchFamily="34" charset="0"/>
                          <a:cs typeface="Segoe UI" panose="020B0502040204020203" pitchFamily="34" charset="0"/>
                        </a:rPr>
                        <a:t>Achieved </a:t>
                      </a:r>
                    </a:p>
                    <a:p>
                      <a:pPr algn="ctr">
                        <a:lnSpc>
                          <a:spcPts val="1500"/>
                        </a:lnSpc>
                      </a:pPr>
                      <a:endParaRPr lang="en-IN" sz="2000" b="1">
                        <a:latin typeface="Segoe UI" panose="020B0502040204020203" pitchFamily="34" charset="0"/>
                        <a:cs typeface="Segoe UI" panose="020B0502040204020203" pitchFamily="34" charset="0"/>
                      </a:endParaRPr>
                    </a:p>
                    <a:p>
                      <a:pPr algn="ctr">
                        <a:lnSpc>
                          <a:spcPts val="1500"/>
                        </a:lnSpc>
                      </a:pPr>
                      <a:r>
                        <a:rPr lang="en-IN" sz="2000" b="1">
                          <a:latin typeface="Segoe UI" panose="020B0502040204020203" pitchFamily="34" charset="0"/>
                          <a:cs typeface="Segoe UI" panose="020B0502040204020203" pitchFamily="34" charset="0"/>
                        </a:rPr>
                        <a:t>(Week)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IN" sz="2000" b="1">
                          <a:latin typeface="Segoe UI" panose="020B0502040204020203" pitchFamily="34" charset="0"/>
                          <a:cs typeface="Segoe UI" panose="020B0502040204020203" pitchFamily="34" charset="0"/>
                        </a:rPr>
                        <a:t>Budgeted </a:t>
                      </a:r>
                    </a:p>
                    <a:p>
                      <a:pPr algn="ctr">
                        <a:lnSpc>
                          <a:spcPts val="1500"/>
                        </a:lnSpc>
                      </a:pPr>
                      <a:endParaRPr lang="en-IN" sz="2000" b="1">
                        <a:latin typeface="Segoe UI" panose="020B0502040204020203" pitchFamily="34" charset="0"/>
                        <a:cs typeface="Segoe UI" panose="020B0502040204020203" pitchFamily="34" charset="0"/>
                      </a:endParaRPr>
                    </a:p>
                    <a:p>
                      <a:pPr algn="ctr">
                        <a:lnSpc>
                          <a:spcPts val="1500"/>
                        </a:lnSpc>
                      </a:pPr>
                      <a:r>
                        <a:rPr lang="en-IN" sz="2000" b="1">
                          <a:latin typeface="Segoe UI" panose="020B0502040204020203" pitchFamily="34" charset="0"/>
                          <a:cs typeface="Segoe UI" panose="020B0502040204020203" pitchFamily="34" charset="0"/>
                        </a:rPr>
                        <a:t>(To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pPr>
                      <a:r>
                        <a:rPr lang="en-US" sz="2000" b="1">
                          <a:latin typeface="Segoe UI" panose="020B0502040204020203" pitchFamily="34" charset="0"/>
                          <a:cs typeface="Segoe UI" panose="020B0502040204020203" pitchFamily="34" charset="0"/>
                        </a:rPr>
                        <a:t>Achieved </a:t>
                      </a:r>
                    </a:p>
                    <a:p>
                      <a:pPr algn="ctr">
                        <a:lnSpc>
                          <a:spcPts val="1500"/>
                        </a:lnSpc>
                      </a:pPr>
                      <a:endParaRPr lang="en-US" sz="2000" b="1">
                        <a:latin typeface="Segoe UI" panose="020B0502040204020203" pitchFamily="34" charset="0"/>
                        <a:cs typeface="Segoe UI" panose="020B0502040204020203" pitchFamily="34" charset="0"/>
                      </a:endParaRPr>
                    </a:p>
                    <a:p>
                      <a:pPr algn="ctr">
                        <a:lnSpc>
                          <a:spcPts val="1500"/>
                        </a:lnSpc>
                      </a:pPr>
                      <a:r>
                        <a:rPr lang="en-US" sz="2000" b="1">
                          <a:latin typeface="Segoe UI" panose="020B0502040204020203" pitchFamily="34" charset="0"/>
                          <a:cs typeface="Segoe UI" panose="020B0502040204020203" pitchFamily="34" charset="0"/>
                        </a:rPr>
                        <a:t>(To date)</a:t>
                      </a: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6579646"/>
                  </a:ext>
                </a:extLst>
              </a:tr>
              <a:tr h="404831">
                <a:tc>
                  <a:txBody>
                    <a:bodyPr/>
                    <a:lstStyle/>
                    <a:p>
                      <a:pPr algn="l" fontAlgn="b"/>
                      <a:r>
                        <a:rPr lang="en-IN" sz="2000" b="0" i="0" u="none" strike="noStrike">
                          <a:solidFill>
                            <a:srgbClr val="000000"/>
                          </a:solidFill>
                          <a:effectLst/>
                          <a:latin typeface="Segoe UI" panose="020B0502040204020203" pitchFamily="34" charset="0"/>
                          <a:cs typeface="Segoe UI" panose="020B0502040204020203" pitchFamily="34" charset="0"/>
                        </a:rPr>
                        <a:t>  Feed Stock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IN" sz="2000" b="0" i="0" u="none" strike="noStrike">
                          <a:solidFill>
                            <a:srgbClr val="000000"/>
                          </a:solidFill>
                          <a:effectLst/>
                          <a:latin typeface="Segoe UI" panose="020B0502040204020203" pitchFamily="34" charset="0"/>
                          <a:cs typeface="Segoe UI" panose="020B0502040204020203" pitchFamily="34" charset="0"/>
                        </a:rPr>
                        <a:t>Syrup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IN" sz="1400" b="0" i="0" u="none" strike="noStrike">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2000" b="0" i="0" u="none" strike="noStrike">
                          <a:solidFill>
                            <a:srgbClr val="000000"/>
                          </a:solidFill>
                          <a:effectLst/>
                          <a:latin typeface="Segoe UI" panose="020B0502040204020203" pitchFamily="34" charset="0"/>
                          <a:cs typeface="Segoe UI" panose="020B0502040204020203" pitchFamily="34" charset="0"/>
                        </a:rPr>
                        <a:t>Syrup/B-heavy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lnSpc>
                          <a:spcPts val="800"/>
                        </a:lnSpc>
                      </a:pPr>
                      <a:endParaRPr lang="en-IN" sz="14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868693"/>
                  </a:ext>
                </a:extLst>
              </a:tr>
              <a:tr h="709490">
                <a:tc>
                  <a:txBody>
                    <a:bodyPr/>
                    <a:lstStyle/>
                    <a:p>
                      <a:pPr algn="l" fontAlgn="b"/>
                      <a:r>
                        <a:rPr lang="en-IN" sz="2000" b="0" i="0" u="none" strike="noStrike">
                          <a:solidFill>
                            <a:srgbClr val="000000"/>
                          </a:solidFill>
                          <a:effectLst/>
                          <a:latin typeface="Segoe UI" panose="020B0502040204020203" pitchFamily="34" charset="0"/>
                          <a:cs typeface="Segoe UI" panose="020B0502040204020203" pitchFamily="34" charset="0"/>
                        </a:rPr>
                        <a:t>  Ethanol Prodn. ( In BL)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F0"/>
                          </a:solidFill>
                          <a:effectLst/>
                          <a:latin typeface="Segoe UI" panose="020B0502040204020203" pitchFamily="34" charset="0"/>
                          <a:cs typeface="Segoe UI" panose="020B0502040204020203" pitchFamily="34" charset="0"/>
                        </a:rPr>
                        <a:t>840000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377350.40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F0"/>
                          </a:solidFill>
                          <a:effectLst/>
                          <a:latin typeface="Segoe UI" panose="020B0502040204020203" pitchFamily="34" charset="0"/>
                          <a:cs typeface="Segoe UI" panose="020B0502040204020203" pitchFamily="34" charset="0"/>
                        </a:rPr>
                        <a:t>11520000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11411989.30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7293604"/>
                  </a:ext>
                </a:extLst>
              </a:tr>
              <a:tr h="792257">
                <a:tc>
                  <a:txBody>
                    <a:bodyPr/>
                    <a:lstStyle/>
                    <a:p>
                      <a:pPr algn="l" fontAlgn="b"/>
                      <a:r>
                        <a:rPr lang="en-IN" sz="2000" b="0" i="0" u="none" strike="noStrike" kern="1200">
                          <a:solidFill>
                            <a:srgbClr val="000000"/>
                          </a:solidFill>
                          <a:effectLst/>
                          <a:latin typeface="Segoe UI" panose="020B0502040204020203" pitchFamily="34" charset="0"/>
                          <a:ea typeface="+mn-ea"/>
                          <a:cs typeface="Segoe UI" panose="020B0502040204020203" pitchFamily="34" charset="0"/>
                        </a:rPr>
                        <a:t>  Steam consumed in (MT)</a:t>
                      </a:r>
                    </a:p>
                    <a:p>
                      <a:pPr algn="l" fontAlgn="b"/>
                      <a:endParaRPr lang="en-IN" sz="2000" b="0" i="0" u="none" strike="noStrike" kern="1200">
                        <a:solidFill>
                          <a:srgbClr val="000000"/>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F0"/>
                          </a:solidFill>
                          <a:effectLst/>
                          <a:latin typeface="Segoe UI" panose="020B0502040204020203" pitchFamily="34" charset="0"/>
                          <a:cs typeface="Segoe UI" panose="020B0502040204020203" pitchFamily="34" charset="0"/>
                        </a:rPr>
                        <a:t>3444.0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1810.80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F0"/>
                          </a:solidFill>
                          <a:effectLst/>
                          <a:latin typeface="Segoe UI" panose="020B0502040204020203" pitchFamily="34" charset="0"/>
                          <a:cs typeface="Segoe UI" panose="020B0502040204020203" pitchFamily="34" charset="0"/>
                        </a:rPr>
                        <a:t>57821.40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46770.40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3560231"/>
                  </a:ext>
                </a:extLst>
              </a:tr>
              <a:tr h="769796">
                <a:tc>
                  <a:txBody>
                    <a:bodyPr/>
                    <a:lstStyle/>
                    <a:p>
                      <a:pPr algn="l" fontAlgn="b"/>
                      <a:r>
                        <a:rPr lang="en-IN" sz="2000" b="0" i="0" u="none" strike="noStrike" kern="1200">
                          <a:solidFill>
                            <a:srgbClr val="000000"/>
                          </a:solidFill>
                          <a:effectLst/>
                          <a:latin typeface="Segoe UI" panose="020B0502040204020203" pitchFamily="34" charset="0"/>
                          <a:ea typeface="+mn-ea"/>
                          <a:cs typeface="Segoe UI" panose="020B0502040204020203" pitchFamily="34" charset="0"/>
                        </a:rPr>
                        <a:t>  Steam consumed Kg/BL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F0"/>
                          </a:solidFill>
                          <a:effectLst/>
                          <a:latin typeface="Segoe UI" panose="020B0502040204020203" pitchFamily="34" charset="0"/>
                          <a:cs typeface="Segoe UI" panose="020B0502040204020203" pitchFamily="34" charset="0"/>
                        </a:rPr>
                        <a:t>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4.09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F0"/>
                          </a:solidFill>
                          <a:effectLst/>
                          <a:latin typeface="Segoe UI" panose="020B0502040204020203" pitchFamily="34" charset="0"/>
                          <a:cs typeface="Segoe UI" panose="020B0502040204020203" pitchFamily="34" charset="0"/>
                        </a:rPr>
                        <a:t>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0463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2000" b="0" i="0" u="none" strike="noStrike">
                          <a:solidFill>
                            <a:srgbClr val="000000"/>
                          </a:solidFill>
                          <a:effectLst/>
                          <a:latin typeface="Segoe UI" panose="020B0502040204020203" pitchFamily="34" charset="0"/>
                          <a:cs typeface="Segoe UI" panose="020B0502040204020203" pitchFamily="34" charset="0"/>
                        </a:rPr>
                        <a:t>  Power consumed in (Kwh)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F0"/>
                          </a:solidFill>
                          <a:effectLst/>
                          <a:latin typeface="Segoe UI" panose="020B0502040204020203" pitchFamily="34" charset="0"/>
                          <a:cs typeface="Segoe UI" panose="020B0502040204020203" pitchFamily="34" charset="0"/>
                        </a:rPr>
                        <a:t>443520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239300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F0"/>
                          </a:solidFill>
                          <a:effectLst/>
                          <a:latin typeface="Segoe UI" panose="020B0502040204020203" pitchFamily="34" charset="0"/>
                          <a:cs typeface="Segoe UI" panose="020B0502040204020203" pitchFamily="34" charset="0"/>
                        </a:rPr>
                        <a:t>7286400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4991423.0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786092"/>
                  </a:ext>
                </a:extLst>
              </a:tr>
              <a:tr h="72989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2000" b="0" i="0" u="none" strike="noStrike">
                          <a:solidFill>
                            <a:srgbClr val="000000"/>
                          </a:solidFill>
                          <a:effectLst/>
                          <a:latin typeface="Segoe UI" panose="020B0502040204020203" pitchFamily="34" charset="0"/>
                          <a:cs typeface="Segoe UI" panose="020B0502040204020203" pitchFamily="34" charset="0"/>
                        </a:rPr>
                        <a:t>  </a:t>
                      </a:r>
                      <a:r>
                        <a:rPr lang="en-IN" sz="2000" b="0" i="0" u="none" strike="noStrike" kern="1200">
                          <a:solidFill>
                            <a:srgbClr val="000000"/>
                          </a:solidFill>
                          <a:effectLst/>
                          <a:latin typeface="Segoe UI" panose="020B0502040204020203" pitchFamily="34" charset="0"/>
                          <a:ea typeface="+mn-ea"/>
                          <a:cs typeface="Segoe UI" panose="020B0502040204020203" pitchFamily="34" charset="0"/>
                        </a:rPr>
                        <a:t>Power consumed Kwh/BL</a:t>
                      </a:r>
                      <a:endParaRPr lang="en-IN" sz="20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F0"/>
                          </a:solidFill>
                          <a:effectLst/>
                          <a:latin typeface="Segoe UI" panose="020B0502040204020203" pitchFamily="34" charset="0"/>
                          <a:cs typeface="Segoe UI" panose="020B0502040204020203" pitchFamily="34" charset="0"/>
                        </a:rPr>
                        <a:t>0.528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0.443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F0"/>
                          </a:solidFill>
                          <a:effectLst/>
                          <a:latin typeface="Segoe UI" panose="020B0502040204020203" pitchFamily="34" charset="0"/>
                          <a:cs typeface="Segoe UI" panose="020B0502040204020203" pitchFamily="34" charset="0"/>
                        </a:rPr>
                        <a:t>0.528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0.437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0017305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C8484-FE79-90A5-BB5A-F2D3510694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D2E516-B561-1A5F-9B09-7DE7D1FEA211}"/>
              </a:ext>
            </a:extLst>
          </p:cNvPr>
          <p:cNvSpPr>
            <a:spLocks noGrp="1"/>
          </p:cNvSpPr>
          <p:nvPr>
            <p:ph type="sldNum" sz="quarter" idx="12"/>
          </p:nvPr>
        </p:nvSpPr>
        <p:spPr>
          <a:prstGeom prst="rect">
            <a:avLst/>
          </a:prstGeom>
        </p:spPr>
        <p:txBody>
          <a:bodyPr/>
          <a:lstStyle/>
          <a:p>
            <a:fld id="{B76B49FA-22BB-44F5-8EFA-E5C56FA3907E}" type="slidenum">
              <a:rPr lang="en-US" smtClean="0"/>
              <a:pPr/>
              <a:t>108</a:t>
            </a:fld>
            <a:endParaRPr lang="en-US"/>
          </a:p>
        </p:txBody>
      </p:sp>
      <p:sp>
        <p:nvSpPr>
          <p:cNvPr id="3" name="TextBox 4">
            <a:extLst>
              <a:ext uri="{FF2B5EF4-FFF2-40B4-BE49-F238E27FC236}">
                <a16:creationId xmlns:a16="http://schemas.microsoft.com/office/drawing/2014/main" id="{F2412B03-B9B1-DCCF-D4F2-3FE9277AC9ED}"/>
              </a:ext>
            </a:extLst>
          </p:cNvPr>
          <p:cNvSpPr txBox="1">
            <a:spLocks noChangeArrowheads="1"/>
          </p:cNvSpPr>
          <p:nvPr/>
        </p:nvSpPr>
        <p:spPr bwMode="auto">
          <a:xfrm>
            <a:off x="3429000" y="210979"/>
            <a:ext cx="5029200" cy="492443"/>
          </a:xfrm>
          <a:prstGeom prst="rect">
            <a:avLst/>
          </a:prstGeom>
        </p:spPr>
        <p:txBody>
          <a:bodyPr vert="horz" lIns="91440" tIns="45720" rIns="91440" bIns="45720" rtlCol="0" anchor="ctr">
            <a:noAutofit/>
          </a:bodyPr>
          <a:lstStyle>
            <a:defPPr>
              <a:defRPr lang="en-US"/>
            </a:defPPr>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US" sz="2800"/>
              <a:t>Analysis of Cane syrup received</a:t>
            </a:r>
            <a:endParaRPr lang="en-IN" sz="2800"/>
          </a:p>
        </p:txBody>
      </p:sp>
      <p:sp>
        <p:nvSpPr>
          <p:cNvPr id="5" name="Rectangle 3">
            <a:extLst>
              <a:ext uri="{FF2B5EF4-FFF2-40B4-BE49-F238E27FC236}">
                <a16:creationId xmlns:a16="http://schemas.microsoft.com/office/drawing/2014/main" id="{DFDF2A42-D746-E2C1-82AB-6FC4459A0663}"/>
              </a:ext>
            </a:extLst>
          </p:cNvPr>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a:latin typeface="+mj-lt"/>
            </a:endParaRPr>
          </a:p>
          <a:p>
            <a:pPr lvl="1" algn="just">
              <a:lnSpc>
                <a:spcPct val="150000"/>
              </a:lnSpc>
            </a:pPr>
            <a:endParaRPr lang="en-US" sz="1600">
              <a:latin typeface="+mj-lt"/>
            </a:endParaRPr>
          </a:p>
        </p:txBody>
      </p:sp>
      <p:sp>
        <p:nvSpPr>
          <p:cNvPr id="7" name="Rectangle 5">
            <a:extLst>
              <a:ext uri="{FF2B5EF4-FFF2-40B4-BE49-F238E27FC236}">
                <a16:creationId xmlns:a16="http://schemas.microsoft.com/office/drawing/2014/main" id="{021B0B3D-9121-592B-EE6C-43B322D4425C}"/>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326CB134-087B-83EC-62DC-7304C821F885}"/>
              </a:ext>
            </a:extLst>
          </p:cNvPr>
          <p:cNvGraphicFramePr>
            <a:graphicFrameLocks noGrp="1"/>
          </p:cNvGraphicFramePr>
          <p:nvPr/>
        </p:nvGraphicFramePr>
        <p:xfrm>
          <a:off x="533400" y="1285879"/>
          <a:ext cx="11201400" cy="4886321"/>
        </p:xfrm>
        <a:graphic>
          <a:graphicData uri="http://schemas.openxmlformats.org/drawingml/2006/table">
            <a:tbl>
              <a:tblPr firstRow="1" bandRow="1">
                <a:tableStyleId>{5C22544A-7EE6-4342-B048-85BDC9FD1C3A}</a:tableStyleId>
              </a:tblPr>
              <a:tblGrid>
                <a:gridCol w="1502663">
                  <a:extLst>
                    <a:ext uri="{9D8B030D-6E8A-4147-A177-3AD203B41FA5}">
                      <a16:colId xmlns:a16="http://schemas.microsoft.com/office/drawing/2014/main" val="3889048054"/>
                    </a:ext>
                  </a:extLst>
                </a:gridCol>
                <a:gridCol w="783337">
                  <a:extLst>
                    <a:ext uri="{9D8B030D-6E8A-4147-A177-3AD203B41FA5}">
                      <a16:colId xmlns:a16="http://schemas.microsoft.com/office/drawing/2014/main" val="3374905877"/>
                    </a:ext>
                  </a:extLst>
                </a:gridCol>
                <a:gridCol w="990600">
                  <a:extLst>
                    <a:ext uri="{9D8B030D-6E8A-4147-A177-3AD203B41FA5}">
                      <a16:colId xmlns:a16="http://schemas.microsoft.com/office/drawing/2014/main" val="83677910"/>
                    </a:ext>
                  </a:extLst>
                </a:gridCol>
                <a:gridCol w="838200">
                  <a:extLst>
                    <a:ext uri="{9D8B030D-6E8A-4147-A177-3AD203B41FA5}">
                      <a16:colId xmlns:a16="http://schemas.microsoft.com/office/drawing/2014/main" val="2288350336"/>
                    </a:ext>
                  </a:extLst>
                </a:gridCol>
                <a:gridCol w="1062735">
                  <a:extLst>
                    <a:ext uri="{9D8B030D-6E8A-4147-A177-3AD203B41FA5}">
                      <a16:colId xmlns:a16="http://schemas.microsoft.com/office/drawing/2014/main" val="1917891858"/>
                    </a:ext>
                  </a:extLst>
                </a:gridCol>
                <a:gridCol w="1244600">
                  <a:extLst>
                    <a:ext uri="{9D8B030D-6E8A-4147-A177-3AD203B41FA5}">
                      <a16:colId xmlns:a16="http://schemas.microsoft.com/office/drawing/2014/main" val="2197261104"/>
                    </a:ext>
                  </a:extLst>
                </a:gridCol>
                <a:gridCol w="1426467">
                  <a:extLst>
                    <a:ext uri="{9D8B030D-6E8A-4147-A177-3AD203B41FA5}">
                      <a16:colId xmlns:a16="http://schemas.microsoft.com/office/drawing/2014/main" val="2177121396"/>
                    </a:ext>
                  </a:extLst>
                </a:gridCol>
                <a:gridCol w="963166">
                  <a:extLst>
                    <a:ext uri="{9D8B030D-6E8A-4147-A177-3AD203B41FA5}">
                      <a16:colId xmlns:a16="http://schemas.microsoft.com/office/drawing/2014/main" val="20007"/>
                    </a:ext>
                  </a:extLst>
                </a:gridCol>
                <a:gridCol w="1194816">
                  <a:extLst>
                    <a:ext uri="{9D8B030D-6E8A-4147-A177-3AD203B41FA5}">
                      <a16:colId xmlns:a16="http://schemas.microsoft.com/office/drawing/2014/main" val="20008"/>
                    </a:ext>
                  </a:extLst>
                </a:gridCol>
                <a:gridCol w="1194816">
                  <a:extLst>
                    <a:ext uri="{9D8B030D-6E8A-4147-A177-3AD203B41FA5}">
                      <a16:colId xmlns:a16="http://schemas.microsoft.com/office/drawing/2014/main" val="20009"/>
                    </a:ext>
                  </a:extLst>
                </a:gridCol>
              </a:tblGrid>
              <a:tr h="705759">
                <a:tc>
                  <a:txBody>
                    <a:bodyPr/>
                    <a:lstStyle/>
                    <a:p>
                      <a:pPr marL="457200" marR="0" lvl="1" indent="0" algn="l" defTabSz="914400" rtl="0" eaLnBrk="1" fontAlgn="auto" latinLnBrk="0" hangingPunct="1">
                        <a:lnSpc>
                          <a:spcPts val="1500"/>
                        </a:lnSpc>
                        <a:spcBef>
                          <a:spcPts val="0"/>
                        </a:spcBef>
                        <a:spcAft>
                          <a:spcPts val="0"/>
                        </a:spcAft>
                        <a:buClrTx/>
                        <a:buSzTx/>
                        <a:buFontTx/>
                        <a:buNone/>
                        <a:tabLst/>
                        <a:defRPr/>
                      </a:pPr>
                      <a:endParaRPr lang="en-US" sz="2400" b="1">
                        <a:latin typeface="Segoe UI" panose="020B0502040204020203" pitchFamily="34" charset="0"/>
                        <a:cs typeface="Segoe UI" panose="020B0502040204020203" pitchFamily="34" charset="0"/>
                      </a:endParaRPr>
                    </a:p>
                    <a:p>
                      <a:pPr marL="457200" marR="0" lvl="1" indent="0" algn="l" defTabSz="914400" rtl="0" eaLnBrk="1" fontAlgn="auto" latinLnBrk="0" hangingPunct="1">
                        <a:lnSpc>
                          <a:spcPts val="1500"/>
                        </a:lnSpc>
                        <a:spcBef>
                          <a:spcPts val="0"/>
                        </a:spcBef>
                        <a:spcAft>
                          <a:spcPts val="0"/>
                        </a:spcAft>
                        <a:buClrTx/>
                        <a:buSzTx/>
                        <a:buFontTx/>
                        <a:buNone/>
                        <a:tabLst/>
                        <a:defRPr/>
                      </a:pPr>
                      <a:r>
                        <a:rPr lang="en-US" sz="1200" b="1">
                          <a:latin typeface="Segoe UI" panose="020B0502040204020203" pitchFamily="34" charset="0"/>
                          <a:cs typeface="Segoe UI" panose="020B0502040204020203" pitchFamily="34" charset="0"/>
                        </a:rPr>
                        <a:t>Particulars</a:t>
                      </a:r>
                      <a:endParaRPr lang="en-IN" sz="12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2">
                  <a:txBody>
                    <a:bodyPr/>
                    <a:lstStyle/>
                    <a:p>
                      <a:pPr algn="ctr">
                        <a:lnSpc>
                          <a:spcPts val="1500"/>
                        </a:lnSpc>
                      </a:pPr>
                      <a:r>
                        <a:rPr lang="en-IN" sz="2000">
                          <a:latin typeface="Segoe UI" panose="020B0502040204020203" pitchFamily="34" charset="0"/>
                          <a:cs typeface="Segoe UI" panose="020B0502040204020203" pitchFamily="34" charset="0"/>
                        </a:rPr>
                        <a:t>                          Current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a:p>
                  </a:txBody>
                  <a:tcPr/>
                </a:tc>
                <a:tc>
                  <a:txBody>
                    <a:bodyPr/>
                    <a:lstStyle/>
                    <a:p>
                      <a:pPr algn="ctr">
                        <a:lnSpc>
                          <a:spcPts val="1500"/>
                        </a:lnSpc>
                      </a:pPr>
                      <a:endParaRPr lang="en-IN" sz="200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3">
                  <a:txBody>
                    <a:bodyPr/>
                    <a:lstStyle/>
                    <a:p>
                      <a:pPr algn="ctr">
                        <a:lnSpc>
                          <a:spcPts val="1500"/>
                        </a:lnSpc>
                      </a:pPr>
                      <a:endParaRPr lang="en-IN" sz="2000">
                        <a:latin typeface="Segoe UI" panose="020B0502040204020203" pitchFamily="34" charset="0"/>
                        <a:cs typeface="Segoe UI" panose="020B0502040204020203" pitchFamily="34" charset="0"/>
                      </a:endParaRPr>
                    </a:p>
                    <a:p>
                      <a:pPr algn="ctr">
                        <a:lnSpc>
                          <a:spcPts val="1500"/>
                        </a:lnSpc>
                      </a:pPr>
                      <a:r>
                        <a:rPr lang="en-IN" sz="2000">
                          <a:latin typeface="Segoe UI" panose="020B0502040204020203" pitchFamily="34" charset="0"/>
                          <a:cs typeface="Segoe UI" panose="020B0502040204020203" pitchFamily="34" charset="0"/>
                        </a:rPr>
                        <a:t>Last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a:p>
                  </a:txBody>
                  <a:tcPr/>
                </a:tc>
                <a:tc hMerge="1">
                  <a:txBody>
                    <a:bodyPr/>
                    <a:lstStyle/>
                    <a:p>
                      <a:endParaRPr lang="en-IN"/>
                    </a:p>
                  </a:txBody>
                  <a:tcPr/>
                </a:tc>
                <a:tc gridSpan="2">
                  <a:txBody>
                    <a:bodyPr/>
                    <a:lstStyle/>
                    <a:p>
                      <a:pPr algn="ctr">
                        <a:lnSpc>
                          <a:spcPts val="1500"/>
                        </a:lnSpc>
                      </a:pPr>
                      <a:r>
                        <a:rPr lang="en-IN" sz="2000">
                          <a:latin typeface="Segoe UI" panose="020B0502040204020203" pitchFamily="34" charset="0"/>
                          <a:cs typeface="Segoe UI" panose="020B0502040204020203" pitchFamily="34" charset="0"/>
                        </a:rPr>
                        <a:t>                         Last</a:t>
                      </a:r>
                      <a:r>
                        <a:rPr lang="en-IN" sz="2000" baseline="0">
                          <a:latin typeface="Segoe UI" panose="020B0502040204020203" pitchFamily="34" charset="0"/>
                          <a:cs typeface="Segoe UI" panose="020B0502040204020203" pitchFamily="34" charset="0"/>
                        </a:rPr>
                        <a:t> Year </a:t>
                      </a:r>
                      <a:r>
                        <a:rPr lang="en-IN" sz="2000">
                          <a:latin typeface="Segoe UI" panose="020B0502040204020203" pitchFamily="34" charset="0"/>
                          <a:cs typeface="Segoe UI" panose="020B0502040204020203" pitchFamily="34" charset="0"/>
                        </a:rPr>
                        <a:t>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a:txBody>
                    <a:bodyPr/>
                    <a:lstStyle/>
                    <a:p>
                      <a:pPr algn="ctr">
                        <a:lnSpc>
                          <a:spcPts val="1500"/>
                        </a:lnSpc>
                      </a:pPr>
                      <a:endParaRPr lang="en-IN" sz="200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37872547"/>
                  </a:ext>
                </a:extLst>
              </a:tr>
              <a:tr h="388720">
                <a:tc>
                  <a:txBody>
                    <a:bodyPr/>
                    <a:lstStyle/>
                    <a:p>
                      <a:pPr lvl="1">
                        <a:lnSpc>
                          <a:spcPts val="1500"/>
                        </a:lnSpc>
                      </a:pPr>
                      <a:endParaRPr lang="en-US" sz="1800" b="1">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18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18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18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20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956579646"/>
                  </a:ext>
                </a:extLst>
              </a:tr>
              <a:tr h="611904">
                <a:tc>
                  <a:txBody>
                    <a:bodyPr/>
                    <a:lstStyle/>
                    <a:p>
                      <a:pPr algn="l" fontAlgn="b"/>
                      <a:r>
                        <a:rPr lang="en-IN" sz="2000" b="0" i="0" u="none" strike="noStrike">
                          <a:solidFill>
                            <a:srgbClr val="000000"/>
                          </a:solidFill>
                          <a:effectLst/>
                          <a:latin typeface="Segoe UI" panose="020B0502040204020203" pitchFamily="34" charset="0"/>
                          <a:cs typeface="Segoe UI" panose="020B0502040204020203" pitchFamily="34" charset="0"/>
                        </a:rPr>
                        <a:t>  Date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Brix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pH</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TRS%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Brix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pH</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TRS%</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Brix</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pH</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rgbClr val="000000"/>
                          </a:solidFill>
                          <a:latin typeface="Segoe UI" panose="020B0502040204020203" pitchFamily="34" charset="0"/>
                          <a:ea typeface="+mn-ea"/>
                          <a:cs typeface="Segoe UI" panose="020B0502040204020203" pitchFamily="34" charset="0"/>
                        </a:rPr>
                        <a:t>TRS%</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293604"/>
                  </a:ext>
                </a:extLst>
              </a:tr>
              <a:tr h="367948">
                <a:tc>
                  <a:txBody>
                    <a:bodyPr/>
                    <a:lstStyle/>
                    <a:p>
                      <a:pPr algn="ctr" fontAlgn="b"/>
                      <a:r>
                        <a:rPr lang="en-IN" sz="2000" b="0" i="0" u="none" strike="noStrike">
                          <a:solidFill>
                            <a:srgbClr val="000000"/>
                          </a:solidFill>
                          <a:effectLst/>
                          <a:latin typeface="Segoe UI" panose="020B0502040204020203" pitchFamily="34" charset="0"/>
                          <a:cs typeface="Segoe UI" panose="020B0502040204020203" pitchFamily="34" charset="0"/>
                        </a:rPr>
                        <a:t>25/01/2026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6.21</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a:solidFill>
                            <a:srgbClr val="00B050"/>
                          </a:solidFill>
                          <a:effectLst/>
                          <a:latin typeface="Segoe UI" panose="020B0502040204020203" pitchFamily="34" charset="0"/>
                        </a:rPr>
                        <a:t>51.51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58.11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6.26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Segoe UI" panose="020B0502040204020203" pitchFamily="34" charset="0"/>
                        </a:rPr>
                        <a:t>52.04</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62.6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6.39</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Calibri" panose="020F0502020204030204" pitchFamily="34" charset="0"/>
                        </a:rPr>
                        <a:t>55.15</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3245321"/>
                  </a:ext>
                </a:extLst>
              </a:tr>
              <a:tr h="399637">
                <a:tc>
                  <a:txBody>
                    <a:bodyPr/>
                    <a:lstStyle/>
                    <a:p>
                      <a:pPr algn="ctr" fontAlgn="b"/>
                      <a:r>
                        <a:rPr lang="en-IN" sz="2000" b="0" i="0" u="none" strike="noStrike">
                          <a:solidFill>
                            <a:srgbClr val="000000"/>
                          </a:solidFill>
                          <a:effectLst/>
                          <a:latin typeface="Segoe UI" panose="020B0502040204020203" pitchFamily="34" charset="0"/>
                          <a:cs typeface="Segoe UI" panose="020B0502040204020203" pitchFamily="34" charset="0"/>
                        </a:rPr>
                        <a:t>26/01/2026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6.28</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51.26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58.54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6.25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Segoe UI" panose="020B0502040204020203" pitchFamily="34" charset="0"/>
                          <a:cs typeface="Segoe UI" panose="020B0502040204020203" pitchFamily="34" charset="0"/>
                        </a:rPr>
                        <a:t>51.51</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62.2</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6.36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Calibri" panose="020F0502020204030204" pitchFamily="34" charset="0"/>
                        </a:rPr>
                        <a:t>55.15</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8005331"/>
                  </a:ext>
                </a:extLst>
              </a:tr>
              <a:tr h="399637">
                <a:tc>
                  <a:txBody>
                    <a:bodyPr/>
                    <a:lstStyle/>
                    <a:p>
                      <a:pPr algn="ctr" fontAlgn="b"/>
                      <a:r>
                        <a:rPr lang="en-IN" sz="2000" b="0" i="0" u="none" strike="noStrike">
                          <a:solidFill>
                            <a:srgbClr val="000000"/>
                          </a:solidFill>
                          <a:effectLst/>
                          <a:latin typeface="Segoe UI" panose="020B0502040204020203" pitchFamily="34" charset="0"/>
                          <a:cs typeface="Segoe UI" panose="020B0502040204020203" pitchFamily="34" charset="0"/>
                        </a:rPr>
                        <a:t>27/01/2026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62.63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6.24</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51.51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55.73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6.24</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Segoe UI" panose="020B0502040204020203" pitchFamily="34" charset="0"/>
                          <a:cs typeface="Segoe UI" panose="020B0502040204020203" pitchFamily="34" charset="0"/>
                        </a:rPr>
                        <a:t>51.00</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61.5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6.37</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Calibri" panose="020F0502020204030204" pitchFamily="34" charset="0"/>
                        </a:rPr>
                        <a:t>54.84</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485776"/>
                  </a:ext>
                </a:extLst>
              </a:tr>
              <a:tr h="399637">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IN" sz="2000" b="0" i="0" u="none" strike="noStrike">
                          <a:solidFill>
                            <a:srgbClr val="000000"/>
                          </a:solidFill>
                          <a:effectLst/>
                          <a:latin typeface="Segoe UI" panose="020B0502040204020203" pitchFamily="34" charset="0"/>
                          <a:cs typeface="Segoe UI" panose="020B0502040204020203" pitchFamily="34" charset="0"/>
                        </a:rPr>
                        <a:t>28/01/2026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60.13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6.26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Segoe UI" panose="020B0502040204020203" pitchFamily="34" charset="0"/>
                          <a:cs typeface="Segoe UI" panose="020B0502040204020203" pitchFamily="34" charset="0"/>
                        </a:rPr>
                        <a:t>51.00</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60.5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6.30</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Calibri" panose="020F0502020204030204" pitchFamily="34" charset="0"/>
                        </a:rPr>
                        <a:t>54.84</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076318"/>
                  </a:ext>
                </a:extLst>
              </a:tr>
              <a:tr h="393205">
                <a:tc>
                  <a:txBody>
                    <a:bodyPr/>
                    <a:lstStyle/>
                    <a:p>
                      <a:pPr algn="ctr" fontAlgn="b"/>
                      <a:r>
                        <a:rPr lang="en-IN" sz="2000" b="0" i="0" u="none" strike="noStrike">
                          <a:solidFill>
                            <a:srgbClr val="000000"/>
                          </a:solidFill>
                          <a:effectLst/>
                          <a:latin typeface="Segoe UI" panose="020B0502040204020203" pitchFamily="34" charset="0"/>
                          <a:cs typeface="Segoe UI" panose="020B0502040204020203" pitchFamily="34" charset="0"/>
                        </a:rPr>
                        <a:t>29/01/2026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62.68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6.27</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51.78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60.32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6.23</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Segoe UI" panose="020B0502040204020203" pitchFamily="34" charset="0"/>
                          <a:cs typeface="Segoe UI" panose="020B0502040204020203" pitchFamily="34" charset="0"/>
                        </a:rPr>
                        <a:t>51.26</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58.9</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6.34</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Calibri" panose="020F0502020204030204" pitchFamily="34" charset="0"/>
                        </a:rPr>
                        <a:t>55.00</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7158068"/>
                  </a:ext>
                </a:extLst>
              </a:tr>
              <a:tr h="399637">
                <a:tc>
                  <a:txBody>
                    <a:bodyPr/>
                    <a:lstStyle/>
                    <a:p>
                      <a:pPr algn="ctr" fontAlgn="b"/>
                      <a:r>
                        <a:rPr lang="en-IN" sz="2000" b="0" i="0" u="none" strike="noStrike">
                          <a:solidFill>
                            <a:srgbClr val="000000"/>
                          </a:solidFill>
                          <a:effectLst/>
                          <a:latin typeface="Segoe UI" panose="020B0502040204020203" pitchFamily="34" charset="0"/>
                          <a:cs typeface="Segoe UI" panose="020B0502040204020203" pitchFamily="34" charset="0"/>
                        </a:rPr>
                        <a:t>30/01/2026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62.08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6.26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51.78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58.40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6.23</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Segoe UI" panose="020B0502040204020203" pitchFamily="34" charset="0"/>
                          <a:cs typeface="Segoe UI" panose="020B0502040204020203" pitchFamily="34" charset="0"/>
                        </a:rPr>
                        <a:t>51.26</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59.2</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6.29</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Calibri" panose="020F0502020204030204" pitchFamily="34" charset="0"/>
                        </a:rPr>
                        <a:t>54.84</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035984"/>
                  </a:ext>
                </a:extLst>
              </a:tr>
              <a:tr h="505912">
                <a:tc>
                  <a:txBody>
                    <a:bodyPr/>
                    <a:lstStyle/>
                    <a:p>
                      <a:pPr algn="ctr" fontAlgn="b"/>
                      <a:r>
                        <a:rPr lang="en-IN" sz="2000" b="0" i="0" u="none" strike="noStrike">
                          <a:solidFill>
                            <a:srgbClr val="000000"/>
                          </a:solidFill>
                          <a:effectLst/>
                          <a:latin typeface="Segoe UI" panose="020B0502040204020203" pitchFamily="34" charset="0"/>
                          <a:cs typeface="Segoe UI" panose="020B0502040204020203" pitchFamily="34" charset="0"/>
                        </a:rPr>
                        <a:t>31/01/2026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62.25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0" i="0" u="none" strike="noStrike" kern="1200">
                          <a:solidFill>
                            <a:srgbClr val="00B050"/>
                          </a:solidFill>
                          <a:latin typeface="Segoe UI" panose="020B0502040204020203" pitchFamily="34" charset="0"/>
                          <a:ea typeface="+mn-ea"/>
                          <a:cs typeface="Segoe UI" panose="020B0502040204020203" pitchFamily="34" charset="0"/>
                        </a:rPr>
                        <a:t>6.27</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0" i="0" u="none" strike="noStrike">
                          <a:solidFill>
                            <a:srgbClr val="00B050"/>
                          </a:solidFill>
                          <a:effectLst/>
                          <a:latin typeface="Segoe UI" panose="020B0502040204020203" pitchFamily="34" charset="0"/>
                          <a:cs typeface="Segoe UI" panose="020B0502040204020203" pitchFamily="34" charset="0"/>
                        </a:rPr>
                        <a:t>51.78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60.48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6.25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Segoe UI" panose="020B0502040204020203" pitchFamily="34" charset="0"/>
                          <a:cs typeface="Segoe UI" panose="020B0502040204020203" pitchFamily="34" charset="0"/>
                        </a:rPr>
                        <a:t>51.51</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58.8</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0" i="0" u="none" strike="noStrike" kern="1200">
                          <a:solidFill>
                            <a:schemeClr val="tx1"/>
                          </a:solidFill>
                          <a:latin typeface="Segoe UI" panose="020B0502040204020203" pitchFamily="34" charset="0"/>
                          <a:ea typeface="+mn-ea"/>
                          <a:cs typeface="Segoe UI" panose="020B0502040204020203" pitchFamily="34" charset="0"/>
                        </a:rPr>
                        <a:t>6.25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0" i="0" u="none" strike="noStrike">
                          <a:solidFill>
                            <a:schemeClr val="tx1"/>
                          </a:solidFill>
                          <a:effectLst/>
                          <a:latin typeface="Calibri" panose="020F0502020204030204" pitchFamily="34" charset="0"/>
                        </a:rPr>
                        <a:t>54.84</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451846"/>
                  </a:ext>
                </a:extLst>
              </a:tr>
              <a:tr h="304804">
                <a:tc>
                  <a:txBody>
                    <a:bodyPr/>
                    <a:lstStyle/>
                    <a:p>
                      <a:pPr algn="ctr" fontAlgn="b"/>
                      <a:r>
                        <a:rPr lang="en-IN" sz="2000" b="1" i="0" u="none" strike="noStrike">
                          <a:solidFill>
                            <a:srgbClr val="000000"/>
                          </a:solidFill>
                          <a:effectLst/>
                          <a:latin typeface="Segoe UI" panose="020B0502040204020203" pitchFamily="34" charset="0"/>
                          <a:cs typeface="Segoe UI" panose="020B0502040204020203" pitchFamily="34" charset="0"/>
                        </a:rPr>
                        <a:t>Average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1" i="0" u="none" strike="noStrike" kern="1200">
                          <a:solidFill>
                            <a:srgbClr val="00B050"/>
                          </a:solidFill>
                          <a:latin typeface="Segoe UI" panose="020B0502040204020203" pitchFamily="34" charset="0"/>
                          <a:ea typeface="+mn-ea"/>
                          <a:cs typeface="Segoe UI" panose="020B0502040204020203" pitchFamily="34" charset="0"/>
                        </a:rPr>
                        <a:t>61.82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2000" b="1" i="0" u="none" strike="noStrike" kern="1200">
                          <a:solidFill>
                            <a:srgbClr val="00B050"/>
                          </a:solidFill>
                          <a:latin typeface="Segoe UI" panose="020B0502040204020203" pitchFamily="34" charset="0"/>
                          <a:ea typeface="+mn-ea"/>
                          <a:cs typeface="Segoe UI" panose="020B0502040204020203" pitchFamily="34" charset="0"/>
                        </a:rPr>
                        <a:t>6.26</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2000" b="1" i="0" u="none" strike="noStrike">
                          <a:solidFill>
                            <a:srgbClr val="00B050"/>
                          </a:solidFill>
                          <a:effectLst/>
                          <a:latin typeface="Segoe UI" panose="020B0502040204020203" pitchFamily="34" charset="0"/>
                          <a:cs typeface="Segoe UI" panose="020B0502040204020203" pitchFamily="34" charset="0"/>
                        </a:rPr>
                        <a:t>51.60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1" i="0" u="none" strike="noStrike" kern="1200">
                          <a:solidFill>
                            <a:schemeClr val="tx1"/>
                          </a:solidFill>
                          <a:latin typeface="Segoe UI" panose="020B0502040204020203" pitchFamily="34" charset="0"/>
                          <a:ea typeface="+mn-ea"/>
                          <a:cs typeface="Segoe UI" panose="020B0502040204020203" pitchFamily="34" charset="0"/>
                        </a:rPr>
                        <a:t>59.04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1" i="0" u="none" strike="noStrike" kern="1200">
                          <a:solidFill>
                            <a:schemeClr val="tx1"/>
                          </a:solidFill>
                          <a:latin typeface="Segoe UI" panose="020B0502040204020203" pitchFamily="34" charset="0"/>
                          <a:ea typeface="+mn-ea"/>
                          <a:cs typeface="Segoe UI" panose="020B0502040204020203" pitchFamily="34" charset="0"/>
                        </a:rPr>
                        <a:t>6.24</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1" i="0" u="none" strike="noStrike">
                          <a:solidFill>
                            <a:schemeClr val="tx1"/>
                          </a:solidFill>
                          <a:effectLst/>
                          <a:latin typeface="Segoe UI" panose="020B0502040204020203" pitchFamily="34" charset="0"/>
                          <a:cs typeface="Segoe UI" panose="020B0502040204020203" pitchFamily="34" charset="0"/>
                        </a:rPr>
                        <a:t>51.34</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1" i="0" u="none" strike="noStrike" kern="1200">
                          <a:solidFill>
                            <a:schemeClr val="tx1"/>
                          </a:solidFill>
                          <a:latin typeface="Segoe UI" panose="020B0502040204020203" pitchFamily="34" charset="0"/>
                          <a:ea typeface="+mn-ea"/>
                          <a:cs typeface="Segoe UI" panose="020B0502040204020203" pitchFamily="34" charset="0"/>
                        </a:rPr>
                        <a:t>60.5</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2000" b="1" i="0" u="none" strike="noStrike" kern="1200">
                          <a:solidFill>
                            <a:schemeClr val="tx1"/>
                          </a:solidFill>
                          <a:latin typeface="Segoe UI" panose="020B0502040204020203" pitchFamily="34" charset="0"/>
                          <a:ea typeface="+mn-ea"/>
                          <a:cs typeface="Segoe UI" panose="020B0502040204020203" pitchFamily="34" charset="0"/>
                        </a:rPr>
                        <a:t>6.33</a:t>
                      </a: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2000" b="1" i="0" u="none" strike="noStrike">
                          <a:solidFill>
                            <a:schemeClr val="tx1"/>
                          </a:solidFill>
                          <a:effectLst/>
                          <a:latin typeface="Segoe UI" panose="020B0502040204020203" pitchFamily="34" charset="0"/>
                          <a:cs typeface="Segoe UI" panose="020B0502040204020203" pitchFamily="34" charset="0"/>
                        </a:rPr>
                        <a:t>54.95</a:t>
                      </a:r>
                    </a:p>
                  </a:txBody>
                  <a:tcPr marL="9525" marR="9525" marT="9525"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328461"/>
                  </a:ext>
                </a:extLst>
              </a:tr>
            </a:tbl>
          </a:graphicData>
        </a:graphic>
      </p:graphicFrame>
    </p:spTree>
    <p:extLst>
      <p:ext uri="{BB962C8B-B14F-4D97-AF65-F5344CB8AC3E}">
        <p14:creationId xmlns:p14="http://schemas.microsoft.com/office/powerpoint/2010/main" val="28317798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109</a:t>
            </a:fld>
            <a:endParaRPr lang="en-US"/>
          </a:p>
        </p:txBody>
      </p:sp>
      <p:sp>
        <p:nvSpPr>
          <p:cNvPr id="5" name="Title 4"/>
          <p:cNvSpPr>
            <a:spLocks noGrp="1"/>
          </p:cNvSpPr>
          <p:nvPr>
            <p:ph type="title"/>
          </p:nvPr>
        </p:nvSpPr>
        <p:spPr>
          <a:xfrm>
            <a:off x="3044144" y="160339"/>
            <a:ext cx="6045200" cy="609600"/>
          </a:xfrm>
        </p:spPr>
        <p:txBody>
          <a:bodyPr/>
          <a:lstStyle/>
          <a:p>
            <a:r>
              <a:rPr lang="en-IN"/>
              <a:t>TBT</a:t>
            </a:r>
          </a:p>
        </p:txBody>
      </p:sp>
      <p:sp>
        <p:nvSpPr>
          <p:cNvPr id="3" name="AutoShape 2" descr="Image pre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mage preview"/>
          <p:cNvSpPr>
            <a:spLocks noChangeAspect="1" noChangeArrowheads="1"/>
          </p:cNvSpPr>
          <p:nvPr/>
        </p:nvSpPr>
        <p:spPr bwMode="auto">
          <a:xfrm>
            <a:off x="421986"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Image preview"/>
          <p:cNvSpPr>
            <a:spLocks noChangeAspect="1" noChangeArrowheads="1"/>
          </p:cNvSpPr>
          <p:nvPr/>
        </p:nvSpPr>
        <p:spPr bwMode="auto">
          <a:xfrm>
            <a:off x="914400" y="2986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1066800"/>
            <a:ext cx="5864225" cy="5257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066800"/>
            <a:ext cx="5867400" cy="5257800"/>
          </a:xfrm>
          <a:prstGeom prst="rect">
            <a:avLst/>
          </a:prstGeom>
        </p:spPr>
      </p:pic>
    </p:spTree>
    <p:extLst>
      <p:ext uri="{BB962C8B-B14F-4D97-AF65-F5344CB8AC3E}">
        <p14:creationId xmlns:p14="http://schemas.microsoft.com/office/powerpoint/2010/main" val="4268445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0010B3-186A-204B-90FA-0DA5719CEC18}"/>
              </a:ext>
            </a:extLst>
          </p:cNvPr>
          <p:cNvSpPr>
            <a:spLocks noGrp="1"/>
          </p:cNvSpPr>
          <p:nvPr>
            <p:ph type="title"/>
          </p:nvPr>
        </p:nvSpPr>
        <p:spPr>
          <a:xfrm>
            <a:off x="152400" y="76200"/>
            <a:ext cx="6248400" cy="609600"/>
          </a:xfrm>
        </p:spPr>
        <p:txBody>
          <a:bodyPr>
            <a:normAutofit/>
          </a:bodyPr>
          <a:lstStyle/>
          <a:p>
            <a:r>
              <a:rPr lang="en-US" sz="2800"/>
              <a:t>Cane Purchase trend till 31 Jan 2026</a:t>
            </a:r>
            <a:endParaRPr lang="en-US"/>
          </a:p>
        </p:txBody>
      </p:sp>
      <p:sp>
        <p:nvSpPr>
          <p:cNvPr id="2" name="Slide Number Placeholder 1">
            <a:extLst>
              <a:ext uri="{FF2B5EF4-FFF2-40B4-BE49-F238E27FC236}">
                <a16:creationId xmlns:a16="http://schemas.microsoft.com/office/drawing/2014/main" id="{C589C889-C6E4-D05A-F1DD-F469E1C79B0D}"/>
              </a:ext>
            </a:extLst>
          </p:cNvPr>
          <p:cNvSpPr>
            <a:spLocks noGrp="1"/>
          </p:cNvSpPr>
          <p:nvPr>
            <p:ph type="sldNum" sz="quarter" idx="12"/>
          </p:nvPr>
        </p:nvSpPr>
        <p:spPr/>
        <p:txBody>
          <a:bodyPr/>
          <a:lstStyle/>
          <a:p>
            <a:fld id="{B76B49FA-22BB-44F5-8EFA-E5C56FA3907E}" type="slidenum">
              <a:rPr lang="en-US" smtClean="0"/>
              <a:pPr/>
              <a:t>11</a:t>
            </a:fld>
            <a:endParaRPr lang="en-US"/>
          </a:p>
        </p:txBody>
      </p:sp>
      <p:graphicFrame>
        <p:nvGraphicFramePr>
          <p:cNvPr id="5" name="Chart 4">
            <a:extLst>
              <a:ext uri="{FF2B5EF4-FFF2-40B4-BE49-F238E27FC236}">
                <a16:creationId xmlns:a16="http://schemas.microsoft.com/office/drawing/2014/main" id="{39E4529B-61CA-7E96-6A78-8400D5C6090A}"/>
              </a:ext>
            </a:extLst>
          </p:cNvPr>
          <p:cNvGraphicFramePr>
            <a:graphicFrameLocks/>
          </p:cNvGraphicFramePr>
          <p:nvPr/>
        </p:nvGraphicFramePr>
        <p:xfrm>
          <a:off x="1257300" y="1166621"/>
          <a:ext cx="9067800" cy="24367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13E25844-71A1-A6FD-B465-EDA733C848F4}"/>
              </a:ext>
            </a:extLst>
          </p:cNvPr>
          <p:cNvGraphicFramePr>
            <a:graphicFrameLocks/>
          </p:cNvGraphicFramePr>
          <p:nvPr/>
        </p:nvGraphicFramePr>
        <p:xfrm>
          <a:off x="152400" y="838200"/>
          <a:ext cx="11887200" cy="56546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579042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6B49FA-22BB-44F5-8EFA-E5C56FA3907E}" type="slidenum">
              <a:rPr lang="en-US" smtClean="0"/>
              <a:pPr/>
              <a:t>110</a:t>
            </a:fld>
            <a:endParaRPr lang="en-US"/>
          </a:p>
        </p:txBody>
      </p:sp>
      <p:sp>
        <p:nvSpPr>
          <p:cNvPr id="5" name="Title 4"/>
          <p:cNvSpPr>
            <a:spLocks noGrp="1"/>
          </p:cNvSpPr>
          <p:nvPr>
            <p:ph type="title"/>
          </p:nvPr>
        </p:nvSpPr>
        <p:spPr>
          <a:xfrm>
            <a:off x="2971800" y="219479"/>
            <a:ext cx="6045200" cy="609600"/>
          </a:xfrm>
        </p:spPr>
        <p:txBody>
          <a:bodyPr/>
          <a:lstStyle/>
          <a:p>
            <a:r>
              <a:rPr lang="en-IN"/>
              <a:t>TBT Attendance</a:t>
            </a:r>
          </a:p>
        </p:txBody>
      </p:sp>
      <p:sp>
        <p:nvSpPr>
          <p:cNvPr id="3" name="AutoShape 2" descr="Image pre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mage preview"/>
          <p:cNvSpPr>
            <a:spLocks noChangeAspect="1" noChangeArrowheads="1"/>
          </p:cNvSpPr>
          <p:nvPr/>
        </p:nvSpPr>
        <p:spPr bwMode="auto">
          <a:xfrm>
            <a:off x="421986"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Image preview"/>
          <p:cNvSpPr>
            <a:spLocks noChangeAspect="1" noChangeArrowheads="1"/>
          </p:cNvSpPr>
          <p:nvPr/>
        </p:nvSpPr>
        <p:spPr bwMode="auto">
          <a:xfrm>
            <a:off x="914400" y="2986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058" t="7462" r="1840" b="14926"/>
          <a:stretch/>
        </p:blipFill>
        <p:spPr>
          <a:xfrm>
            <a:off x="155575" y="1066800"/>
            <a:ext cx="5788025" cy="525779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016" t="6667" r="4410" b="22222"/>
          <a:stretch/>
        </p:blipFill>
        <p:spPr>
          <a:xfrm>
            <a:off x="6096000" y="1066799"/>
            <a:ext cx="5943600" cy="5257800"/>
          </a:xfrm>
          <a:prstGeom prst="rect">
            <a:avLst/>
          </a:prstGeom>
        </p:spPr>
      </p:pic>
    </p:spTree>
    <p:extLst>
      <p:ext uri="{BB962C8B-B14F-4D97-AF65-F5344CB8AC3E}">
        <p14:creationId xmlns:p14="http://schemas.microsoft.com/office/powerpoint/2010/main" val="1351899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B76B49FA-22BB-44F5-8EFA-E5C56FA3907E}" type="slidenum">
              <a:rPr lang="en-US" smtClean="0"/>
              <a:pPr/>
              <a:t>111</a:t>
            </a:fld>
            <a:endParaRPr lang="en-US"/>
          </a:p>
        </p:txBody>
      </p:sp>
      <p:graphicFrame>
        <p:nvGraphicFramePr>
          <p:cNvPr id="2" name="Table 1">
            <a:extLst>
              <a:ext uri="{FF2B5EF4-FFF2-40B4-BE49-F238E27FC236}">
                <a16:creationId xmlns:a16="http://schemas.microsoft.com/office/drawing/2014/main" id="{56BA23D8-D731-8D76-CC27-DE1AE51F7670}"/>
              </a:ext>
            </a:extLst>
          </p:cNvPr>
          <p:cNvGraphicFramePr>
            <a:graphicFrameLocks noGrp="1"/>
          </p:cNvGraphicFramePr>
          <p:nvPr/>
        </p:nvGraphicFramePr>
        <p:xfrm>
          <a:off x="304800" y="1219200"/>
          <a:ext cx="11582400" cy="5071050"/>
        </p:xfrm>
        <a:graphic>
          <a:graphicData uri="http://schemas.openxmlformats.org/drawingml/2006/table">
            <a:tbl>
              <a:tblPr>
                <a:tableStyleId>{5C22544A-7EE6-4342-B048-85BDC9FD1C3A}</a:tableStyleId>
              </a:tblPr>
              <a:tblGrid>
                <a:gridCol w="406213">
                  <a:extLst>
                    <a:ext uri="{9D8B030D-6E8A-4147-A177-3AD203B41FA5}">
                      <a16:colId xmlns:a16="http://schemas.microsoft.com/office/drawing/2014/main" val="20000"/>
                    </a:ext>
                  </a:extLst>
                </a:gridCol>
                <a:gridCol w="1026277">
                  <a:extLst>
                    <a:ext uri="{9D8B030D-6E8A-4147-A177-3AD203B41FA5}">
                      <a16:colId xmlns:a16="http://schemas.microsoft.com/office/drawing/2014/main" val="20001"/>
                    </a:ext>
                  </a:extLst>
                </a:gridCol>
                <a:gridCol w="2417069">
                  <a:extLst>
                    <a:ext uri="{9D8B030D-6E8A-4147-A177-3AD203B41FA5}">
                      <a16:colId xmlns:a16="http://schemas.microsoft.com/office/drawing/2014/main" val="20002"/>
                    </a:ext>
                  </a:extLst>
                </a:gridCol>
                <a:gridCol w="1169507">
                  <a:extLst>
                    <a:ext uri="{9D8B030D-6E8A-4147-A177-3AD203B41FA5}">
                      <a16:colId xmlns:a16="http://schemas.microsoft.com/office/drawing/2014/main" val="20003"/>
                    </a:ext>
                  </a:extLst>
                </a:gridCol>
                <a:gridCol w="2522394">
                  <a:extLst>
                    <a:ext uri="{9D8B030D-6E8A-4147-A177-3AD203B41FA5}">
                      <a16:colId xmlns:a16="http://schemas.microsoft.com/office/drawing/2014/main" val="20004"/>
                    </a:ext>
                  </a:extLst>
                </a:gridCol>
                <a:gridCol w="1357549">
                  <a:extLst>
                    <a:ext uri="{9D8B030D-6E8A-4147-A177-3AD203B41FA5}">
                      <a16:colId xmlns:a16="http://schemas.microsoft.com/office/drawing/2014/main" val="20005"/>
                    </a:ext>
                  </a:extLst>
                </a:gridCol>
                <a:gridCol w="1659227">
                  <a:extLst>
                    <a:ext uri="{9D8B030D-6E8A-4147-A177-3AD203B41FA5}">
                      <a16:colId xmlns:a16="http://schemas.microsoft.com/office/drawing/2014/main" val="20006"/>
                    </a:ext>
                  </a:extLst>
                </a:gridCol>
                <a:gridCol w="1024164">
                  <a:extLst>
                    <a:ext uri="{9D8B030D-6E8A-4147-A177-3AD203B41FA5}">
                      <a16:colId xmlns:a16="http://schemas.microsoft.com/office/drawing/2014/main" val="20007"/>
                    </a:ext>
                  </a:extLst>
                </a:gridCol>
              </a:tblGrid>
              <a:tr h="457200">
                <a:tc gridSpan="8">
                  <a:txBody>
                    <a:bodyPr/>
                    <a:lstStyle/>
                    <a:p>
                      <a:pPr algn="ctr" fontAlgn="b"/>
                      <a:r>
                        <a:rPr lang="en-US" sz="1400" b="1" u="sng" strike="noStrike">
                          <a:solidFill>
                            <a:schemeClr val="bg1"/>
                          </a:solidFill>
                          <a:effectLst/>
                          <a:latin typeface="Segoe UI" panose="020B0502040204020203" pitchFamily="34" charset="0"/>
                          <a:cs typeface="Segoe UI" panose="020B0502040204020203" pitchFamily="34" charset="0"/>
                        </a:rPr>
                        <a:t>HAZARDS OBSERVATION - DISTILLERY  </a:t>
                      </a:r>
                      <a:endParaRPr lang="en-US" sz="1400" b="1" i="0" u="sng" strike="noStrike">
                        <a:solidFill>
                          <a:schemeClr val="bg1"/>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68238">
                <a:tc>
                  <a:txBody>
                    <a:bodyPr/>
                    <a:lstStyle/>
                    <a:p>
                      <a:pPr algn="just" fontAlgn="ctr"/>
                      <a:r>
                        <a:rPr lang="en-US" sz="1400" b="1" u="none" strike="noStrike">
                          <a:effectLst/>
                          <a:latin typeface="Segoe UI" panose="020B0502040204020203" pitchFamily="34" charset="0"/>
                          <a:cs typeface="Segoe UI" panose="020B0502040204020203" pitchFamily="34" charset="0"/>
                        </a:rPr>
                        <a:t>S.N</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DATE</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HAZARDOUS</a:t>
                      </a:r>
                      <a:r>
                        <a:rPr lang="en-US" sz="1400" b="1" u="none" strike="noStrike" baseline="0">
                          <a:effectLst/>
                          <a:latin typeface="Segoe UI" panose="020B0502040204020203" pitchFamily="34" charset="0"/>
                          <a:cs typeface="Segoe UI" panose="020B0502040204020203" pitchFamily="34" charset="0"/>
                        </a:rPr>
                        <a:t> </a:t>
                      </a:r>
                      <a:r>
                        <a:rPr lang="en-US" sz="1400" b="1" u="none" strike="noStrike">
                          <a:effectLst/>
                          <a:latin typeface="Segoe UI" panose="020B0502040204020203" pitchFamily="34" charset="0"/>
                          <a:cs typeface="Segoe UI" panose="020B0502040204020203" pitchFamily="34" charset="0"/>
                        </a:rPr>
                        <a:t>ACTIVITY/ OBSERVATION</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l" fontAlgn="ctr"/>
                      <a:r>
                        <a:rPr lang="en-US" sz="1400" b="1" u="none" strike="noStrike">
                          <a:effectLst/>
                          <a:latin typeface="Segoe UI" panose="020B0502040204020203" pitchFamily="34" charset="0"/>
                          <a:cs typeface="Segoe UI" panose="020B0502040204020203" pitchFamily="34" charset="0"/>
                        </a:rPr>
                        <a:t>       LOCATION</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just" fontAlgn="ctr"/>
                      <a:r>
                        <a:rPr lang="en-US" sz="1400" b="1" u="none" strike="noStrike">
                          <a:effectLst/>
                          <a:latin typeface="Segoe UI" panose="020B0502040204020203" pitchFamily="34" charset="0"/>
                          <a:cs typeface="Segoe UI" panose="020B0502040204020203" pitchFamily="34" charset="0"/>
                        </a:rPr>
                        <a:t>ACTION REQUIRED/ TAKEN</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TARGET DATE </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RESPONSIBILITY</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STATUS</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944786">
                <a:tc>
                  <a:txBody>
                    <a:bodyPr/>
                    <a:lstStyle/>
                    <a:p>
                      <a:pPr algn="ctr" fontAlgn="ctr"/>
                      <a:r>
                        <a:rPr lang="en-IN" sz="1400" b="1"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Calibri" panose="020F0502020204030204" pitchFamily="34" charset="0"/>
                        </a:rPr>
                        <a:t>25.01.2026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Calibri" panose="020F0502020204030204" pitchFamily="34" charset="0"/>
                        </a:rPr>
                        <a:t>Open caustic bag placed on ground floor</a:t>
                      </a:r>
                      <a:r>
                        <a:rPr lang="en-IN" sz="1400" b="0" i="0" u="none" strike="noStrike" baseline="0">
                          <a:solidFill>
                            <a:srgbClr val="000000"/>
                          </a:solidFill>
                          <a:effectLst/>
                          <a:latin typeface="Calibri" panose="020F0502020204030204" pitchFamily="34" charset="0"/>
                        </a:rPr>
                        <a:t> of fermentation house near CIP Tank.</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a:solidFill>
                            <a:srgbClr val="000000"/>
                          </a:solidFill>
                          <a:effectLst/>
                          <a:latin typeface="Calibri" panose="020F0502020204030204" pitchFamily="34" charset="0"/>
                        </a:rPr>
                        <a:t>Fermentation house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a:solidFill>
                            <a:srgbClr val="000000"/>
                          </a:solidFill>
                          <a:effectLst/>
                          <a:latin typeface="Calibri" panose="020F0502020204030204" pitchFamily="34" charset="0"/>
                        </a:rPr>
                        <a:t>Caustic bags shifted to proper place.</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Calibri" panose="020F0502020204030204" pitchFamily="34" charset="0"/>
                        </a:rPr>
                        <a:t>Immediate </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a:r>
                        <a:rPr lang="en-IN" sz="1400"/>
                        <a:t>Mr.</a:t>
                      </a:r>
                      <a:r>
                        <a:rPr lang="en-IN" sz="1400" baseline="0"/>
                        <a:t>  Harpal Singh</a:t>
                      </a:r>
                      <a:endParaRPr lang="en-IN" sz="1400"/>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4"/>
                  </a:ext>
                </a:extLst>
              </a:tr>
              <a:tr h="1031271">
                <a:tc>
                  <a:txBody>
                    <a:bodyPr/>
                    <a:lstStyle/>
                    <a:p>
                      <a:pPr algn="ctr" fontAlgn="ctr"/>
                      <a:r>
                        <a:rPr lang="en-IN" sz="1400" b="1"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a:solidFill>
                            <a:srgbClr val="000000"/>
                          </a:solidFill>
                          <a:effectLst/>
                          <a:latin typeface="Calibri" panose="020F0502020204030204" pitchFamily="34" charset="0"/>
                        </a:rPr>
                        <a:t>27.01.2026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baseline="0">
                          <a:solidFill>
                            <a:srgbClr val="000000"/>
                          </a:solidFill>
                          <a:effectLst/>
                          <a:latin typeface="Calibri" panose="020F0502020204030204" pitchFamily="34" charset="0"/>
                        </a:rPr>
                        <a:t>MEE plant scale spread from trolley during shifting to yard.</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a:solidFill>
                            <a:srgbClr val="000000"/>
                          </a:solidFill>
                          <a:effectLst/>
                          <a:latin typeface="Calibri" panose="020F0502020204030204" pitchFamily="34" charset="0"/>
                        </a:rPr>
                        <a:t>Near</a:t>
                      </a:r>
                      <a:r>
                        <a:rPr lang="en-IN" sz="1400" b="0" i="0" u="none" strike="noStrike" baseline="0">
                          <a:solidFill>
                            <a:srgbClr val="000000"/>
                          </a:solidFill>
                          <a:effectLst/>
                          <a:latin typeface="Calibri" panose="020F0502020204030204" pitchFamily="34" charset="0"/>
                        </a:rPr>
                        <a:t> weighing scale.</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a:solidFill>
                            <a:srgbClr val="000000"/>
                          </a:solidFill>
                          <a:effectLst/>
                          <a:latin typeface="Calibri" panose="020F0502020204030204" pitchFamily="34" charset="0"/>
                        </a:rPr>
                        <a:t>Clean spread sludge</a:t>
                      </a:r>
                      <a:r>
                        <a:rPr lang="en-IN" sz="1400" b="0" i="0" u="none" strike="noStrike" baseline="0">
                          <a:solidFill>
                            <a:srgbClr val="000000"/>
                          </a:solidFill>
                          <a:effectLst/>
                          <a:latin typeface="Calibri" panose="020F0502020204030204" pitchFamily="34" charset="0"/>
                        </a:rPr>
                        <a:t> immediately and i</a:t>
                      </a:r>
                      <a:r>
                        <a:rPr lang="en-IN" sz="1400" b="0" i="0" u="none" strike="noStrike">
                          <a:solidFill>
                            <a:srgbClr val="000000"/>
                          </a:solidFill>
                          <a:effectLst/>
                          <a:latin typeface="Calibri" panose="020F0502020204030204" pitchFamily="34" charset="0"/>
                        </a:rPr>
                        <a:t>nstructed to tractor</a:t>
                      </a:r>
                      <a:r>
                        <a:rPr lang="en-IN" sz="1400" b="0" i="0" u="none" strike="noStrike" baseline="0">
                          <a:solidFill>
                            <a:srgbClr val="000000"/>
                          </a:solidFill>
                          <a:effectLst/>
                          <a:latin typeface="Calibri" panose="020F0502020204030204" pitchFamily="34" charset="0"/>
                        </a:rPr>
                        <a:t> driver keep proper attention .</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lnSpc>
                          <a:spcPct val="100000"/>
                        </a:lnSpc>
                      </a:pPr>
                      <a:r>
                        <a:rPr lang="en-IN" sz="1400" b="0" i="0" u="none" strike="noStrike">
                          <a:solidFill>
                            <a:srgbClr val="000000"/>
                          </a:solidFill>
                          <a:effectLst/>
                          <a:latin typeface="Calibri" panose="020F0502020204030204" pitchFamily="34" charset="0"/>
                        </a:rPr>
                        <a:t>Mr</a:t>
                      </a:r>
                      <a:r>
                        <a:rPr lang="en-IN" sz="1400" b="0" i="0" u="none" strike="noStrike" baseline="0">
                          <a:solidFill>
                            <a:srgbClr val="000000"/>
                          </a:solidFill>
                          <a:effectLst/>
                          <a:latin typeface="Calibri" panose="020F0502020204030204" pitchFamily="34" charset="0"/>
                        </a:rPr>
                        <a:t> Brij Mohan Shukla</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2"/>
                  </a:ext>
                </a:extLst>
              </a:tr>
              <a:tr h="900024">
                <a:tc>
                  <a:txBody>
                    <a:bodyPr/>
                    <a:lstStyle/>
                    <a:p>
                      <a:pPr algn="ctr" fontAlgn="ctr"/>
                      <a:r>
                        <a:rPr lang="en-IN" sz="1400" b="1"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t"/>
                      <a:r>
                        <a:rPr lang="en-IN" sz="1400" b="0" i="0" u="none" strike="noStrike">
                          <a:solidFill>
                            <a:srgbClr val="000000"/>
                          </a:solidFill>
                          <a:effectLst/>
                          <a:latin typeface="+mn-lt"/>
                        </a:rPr>
                        <a:t>28.01.2026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a:solidFill>
                            <a:srgbClr val="000000"/>
                          </a:solidFill>
                          <a:effectLst/>
                          <a:latin typeface="+mn-lt"/>
                        </a:rPr>
                        <a:t>Debris of fermentation Cooling tower spread near pit after cleaning .</a:t>
                      </a:r>
                      <a:endParaRPr lang="en-IN" sz="1400" b="0" i="0" u="none" strike="noStrike">
                        <a:solidFill>
                          <a:srgbClr val="000000"/>
                        </a:solidFill>
                        <a:effectLst/>
                        <a:latin typeface="+mn-lt"/>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a:solidFill>
                            <a:srgbClr val="000000"/>
                          </a:solidFill>
                          <a:effectLst/>
                          <a:latin typeface="+mn-lt"/>
                        </a:rPr>
                        <a:t>Cooling Tower.</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a:solidFill>
                            <a:srgbClr val="000000"/>
                          </a:solidFill>
                          <a:effectLst/>
                          <a:latin typeface="+mn-lt"/>
                        </a:rPr>
                        <a:t>Instruct to supervisor  cleaned properly near N-pit area.</a:t>
                      </a:r>
                      <a:endParaRPr lang="en-IN" sz="1400" b="0" i="0" u="none" strike="noStrike">
                        <a:solidFill>
                          <a:srgbClr val="000000"/>
                        </a:solidFill>
                        <a:effectLst/>
                        <a:latin typeface="+mn-lt"/>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a:solidFill>
                            <a:srgbClr val="000000"/>
                          </a:solidFill>
                          <a:effectLst/>
                          <a:latin typeface="+mn-lt"/>
                        </a:rPr>
                        <a:t> </a:t>
                      </a:r>
                    </a:p>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a:solidFill>
                            <a:srgbClr val="000000"/>
                          </a:solidFill>
                          <a:effectLst/>
                          <a:latin typeface="+mn-lt"/>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endParaRPr lang="en-IN" sz="1400" b="0" i="0" u="none" strike="noStrike">
                        <a:solidFill>
                          <a:srgbClr val="000000"/>
                        </a:solidFill>
                        <a:effectLst/>
                        <a:latin typeface="+mn-lt"/>
                      </a:endParaRPr>
                    </a:p>
                    <a:p>
                      <a:pPr algn="l" fontAlgn="ctr"/>
                      <a:r>
                        <a:rPr lang="en-IN" sz="1400" b="0" i="0" u="none" strike="noStrike">
                          <a:solidFill>
                            <a:srgbClr val="000000"/>
                          </a:solidFill>
                          <a:effectLst/>
                          <a:latin typeface="+mn-lt"/>
                        </a:rPr>
                        <a:t>Mr</a:t>
                      </a:r>
                      <a:r>
                        <a:rPr lang="en-IN" sz="1400" b="0" i="0" u="none" strike="noStrike" baseline="0">
                          <a:solidFill>
                            <a:srgbClr val="000000"/>
                          </a:solidFill>
                          <a:effectLst/>
                          <a:latin typeface="+mn-lt"/>
                        </a:rPr>
                        <a:t> Vivek Bhatnagar</a:t>
                      </a:r>
                      <a:endParaRPr lang="en-IN" sz="1400" b="0" i="0" u="none" strike="noStrike">
                        <a:solidFill>
                          <a:srgbClr val="000000"/>
                        </a:solidFill>
                        <a:effectLst/>
                        <a:latin typeface="+mn-lt"/>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endParaRPr lang="en-IN" sz="1400" b="0" i="0" u="none" strike="noStrike">
                        <a:solidFill>
                          <a:srgbClr val="000000"/>
                        </a:solidFill>
                        <a:effectLst/>
                        <a:latin typeface="+mn-lt"/>
                      </a:endParaRPr>
                    </a:p>
                    <a:p>
                      <a:pPr algn="l" fontAlgn="ctr"/>
                      <a:r>
                        <a:rPr lang="en-IN" sz="1400" b="0" i="0" u="none" strike="noStrike">
                          <a:solidFill>
                            <a:srgbClr val="000000"/>
                          </a:solidFill>
                          <a:effectLst/>
                          <a:latin typeface="+mn-lt"/>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3"/>
                  </a:ext>
                </a:extLst>
              </a:tr>
              <a:tr h="669531">
                <a:tc>
                  <a:txBody>
                    <a:bodyPr/>
                    <a:lstStyle/>
                    <a:p>
                      <a:pPr algn="ctr" fontAlgn="ctr"/>
                      <a:r>
                        <a:rPr lang="en-IN" sz="1400" b="1"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mn-lt"/>
                        </a:rPr>
                        <a:t>29.01.2026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a:solidFill>
                            <a:srgbClr val="000000"/>
                          </a:solidFill>
                          <a:effectLst/>
                          <a:latin typeface="+mn-lt"/>
                        </a:rPr>
                        <a:t>During water trial coupling guard was loose fitted with pump of FF-04.</a:t>
                      </a:r>
                      <a:r>
                        <a:rPr lang="en-IN" sz="1400" b="0" i="0" u="none" strike="noStrike">
                          <a:solidFill>
                            <a:srgbClr val="000000"/>
                          </a:solidFill>
                          <a:effectLst/>
                          <a:latin typeface="+mn-lt"/>
                        </a:rPr>
                        <a:t> No injury occurred.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a:solidFill>
                            <a:srgbClr val="000000"/>
                          </a:solidFill>
                          <a:effectLst/>
                          <a:latin typeface="+mn-lt"/>
                        </a:rPr>
                        <a:t>MEE</a:t>
                      </a:r>
                      <a:r>
                        <a:rPr lang="en-IN" sz="1400" b="0" i="0" u="none" strike="noStrike" baseline="0">
                          <a:solidFill>
                            <a:srgbClr val="000000"/>
                          </a:solidFill>
                          <a:effectLst/>
                          <a:latin typeface="+mn-lt"/>
                        </a:rPr>
                        <a:t> Plant</a:t>
                      </a:r>
                      <a:endParaRPr lang="en-IN" sz="1400" b="0" i="0" u="none" strike="noStrike">
                        <a:solidFill>
                          <a:srgbClr val="000000"/>
                        </a:solidFill>
                        <a:effectLst/>
                        <a:latin typeface="+mn-lt"/>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mn-lt"/>
                        </a:rPr>
                        <a:t>Instruct</a:t>
                      </a:r>
                      <a:r>
                        <a:rPr lang="en-IN" sz="1400" b="0" i="0" u="none" strike="noStrike" baseline="0">
                          <a:solidFill>
                            <a:srgbClr val="000000"/>
                          </a:solidFill>
                          <a:effectLst/>
                          <a:latin typeface="+mn-lt"/>
                        </a:rPr>
                        <a:t> to fitter stop pump and tight coupling guard</a:t>
                      </a:r>
                      <a:r>
                        <a:rPr lang="en-IN" sz="1400" b="0" i="0" u="none" strike="noStrike">
                          <a:solidFill>
                            <a:srgbClr val="000000"/>
                          </a:solidFill>
                          <a:effectLst/>
                          <a:latin typeface="+mn-lt"/>
                        </a:rPr>
                        <a:t>.</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mn-lt"/>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mn-lt"/>
                        </a:rPr>
                        <a:t>Mr.Avhay</a:t>
                      </a:r>
                      <a:r>
                        <a:rPr lang="en-IN" sz="1400" b="0" i="0" u="none" strike="noStrike" baseline="0">
                          <a:solidFill>
                            <a:srgbClr val="000000"/>
                          </a:solidFill>
                          <a:effectLst/>
                          <a:latin typeface="+mn-lt"/>
                        </a:rPr>
                        <a:t> Kumar</a:t>
                      </a:r>
                      <a:endParaRPr lang="en-IN" sz="1400" b="0" i="0" u="none" strike="noStrike">
                        <a:solidFill>
                          <a:srgbClr val="000000"/>
                        </a:solidFill>
                        <a:effectLst/>
                        <a:latin typeface="+mn-lt"/>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400" b="0" i="0" u="none" strike="noStrike">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3" name="TextBox 4">
            <a:extLst>
              <a:ext uri="{FF2B5EF4-FFF2-40B4-BE49-F238E27FC236}">
                <a16:creationId xmlns:a16="http://schemas.microsoft.com/office/drawing/2014/main" id="{B809518E-22B2-E4B8-3E77-F276603C6E2B}"/>
              </a:ext>
            </a:extLst>
          </p:cNvPr>
          <p:cNvSpPr txBox="1">
            <a:spLocks noChangeArrowheads="1"/>
          </p:cNvSpPr>
          <p:nvPr/>
        </p:nvSpPr>
        <p:spPr bwMode="auto">
          <a:xfrm>
            <a:off x="2171700" y="269558"/>
            <a:ext cx="7848600" cy="477054"/>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a:t> Hazardous Observation Activity Report</a:t>
            </a:r>
          </a:p>
        </p:txBody>
      </p:sp>
    </p:spTree>
    <p:extLst>
      <p:ext uri="{BB962C8B-B14F-4D97-AF65-F5344CB8AC3E}">
        <p14:creationId xmlns:p14="http://schemas.microsoft.com/office/powerpoint/2010/main" val="38974810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B76B49FA-22BB-44F5-8EFA-E5C56FA3907E}" type="slidenum">
              <a:rPr lang="en-US" smtClean="0"/>
              <a:pPr/>
              <a:t>112</a:t>
            </a:fld>
            <a:endParaRPr lang="en-US"/>
          </a:p>
        </p:txBody>
      </p:sp>
      <p:graphicFrame>
        <p:nvGraphicFramePr>
          <p:cNvPr id="2" name="Table 1">
            <a:extLst>
              <a:ext uri="{FF2B5EF4-FFF2-40B4-BE49-F238E27FC236}">
                <a16:creationId xmlns:a16="http://schemas.microsoft.com/office/drawing/2014/main" id="{56BA23D8-D731-8D76-CC27-DE1AE51F7670}"/>
              </a:ext>
            </a:extLst>
          </p:cNvPr>
          <p:cNvGraphicFramePr>
            <a:graphicFrameLocks noGrp="1"/>
          </p:cNvGraphicFramePr>
          <p:nvPr/>
        </p:nvGraphicFramePr>
        <p:xfrm>
          <a:off x="257578" y="1219201"/>
          <a:ext cx="11705824" cy="5191124"/>
        </p:xfrm>
        <a:graphic>
          <a:graphicData uri="http://schemas.openxmlformats.org/drawingml/2006/table">
            <a:tbl>
              <a:tblPr>
                <a:tableStyleId>{5C22544A-7EE6-4342-B048-85BDC9FD1C3A}</a:tableStyleId>
              </a:tblPr>
              <a:tblGrid>
                <a:gridCol w="348519">
                  <a:extLst>
                    <a:ext uri="{9D8B030D-6E8A-4147-A177-3AD203B41FA5}">
                      <a16:colId xmlns:a16="http://schemas.microsoft.com/office/drawing/2014/main" val="20000"/>
                    </a:ext>
                  </a:extLst>
                </a:gridCol>
                <a:gridCol w="1113398">
                  <a:extLst>
                    <a:ext uri="{9D8B030D-6E8A-4147-A177-3AD203B41FA5}">
                      <a16:colId xmlns:a16="http://schemas.microsoft.com/office/drawing/2014/main" val="20001"/>
                    </a:ext>
                  </a:extLst>
                </a:gridCol>
                <a:gridCol w="3005722">
                  <a:extLst>
                    <a:ext uri="{9D8B030D-6E8A-4147-A177-3AD203B41FA5}">
                      <a16:colId xmlns:a16="http://schemas.microsoft.com/office/drawing/2014/main" val="20002"/>
                    </a:ext>
                  </a:extLst>
                </a:gridCol>
                <a:gridCol w="1193223">
                  <a:extLst>
                    <a:ext uri="{9D8B030D-6E8A-4147-A177-3AD203B41FA5}">
                      <a16:colId xmlns:a16="http://schemas.microsoft.com/office/drawing/2014/main" val="20003"/>
                    </a:ext>
                  </a:extLst>
                </a:gridCol>
                <a:gridCol w="1731412">
                  <a:extLst>
                    <a:ext uri="{9D8B030D-6E8A-4147-A177-3AD203B41FA5}">
                      <a16:colId xmlns:a16="http://schemas.microsoft.com/office/drawing/2014/main" val="20004"/>
                    </a:ext>
                  </a:extLst>
                </a:gridCol>
                <a:gridCol w="1380601">
                  <a:extLst>
                    <a:ext uri="{9D8B030D-6E8A-4147-A177-3AD203B41FA5}">
                      <a16:colId xmlns:a16="http://schemas.microsoft.com/office/drawing/2014/main" val="20005"/>
                    </a:ext>
                  </a:extLst>
                </a:gridCol>
                <a:gridCol w="1610109">
                  <a:extLst>
                    <a:ext uri="{9D8B030D-6E8A-4147-A177-3AD203B41FA5}">
                      <a16:colId xmlns:a16="http://schemas.microsoft.com/office/drawing/2014/main" val="20006"/>
                    </a:ext>
                  </a:extLst>
                </a:gridCol>
                <a:gridCol w="1322840">
                  <a:extLst>
                    <a:ext uri="{9D8B030D-6E8A-4147-A177-3AD203B41FA5}">
                      <a16:colId xmlns:a16="http://schemas.microsoft.com/office/drawing/2014/main" val="20007"/>
                    </a:ext>
                  </a:extLst>
                </a:gridCol>
              </a:tblGrid>
              <a:tr h="386449">
                <a:tc gridSpan="8">
                  <a:txBody>
                    <a:bodyPr/>
                    <a:lstStyle/>
                    <a:p>
                      <a:pPr algn="ctr" fontAlgn="b"/>
                      <a:r>
                        <a:rPr lang="en-US" sz="1400" b="1" u="sng" strike="noStrike">
                          <a:solidFill>
                            <a:schemeClr val="bg1"/>
                          </a:solidFill>
                          <a:effectLst/>
                          <a:latin typeface="Segoe UI" panose="020B0502040204020203" pitchFamily="34" charset="0"/>
                          <a:cs typeface="Segoe UI" panose="020B0502040204020203" pitchFamily="34" charset="0"/>
                        </a:rPr>
                        <a:t>NEARMISS - DISTILLERY  </a:t>
                      </a:r>
                      <a:endParaRPr lang="en-US" sz="1400" b="1" i="0" u="sng" strike="noStrike">
                        <a:solidFill>
                          <a:schemeClr val="bg1"/>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56666">
                <a:tc>
                  <a:txBody>
                    <a:bodyPr/>
                    <a:lstStyle/>
                    <a:p>
                      <a:pPr algn="ctr" fontAlgn="ctr"/>
                      <a:r>
                        <a:rPr lang="en-US" sz="1400" b="1" u="none" strike="noStrike">
                          <a:effectLst/>
                          <a:latin typeface="Segoe UI" panose="020B0502040204020203" pitchFamily="34" charset="0"/>
                          <a:cs typeface="Segoe UI" panose="020B0502040204020203" pitchFamily="34" charset="0"/>
                        </a:rPr>
                        <a:t>S.N</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DATE</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HAZARDOUS ACTIVITY / OBSERVATION</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LOCATION</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ACTION REQUIRED / TAKEN</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TARGET DATE </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RESPONSIBILITY</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tc>
                  <a:txBody>
                    <a:bodyPr/>
                    <a:lstStyle/>
                    <a:p>
                      <a:pPr algn="ctr" fontAlgn="ctr"/>
                      <a:r>
                        <a:rPr lang="en-US" sz="1400" b="1" u="none" strike="noStrike">
                          <a:effectLst/>
                          <a:latin typeface="Segoe UI" panose="020B0502040204020203" pitchFamily="34" charset="0"/>
                          <a:cs typeface="Segoe UI" panose="020B0502040204020203" pitchFamily="34" charset="0"/>
                        </a:rPr>
                        <a:t>STATUS</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8817" marR="8817" marT="8817"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844333">
                <a:tc>
                  <a:txBody>
                    <a:bodyPr/>
                    <a:lstStyle/>
                    <a:p>
                      <a:pPr algn="l" rtl="0" fontAlgn="ctr"/>
                      <a:endParaRPr lang="en-IN" sz="1100" b="0" i="0" u="none" strike="noStrike">
                        <a:solidFill>
                          <a:srgbClr val="000000"/>
                        </a:solidFill>
                        <a:effectLst/>
                        <a:latin typeface="Calibri" panose="020F0502020204030204" pitchFamily="34" charset="0"/>
                      </a:endParaRPr>
                    </a:p>
                    <a:p>
                      <a:pPr algn="l" rtl="0" fontAlgn="ctr"/>
                      <a:endParaRPr lang="en-IN" sz="1100" b="0" i="0" u="none" strike="noStrike">
                        <a:solidFill>
                          <a:srgbClr val="000000"/>
                        </a:solidFill>
                        <a:effectLst/>
                        <a:latin typeface="Calibri" panose="020F0502020204030204" pitchFamily="34" charset="0"/>
                      </a:endParaRPr>
                    </a:p>
                    <a:p>
                      <a:pPr algn="l" rtl="0" fontAlgn="ctr"/>
                      <a:endParaRPr lang="en-IN" sz="1100" b="0" i="0" u="none" strike="noStrike">
                        <a:solidFill>
                          <a:srgbClr val="000000"/>
                        </a:solidFill>
                        <a:effectLst/>
                        <a:latin typeface="Calibri" panose="020F0502020204030204" pitchFamily="34" charset="0"/>
                      </a:endParaRPr>
                    </a:p>
                    <a:p>
                      <a:pPr algn="l" rtl="0" fontAlgn="ctr"/>
                      <a:r>
                        <a:rPr lang="en-IN" sz="1100" b="0" i="0" u="none" strike="noStrike">
                          <a:solidFill>
                            <a:srgbClr val="000000"/>
                          </a:solidFill>
                          <a:effectLst/>
                          <a:latin typeface="Calibri" panose="020F0502020204030204" pitchFamily="34" charset="0"/>
                        </a:rPr>
                        <a:t>1</a:t>
                      </a:r>
                    </a:p>
                    <a:p>
                      <a:pPr algn="l" rtl="0" fontAlgn="ct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Calibri" panose="020F0502020204030204" pitchFamily="34" charset="0"/>
                        </a:rPr>
                        <a:t>26.01.2026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baseline="0">
                          <a:solidFill>
                            <a:srgbClr val="000000"/>
                          </a:solidFill>
                          <a:effectLst/>
                          <a:latin typeface="Calibri" panose="020F0502020204030204" pitchFamily="34" charset="0"/>
                        </a:rPr>
                        <a:t>Empty antifoam drums placed at floor of MEE plant . No injury occurred.</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a:solidFill>
                            <a:srgbClr val="000000"/>
                          </a:solidFill>
                          <a:effectLst/>
                          <a:latin typeface="Calibri" panose="020F0502020204030204" pitchFamily="34" charset="0"/>
                        </a:rPr>
                        <a:t>MEE Plant</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a:solidFill>
                            <a:srgbClr val="000000"/>
                          </a:solidFill>
                          <a:effectLst/>
                          <a:latin typeface="Calibri" panose="020F0502020204030204" pitchFamily="34" charset="0"/>
                        </a:rPr>
                        <a:t>To placed at proper place.</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a:solidFill>
                            <a:srgbClr val="000000"/>
                          </a:solidFill>
                          <a:effectLst/>
                          <a:latin typeface="Calibri" panose="020F0502020204030204" pitchFamily="34" charset="0"/>
                        </a:rPr>
                        <a:t>Immediate </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Calibri" panose="020F0502020204030204" pitchFamily="34" charset="0"/>
                        </a:rPr>
                        <a:t>Mr</a:t>
                      </a:r>
                      <a:r>
                        <a:rPr lang="en-IN" sz="1400" b="0" i="0" u="none" strike="noStrike" baseline="0">
                          <a:solidFill>
                            <a:srgbClr val="000000"/>
                          </a:solidFill>
                          <a:effectLst/>
                          <a:latin typeface="Calibri" panose="020F0502020204030204" pitchFamily="34" charset="0"/>
                        </a:rPr>
                        <a:t>. Mukesh Verma</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3"/>
                  </a:ext>
                </a:extLst>
              </a:tr>
              <a:tr h="1053086">
                <a:tc>
                  <a:txBody>
                    <a:bodyPr/>
                    <a:lstStyle/>
                    <a:p>
                      <a:pPr algn="l" rtl="0" fontAlgn="ctr"/>
                      <a:r>
                        <a:rPr lang="en-IN"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Calibri" panose="020F0502020204030204" pitchFamily="34" charset="0"/>
                        </a:rPr>
                        <a:t>28.01.2026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baseline="0">
                          <a:solidFill>
                            <a:srgbClr val="000000"/>
                          </a:solidFill>
                          <a:effectLst/>
                          <a:latin typeface="Calibri" panose="020F0502020204030204" pitchFamily="34" charset="0"/>
                        </a:rPr>
                        <a:t>Small iron piece fall on head of MEE operator. No injury occurred.</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a:solidFill>
                            <a:srgbClr val="000000"/>
                          </a:solidFill>
                          <a:effectLst/>
                          <a:latin typeface="Calibri" panose="020F0502020204030204" pitchFamily="34" charset="0"/>
                        </a:rPr>
                        <a:t>MEE plant</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a:solidFill>
                            <a:srgbClr val="000000"/>
                          </a:solidFill>
                          <a:effectLst/>
                          <a:latin typeface="Calibri" panose="020F0502020204030204" pitchFamily="34" charset="0"/>
                        </a:rPr>
                        <a:t>Before maintenance work  protect area to avoid any accident</a:t>
                      </a:r>
                      <a:r>
                        <a:rPr lang="en-IN" sz="1400" b="0" i="0" u="none" strike="noStrike">
                          <a:solidFill>
                            <a:srgbClr val="000000"/>
                          </a:solidFill>
                          <a:effectLst/>
                          <a:latin typeface="Calibri" panose="020F0502020204030204" pitchFamily="34" charset="0"/>
                        </a:rPr>
                        <a:t>.</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Calibri" panose="020F0502020204030204" pitchFamily="34" charset="0"/>
                        </a:rPr>
                        <a:t>Mr</a:t>
                      </a:r>
                      <a:r>
                        <a:rPr lang="en-IN" sz="1400" b="0" i="0" u="none" strike="noStrike" baseline="0">
                          <a:solidFill>
                            <a:srgbClr val="000000"/>
                          </a:solidFill>
                          <a:effectLst/>
                          <a:latin typeface="Calibri" panose="020F0502020204030204" pitchFamily="34" charset="0"/>
                        </a:rPr>
                        <a:t>. Vivek Tiwari</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2"/>
                  </a:ext>
                </a:extLst>
              </a:tr>
              <a:tr h="770873">
                <a:tc>
                  <a:txBody>
                    <a:bodyPr/>
                    <a:lstStyle/>
                    <a:p>
                      <a:pPr algn="l" rtl="0" fontAlgn="ctr"/>
                      <a:r>
                        <a:rPr lang="en-IN"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t"/>
                      <a:r>
                        <a:rPr lang="en-IN" sz="1400" b="0" i="0" u="none" strike="noStrike">
                          <a:solidFill>
                            <a:srgbClr val="000000"/>
                          </a:solidFill>
                          <a:effectLst/>
                          <a:latin typeface="Calibri" panose="020F0502020204030204" pitchFamily="34" charset="0"/>
                        </a:rPr>
                        <a:t>29.01.2026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a:solidFill>
                            <a:srgbClr val="000000"/>
                          </a:solidFill>
                          <a:effectLst/>
                          <a:latin typeface="Calibri" panose="020F0502020204030204" pitchFamily="34" charset="0"/>
                        </a:rPr>
                        <a:t>Fitter was slipped during dismantling the stanner of cooling tower.NO injury occurred.</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a:solidFill>
                            <a:srgbClr val="000000"/>
                          </a:solidFill>
                          <a:effectLst/>
                          <a:latin typeface="Calibri" panose="020F0502020204030204" pitchFamily="34" charset="0"/>
                        </a:rPr>
                        <a:t>Cooling Tower.</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a:solidFill>
                            <a:srgbClr val="000000"/>
                          </a:solidFill>
                          <a:effectLst/>
                          <a:latin typeface="Calibri" panose="020F0502020204030204" pitchFamily="34" charset="0"/>
                        </a:rPr>
                        <a:t>To wear all necessary PPE,s </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Calibri" panose="020F0502020204030204" pitchFamily="34" charset="0"/>
                        </a:rPr>
                        <a:t>Immediate</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a:r>
                        <a:rPr lang="en-IN" sz="1400"/>
                        <a:t>Mr</a:t>
                      </a:r>
                      <a:r>
                        <a:rPr lang="en-IN" sz="1400" baseline="0"/>
                        <a:t> Chirag Agrawal</a:t>
                      </a:r>
                      <a:endParaRPr lang="en-IN" sz="1400"/>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4"/>
                  </a:ext>
                </a:extLst>
              </a:tr>
              <a:tr h="844333">
                <a:tc>
                  <a:txBody>
                    <a:bodyPr/>
                    <a:lstStyle/>
                    <a:p>
                      <a:pPr algn="l" rtl="0" fontAlgn="ctr"/>
                      <a:r>
                        <a:rPr lang="en-IN"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t"/>
                      <a:r>
                        <a:rPr lang="en-IN" sz="1400" b="0" i="0" u="none" strike="noStrike">
                          <a:solidFill>
                            <a:srgbClr val="000000"/>
                          </a:solidFill>
                          <a:effectLst/>
                          <a:latin typeface="Calibri" panose="020F0502020204030204" pitchFamily="34" charset="0"/>
                        </a:rPr>
                        <a:t>31/01/2026</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a:solidFill>
                            <a:srgbClr val="000000"/>
                          </a:solidFill>
                          <a:effectLst/>
                          <a:latin typeface="Calibri" panose="020F0502020204030204" pitchFamily="34" charset="0"/>
                        </a:rPr>
                        <a:t>During Alcohol tanker loading stopper not properly placed. NO injury occurred.</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baseline="0">
                          <a:solidFill>
                            <a:srgbClr val="000000"/>
                          </a:solidFill>
                          <a:effectLst/>
                          <a:latin typeface="Calibri" panose="020F0502020204030204" pitchFamily="34" charset="0"/>
                        </a:rPr>
                        <a:t>Ware house .</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baseline="0">
                          <a:solidFill>
                            <a:srgbClr val="000000"/>
                          </a:solidFill>
                          <a:effectLst/>
                          <a:latin typeface="Calibri" panose="020F0502020204030204" pitchFamily="34" charset="0"/>
                        </a:rPr>
                        <a:t>Instruct to driver and ware house operator wooden stopper should be properly placed.</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400" b="0" i="0" u="none" strike="noStrike">
                          <a:solidFill>
                            <a:srgbClr val="000000"/>
                          </a:solidFill>
                          <a:effectLst/>
                          <a:latin typeface="Calibri" panose="020F0502020204030204" pitchFamily="34" charset="0"/>
                        </a:rPr>
                        <a:t> Immediate</a:t>
                      </a:r>
                    </a:p>
                    <a:p>
                      <a:pPr marL="0" marR="0" indent="0" algn="l" defTabSz="914400" rtl="0" eaLnBrk="1" fontAlgn="ctr" latinLnBrk="0" hangingPunct="1">
                        <a:lnSpc>
                          <a:spcPct val="100000"/>
                        </a:lnSpc>
                        <a:spcBef>
                          <a:spcPts val="0"/>
                        </a:spcBef>
                        <a:spcAft>
                          <a:spcPts val="0"/>
                        </a:spcAft>
                        <a:buClrTx/>
                        <a:buSzTx/>
                        <a:buFontTx/>
                        <a:buNone/>
                        <a:tabLst/>
                        <a:defRPr/>
                      </a:pP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Calibri" panose="020F0502020204030204" pitchFamily="34" charset="0"/>
                        </a:rPr>
                        <a:t>Mr.</a:t>
                      </a:r>
                      <a:r>
                        <a:rPr lang="en-IN" sz="1400" b="0" i="0" u="none" strike="noStrike" baseline="0">
                          <a:solidFill>
                            <a:srgbClr val="000000"/>
                          </a:solidFill>
                          <a:effectLst/>
                          <a:latin typeface="Calibri" panose="020F0502020204030204" pitchFamily="34" charset="0"/>
                        </a:rPr>
                        <a:t> SB Upadhayay</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Calibri" panose="020F0502020204030204" pitchFamily="34" charset="0"/>
                        </a:rPr>
                        <a:t>Completed</a:t>
                      </a:r>
                    </a:p>
                  </a:txBody>
                  <a:tcPr marL="9525" marR="9525" marT="9525"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3" name="TextBox 4">
            <a:extLst>
              <a:ext uri="{FF2B5EF4-FFF2-40B4-BE49-F238E27FC236}">
                <a16:creationId xmlns:a16="http://schemas.microsoft.com/office/drawing/2014/main" id="{B809518E-22B2-E4B8-3E77-F276603C6E2B}"/>
              </a:ext>
            </a:extLst>
          </p:cNvPr>
          <p:cNvSpPr txBox="1">
            <a:spLocks noChangeArrowheads="1"/>
          </p:cNvSpPr>
          <p:nvPr/>
        </p:nvSpPr>
        <p:spPr bwMode="auto">
          <a:xfrm>
            <a:off x="2171700" y="269558"/>
            <a:ext cx="7848600" cy="477054"/>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a:t> Hazardous </a:t>
            </a:r>
            <a:r>
              <a:rPr lang="en-IN" err="1"/>
              <a:t>Obresvation</a:t>
            </a:r>
            <a:r>
              <a:rPr lang="en-IN"/>
              <a:t> Activity Report</a:t>
            </a:r>
          </a:p>
        </p:txBody>
      </p:sp>
    </p:spTree>
    <p:extLst>
      <p:ext uri="{BB962C8B-B14F-4D97-AF65-F5344CB8AC3E}">
        <p14:creationId xmlns:p14="http://schemas.microsoft.com/office/powerpoint/2010/main" val="11361803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906000" y="6492878"/>
            <a:ext cx="381000" cy="365125"/>
          </a:xfrm>
        </p:spPr>
        <p:txBody>
          <a:bodyPr/>
          <a:lstStyle/>
          <a:p>
            <a:fld id="{B76B49FA-22BB-44F5-8EFA-E5C56FA3907E}" type="slidenum">
              <a:rPr lang="en-US" smtClean="0"/>
              <a:pPr/>
              <a:t>113</a:t>
            </a:fld>
            <a:endParaRPr lang="en-US"/>
          </a:p>
        </p:txBody>
      </p:sp>
      <p:sp>
        <p:nvSpPr>
          <p:cNvPr id="5" name="Content Placeholder 2"/>
          <p:cNvSpPr>
            <a:spLocks noGrp="1"/>
          </p:cNvSpPr>
          <p:nvPr>
            <p:ph idx="1"/>
          </p:nvPr>
        </p:nvSpPr>
        <p:spPr>
          <a:xfrm>
            <a:off x="1524000" y="2036618"/>
            <a:ext cx="9144000" cy="2313709"/>
          </a:xfrm>
        </p:spPr>
        <p:txBody>
          <a:bodyPr>
            <a:normAutofit fontScale="92500" lnSpcReduction="10000"/>
          </a:bodyPr>
          <a:lstStyle/>
          <a:p>
            <a:pPr algn="ctr">
              <a:buFont typeface="Arial" charset="0"/>
              <a:buNone/>
            </a:pPr>
            <a:endParaRPr lang="en-US">
              <a:latin typeface="Trebuchet MS" panose="020B0603020202020204" pitchFamily="34" charset="0"/>
              <a:cs typeface="Arial" pitchFamily="34" charset="0"/>
            </a:endParaRPr>
          </a:p>
          <a:p>
            <a:pPr marL="0" indent="0" algn="ctr">
              <a:buNone/>
            </a:pPr>
            <a:endParaRPr lang="en-US" sz="4000" b="1">
              <a:latin typeface="+mj-lt"/>
            </a:endParaRPr>
          </a:p>
          <a:p>
            <a:pPr marL="0" indent="0" algn="ctr">
              <a:buNone/>
            </a:pPr>
            <a:endParaRPr lang="en-US" sz="4000" b="1">
              <a:latin typeface="+mj-lt"/>
            </a:endParaRPr>
          </a:p>
          <a:p>
            <a:pPr marL="0" indent="0" algn="ctr">
              <a:buNone/>
            </a:pPr>
            <a:r>
              <a:rPr sz="4000" b="1"/>
              <a:t>QUALITY CONTROL</a:t>
            </a:r>
            <a:endParaRPr lang="en-US" sz="4000" b="1"/>
          </a:p>
          <a:p>
            <a:pPr marL="0" indent="0" algn="ctr">
              <a:buNone/>
            </a:pPr>
            <a:endParaRPr lang="en-US" b="1"/>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4CD01-9F39-B19A-4C02-74A9C66BD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C40FB9-8D03-827D-DED8-5528BFA2E467}"/>
              </a:ext>
            </a:extLst>
          </p:cNvPr>
          <p:cNvSpPr>
            <a:spLocks noGrp="1"/>
          </p:cNvSpPr>
          <p:nvPr>
            <p:ph type="title"/>
          </p:nvPr>
        </p:nvSpPr>
        <p:spPr>
          <a:xfrm>
            <a:off x="4419600" y="762000"/>
            <a:ext cx="4419600" cy="152400"/>
          </a:xfrm>
        </p:spPr>
        <p:txBody>
          <a:bodyPr/>
          <a:lstStyle/>
          <a:p>
            <a:pPr algn="ctr"/>
            <a:r>
              <a:rPr lang="en-IN" sz="2800">
                <a:latin typeface="+mn-lt"/>
              </a:rPr>
              <a:t>Summary For Season 25-26</a:t>
            </a:r>
            <a:br>
              <a:rPr lang="en-IN" sz="2800">
                <a:latin typeface="+mn-lt"/>
              </a:rPr>
            </a:br>
            <a:r>
              <a:rPr lang="en-IN" sz="2800">
                <a:latin typeface="+mn-lt"/>
              </a:rPr>
              <a:t> </a:t>
            </a:r>
            <a:br>
              <a:rPr lang="en-IN"/>
            </a:br>
            <a:endParaRPr lang="en-US"/>
          </a:p>
        </p:txBody>
      </p:sp>
      <p:sp>
        <p:nvSpPr>
          <p:cNvPr id="4" name="Slide Number Placeholder 3">
            <a:extLst>
              <a:ext uri="{FF2B5EF4-FFF2-40B4-BE49-F238E27FC236}">
                <a16:creationId xmlns:a16="http://schemas.microsoft.com/office/drawing/2014/main" id="{9DE82D6A-40C1-7841-9E3E-AA56D7B82EB9}"/>
              </a:ext>
            </a:extLst>
          </p:cNvPr>
          <p:cNvSpPr>
            <a:spLocks noGrp="1"/>
          </p:cNvSpPr>
          <p:nvPr>
            <p:ph type="sldNum" sz="quarter" idx="12"/>
          </p:nvPr>
        </p:nvSpPr>
        <p:spPr/>
        <p:txBody>
          <a:bodyPr/>
          <a:lstStyle/>
          <a:p>
            <a:fld id="{B76B49FA-22BB-44F5-8EFA-E5C56FA3907E}" type="slidenum">
              <a:rPr lang="en-US" smtClean="0"/>
              <a:pPr/>
              <a:t>114</a:t>
            </a:fld>
            <a:endParaRPr lang="en-US"/>
          </a:p>
        </p:txBody>
      </p:sp>
      <p:pic>
        <p:nvPicPr>
          <p:cNvPr id="7" name="Content Placeholder 4">
            <a:extLst>
              <a:ext uri="{FF2B5EF4-FFF2-40B4-BE49-F238E27FC236}">
                <a16:creationId xmlns:a16="http://schemas.microsoft.com/office/drawing/2014/main" id="{1D75B3FC-E6D1-31D9-1A95-31403F6DDE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667000" cy="762000"/>
          </a:xfrm>
          <a:prstGeom prst="rect">
            <a:avLst/>
          </a:prstGeom>
        </p:spPr>
      </p:pic>
      <p:graphicFrame>
        <p:nvGraphicFramePr>
          <p:cNvPr id="5" name="Object 4">
            <a:extLst>
              <a:ext uri="{FF2B5EF4-FFF2-40B4-BE49-F238E27FC236}">
                <a16:creationId xmlns:a16="http://schemas.microsoft.com/office/drawing/2014/main" id="{CAB25F53-406B-CAC5-C009-C519A09FEE88}"/>
              </a:ext>
            </a:extLst>
          </p:cNvPr>
          <p:cNvGraphicFramePr>
            <a:graphicFrameLocks noChangeAspect="1"/>
          </p:cNvGraphicFramePr>
          <p:nvPr/>
        </p:nvGraphicFramePr>
        <p:xfrm>
          <a:off x="1524000" y="914400"/>
          <a:ext cx="9144000" cy="5562600"/>
        </p:xfrm>
        <a:graphic>
          <a:graphicData uri="http://schemas.openxmlformats.org/presentationml/2006/ole">
            <mc:AlternateContent xmlns:mc="http://schemas.openxmlformats.org/markup-compatibility/2006">
              <mc:Choice xmlns:v="urn:schemas-microsoft-com:vml" Requires="v">
                <p:oleObj name="Worksheet" r:id="rId3" imgW="7327715" imgH="4457902" progId="Excel.Sheet.12">
                  <p:embed/>
                </p:oleObj>
              </mc:Choice>
              <mc:Fallback>
                <p:oleObj name="Worksheet" r:id="rId3" imgW="7327715" imgH="4457902" progId="Excel.Sheet.12">
                  <p:embed/>
                  <p:pic>
                    <p:nvPicPr>
                      <p:cNvPr id="5" name="Object 4">
                        <a:extLst>
                          <a:ext uri="{FF2B5EF4-FFF2-40B4-BE49-F238E27FC236}">
                            <a16:creationId xmlns:a16="http://schemas.microsoft.com/office/drawing/2014/main" id="{CAB25F53-406B-CAC5-C009-C519A09FEE88}"/>
                          </a:ext>
                        </a:extLst>
                      </p:cNvPr>
                      <p:cNvPicPr/>
                      <p:nvPr/>
                    </p:nvPicPr>
                    <p:blipFill>
                      <a:blip r:embed="rId4"/>
                      <a:stretch>
                        <a:fillRect/>
                      </a:stretch>
                    </p:blipFill>
                    <p:spPr>
                      <a:xfrm>
                        <a:off x="1524000" y="914400"/>
                        <a:ext cx="9144000" cy="5562600"/>
                      </a:xfrm>
                      <a:prstGeom prst="rect">
                        <a:avLst/>
                      </a:prstGeom>
                    </p:spPr>
                  </p:pic>
                </p:oleObj>
              </mc:Fallback>
            </mc:AlternateContent>
          </a:graphicData>
        </a:graphic>
      </p:graphicFrame>
    </p:spTree>
    <p:extLst>
      <p:ext uri="{BB962C8B-B14F-4D97-AF65-F5344CB8AC3E}">
        <p14:creationId xmlns:p14="http://schemas.microsoft.com/office/powerpoint/2010/main" val="18028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FB52-1B48-027A-E114-DCC3DC6A4C17}"/>
              </a:ext>
            </a:extLst>
          </p:cNvPr>
          <p:cNvSpPr>
            <a:spLocks noGrp="1"/>
          </p:cNvSpPr>
          <p:nvPr>
            <p:ph type="title"/>
          </p:nvPr>
        </p:nvSpPr>
        <p:spPr>
          <a:xfrm>
            <a:off x="5029200" y="0"/>
            <a:ext cx="4114800" cy="914400"/>
          </a:xfrm>
        </p:spPr>
        <p:txBody>
          <a:bodyPr/>
          <a:lstStyle/>
          <a:p>
            <a:r>
              <a:rPr lang="en-IN"/>
              <a:t>TOTAL LOSSES</a:t>
            </a:r>
          </a:p>
        </p:txBody>
      </p:sp>
      <p:sp>
        <p:nvSpPr>
          <p:cNvPr id="4" name="Slide Number Placeholder 3">
            <a:extLst>
              <a:ext uri="{FF2B5EF4-FFF2-40B4-BE49-F238E27FC236}">
                <a16:creationId xmlns:a16="http://schemas.microsoft.com/office/drawing/2014/main" id="{A3065046-5642-FCE9-06C2-7F62E3D80EB5}"/>
              </a:ext>
            </a:extLst>
          </p:cNvPr>
          <p:cNvSpPr>
            <a:spLocks noGrp="1"/>
          </p:cNvSpPr>
          <p:nvPr>
            <p:ph type="sldNum" sz="quarter" idx="12"/>
          </p:nvPr>
        </p:nvSpPr>
        <p:spPr/>
        <p:txBody>
          <a:bodyPr/>
          <a:lstStyle/>
          <a:p>
            <a:fld id="{B76B49FA-22BB-44F5-8EFA-E5C56FA3907E}" type="slidenum">
              <a:rPr lang="en-US" smtClean="0"/>
              <a:pPr/>
              <a:t>115</a:t>
            </a:fld>
            <a:endParaRPr lang="en-US"/>
          </a:p>
        </p:txBody>
      </p:sp>
      <p:pic>
        <p:nvPicPr>
          <p:cNvPr id="5" name="Content Placeholder 4">
            <a:extLst>
              <a:ext uri="{FF2B5EF4-FFF2-40B4-BE49-F238E27FC236}">
                <a16:creationId xmlns:a16="http://schemas.microsoft.com/office/drawing/2014/main" id="{E40FABC5-CCF8-F35F-CC2C-CCBBF3C6D6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667000" cy="762000"/>
          </a:xfrm>
          <a:prstGeom prst="rect">
            <a:avLst/>
          </a:prstGeom>
        </p:spPr>
      </p:pic>
      <p:graphicFrame>
        <p:nvGraphicFramePr>
          <p:cNvPr id="3" name="Object 2">
            <a:extLst>
              <a:ext uri="{FF2B5EF4-FFF2-40B4-BE49-F238E27FC236}">
                <a16:creationId xmlns:a16="http://schemas.microsoft.com/office/drawing/2014/main" id="{01DDC5DC-BCF6-57B1-3D10-3BE06689A5A6}"/>
              </a:ext>
            </a:extLst>
          </p:cNvPr>
          <p:cNvGraphicFramePr>
            <a:graphicFrameLocks noChangeAspect="1"/>
          </p:cNvGraphicFramePr>
          <p:nvPr/>
        </p:nvGraphicFramePr>
        <p:xfrm>
          <a:off x="1524000" y="914400"/>
          <a:ext cx="9144000" cy="2362198"/>
        </p:xfrm>
        <a:graphic>
          <a:graphicData uri="http://schemas.openxmlformats.org/presentationml/2006/ole">
            <mc:AlternateContent xmlns:mc="http://schemas.openxmlformats.org/markup-compatibility/2006">
              <mc:Choice xmlns:v="urn:schemas-microsoft-com:vml" Requires="v">
                <p:oleObj name="Worksheet" r:id="rId3" imgW="7829525" imgH="1841702" progId="Excel.Sheet.12">
                  <p:embed/>
                </p:oleObj>
              </mc:Choice>
              <mc:Fallback>
                <p:oleObj name="Worksheet" r:id="rId3" imgW="7829525" imgH="1841702" progId="Excel.Sheet.12">
                  <p:embed/>
                  <p:pic>
                    <p:nvPicPr>
                      <p:cNvPr id="3" name="Object 2">
                        <a:extLst>
                          <a:ext uri="{FF2B5EF4-FFF2-40B4-BE49-F238E27FC236}">
                            <a16:creationId xmlns:a16="http://schemas.microsoft.com/office/drawing/2014/main" id="{01DDC5DC-BCF6-57B1-3D10-3BE06689A5A6}"/>
                          </a:ext>
                        </a:extLst>
                      </p:cNvPr>
                      <p:cNvPicPr/>
                      <p:nvPr/>
                    </p:nvPicPr>
                    <p:blipFill>
                      <a:blip r:embed="rId4"/>
                      <a:stretch>
                        <a:fillRect/>
                      </a:stretch>
                    </p:blipFill>
                    <p:spPr>
                      <a:xfrm>
                        <a:off x="1524000" y="914400"/>
                        <a:ext cx="9144000" cy="236219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A3404E0B-47C0-988C-E197-60A6145C5F55}"/>
              </a:ext>
            </a:extLst>
          </p:cNvPr>
          <p:cNvPicPr>
            <a:picLocks noChangeAspect="1"/>
          </p:cNvPicPr>
          <p:nvPr/>
        </p:nvPicPr>
        <p:blipFill>
          <a:blip r:embed="rId5"/>
          <a:stretch>
            <a:fillRect/>
          </a:stretch>
        </p:blipFill>
        <p:spPr>
          <a:xfrm>
            <a:off x="1524000" y="3276598"/>
            <a:ext cx="9144000" cy="3200402"/>
          </a:xfrm>
          <a:prstGeom prst="rect">
            <a:avLst/>
          </a:prstGeom>
        </p:spPr>
      </p:pic>
    </p:spTree>
    <p:extLst>
      <p:ext uri="{BB962C8B-B14F-4D97-AF65-F5344CB8AC3E}">
        <p14:creationId xmlns:p14="http://schemas.microsoft.com/office/powerpoint/2010/main" val="917691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489AC-9AA3-348F-E699-2858997A61A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20813A-5C1D-6EAD-066D-DA843319A013}"/>
              </a:ext>
            </a:extLst>
          </p:cNvPr>
          <p:cNvSpPr>
            <a:spLocks noGrp="1"/>
          </p:cNvSpPr>
          <p:nvPr>
            <p:ph type="sldNum" sz="quarter" idx="12"/>
          </p:nvPr>
        </p:nvSpPr>
        <p:spPr>
          <a:xfrm>
            <a:off x="8953500" y="6492878"/>
            <a:ext cx="400050" cy="365125"/>
          </a:xfrm>
        </p:spPr>
        <p:txBody>
          <a:bodyPr/>
          <a:lstStyle/>
          <a:p>
            <a:fld id="{B76B49FA-22BB-44F5-8EFA-E5C56FA3907E}" type="slidenum">
              <a:rPr lang="en-US" smtClean="0"/>
              <a:pPr/>
              <a:t>116</a:t>
            </a:fld>
            <a:endParaRPr lang="en-US"/>
          </a:p>
        </p:txBody>
      </p:sp>
      <p:sp>
        <p:nvSpPr>
          <p:cNvPr id="3" name="TextBox 4">
            <a:extLst>
              <a:ext uri="{FF2B5EF4-FFF2-40B4-BE49-F238E27FC236}">
                <a16:creationId xmlns:a16="http://schemas.microsoft.com/office/drawing/2014/main" id="{C93B90E9-F5DD-FFA6-A9ED-DD232E849FB9}"/>
              </a:ext>
            </a:extLst>
          </p:cNvPr>
          <p:cNvSpPr txBox="1">
            <a:spLocks noChangeArrowheads="1"/>
          </p:cNvSpPr>
          <p:nvPr/>
        </p:nvSpPr>
        <p:spPr bwMode="auto">
          <a:xfrm>
            <a:off x="4648200" y="152401"/>
            <a:ext cx="3733800" cy="492443"/>
          </a:xfrm>
          <a:prstGeom prst="rect">
            <a:avLst/>
          </a:prstGeom>
          <a:noFill/>
          <a:ln w="9525">
            <a:noFill/>
            <a:miter lim="800000"/>
            <a:headEnd/>
            <a:tailEnd/>
          </a:ln>
        </p:spPr>
        <p:txBody>
          <a:bodyPr wrap="square">
            <a:spAutoFit/>
          </a:bodyPr>
          <a:lstStyle/>
          <a:p>
            <a:r>
              <a:rPr lang="en-IN" sz="2600" b="1"/>
              <a:t>Pol in Cane Comparison</a:t>
            </a:r>
          </a:p>
        </p:txBody>
      </p:sp>
      <p:sp>
        <p:nvSpPr>
          <p:cNvPr id="5" name="Rectangle 3">
            <a:extLst>
              <a:ext uri="{FF2B5EF4-FFF2-40B4-BE49-F238E27FC236}">
                <a16:creationId xmlns:a16="http://schemas.microsoft.com/office/drawing/2014/main" id="{7F7435A7-71C6-21D4-3CCD-5C7F381B3921}"/>
              </a:ext>
            </a:extLst>
          </p:cNvPr>
          <p:cNvSpPr txBox="1">
            <a:spLocks/>
          </p:cNvSpPr>
          <p:nvPr/>
        </p:nvSpPr>
        <p:spPr>
          <a:xfrm>
            <a:off x="2952750" y="914400"/>
            <a:ext cx="634365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a:latin typeface="+mj-lt"/>
            </a:endParaRPr>
          </a:p>
          <a:p>
            <a:pPr lvl="1" algn="just">
              <a:lnSpc>
                <a:spcPct val="150000"/>
              </a:lnSpc>
            </a:pPr>
            <a:endParaRPr lang="en-US" sz="1600">
              <a:latin typeface="+mj-lt"/>
            </a:endParaRPr>
          </a:p>
        </p:txBody>
      </p:sp>
      <p:sp>
        <p:nvSpPr>
          <p:cNvPr id="7" name="Rectangle 5">
            <a:extLst>
              <a:ext uri="{FF2B5EF4-FFF2-40B4-BE49-F238E27FC236}">
                <a16:creationId xmlns:a16="http://schemas.microsoft.com/office/drawing/2014/main" id="{80514126-E1B0-2A14-2872-E82C59B5C08B}"/>
              </a:ext>
            </a:extLst>
          </p:cNvPr>
          <p:cNvSpPr>
            <a:spLocks noChangeArrowheads="1"/>
          </p:cNvSpPr>
          <p:nvPr/>
        </p:nvSpPr>
        <p:spPr bwMode="auto">
          <a:xfrm>
            <a:off x="2667002"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pic>
        <p:nvPicPr>
          <p:cNvPr id="9" name="Content Placeholder 4">
            <a:extLst>
              <a:ext uri="{FF2B5EF4-FFF2-40B4-BE49-F238E27FC236}">
                <a16:creationId xmlns:a16="http://schemas.microsoft.com/office/drawing/2014/main" id="{BBEF4BF5-BC0C-15AD-F4FC-8D840A6CB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819400" cy="838200"/>
          </a:xfrm>
          <a:prstGeom prst="rect">
            <a:avLst/>
          </a:prstGeom>
        </p:spPr>
      </p:pic>
      <p:graphicFrame>
        <p:nvGraphicFramePr>
          <p:cNvPr id="6" name="Object 5">
            <a:extLst>
              <a:ext uri="{FF2B5EF4-FFF2-40B4-BE49-F238E27FC236}">
                <a16:creationId xmlns:a16="http://schemas.microsoft.com/office/drawing/2014/main" id="{D7282ECB-F19E-5717-80B3-C60625A25A0C}"/>
              </a:ext>
            </a:extLst>
          </p:cNvPr>
          <p:cNvGraphicFramePr>
            <a:graphicFrameLocks noChangeAspect="1"/>
          </p:cNvGraphicFramePr>
          <p:nvPr/>
        </p:nvGraphicFramePr>
        <p:xfrm>
          <a:off x="1524001" y="922094"/>
          <a:ext cx="9143998" cy="2355010"/>
        </p:xfrm>
        <a:graphic>
          <a:graphicData uri="http://schemas.openxmlformats.org/presentationml/2006/ole">
            <mc:AlternateContent xmlns:mc="http://schemas.openxmlformats.org/markup-compatibility/2006">
              <mc:Choice xmlns:v="urn:schemas-microsoft-com:vml" Requires="v">
                <p:oleObj name="Worksheet" r:id="rId3" imgW="5251442" imgH="1949349" progId="Excel.Sheet.12">
                  <p:embed/>
                </p:oleObj>
              </mc:Choice>
              <mc:Fallback>
                <p:oleObj name="Worksheet" r:id="rId3" imgW="5251442" imgH="1949349" progId="Excel.Sheet.12">
                  <p:embed/>
                  <p:pic>
                    <p:nvPicPr>
                      <p:cNvPr id="6" name="Object 5">
                        <a:extLst>
                          <a:ext uri="{FF2B5EF4-FFF2-40B4-BE49-F238E27FC236}">
                            <a16:creationId xmlns:a16="http://schemas.microsoft.com/office/drawing/2014/main" id="{D7282ECB-F19E-5717-80B3-C60625A25A0C}"/>
                          </a:ext>
                        </a:extLst>
                      </p:cNvPr>
                      <p:cNvPicPr/>
                      <p:nvPr/>
                    </p:nvPicPr>
                    <p:blipFill>
                      <a:blip r:embed="rId4"/>
                      <a:stretch>
                        <a:fillRect/>
                      </a:stretch>
                    </p:blipFill>
                    <p:spPr>
                      <a:xfrm>
                        <a:off x="1524001" y="922094"/>
                        <a:ext cx="9143998" cy="2355010"/>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CFD0A675-743F-37CB-4F9E-4632FC3FD07B}"/>
              </a:ext>
            </a:extLst>
          </p:cNvPr>
          <p:cNvPicPr>
            <a:picLocks noChangeAspect="1"/>
          </p:cNvPicPr>
          <p:nvPr/>
        </p:nvPicPr>
        <p:blipFill>
          <a:blip r:embed="rId5"/>
          <a:stretch>
            <a:fillRect/>
          </a:stretch>
        </p:blipFill>
        <p:spPr>
          <a:xfrm>
            <a:off x="1524001" y="3277105"/>
            <a:ext cx="9143999" cy="3199895"/>
          </a:xfrm>
          <a:prstGeom prst="rect">
            <a:avLst/>
          </a:prstGeom>
        </p:spPr>
      </p:pic>
    </p:spTree>
    <p:extLst>
      <p:ext uri="{BB962C8B-B14F-4D97-AF65-F5344CB8AC3E}">
        <p14:creationId xmlns:p14="http://schemas.microsoft.com/office/powerpoint/2010/main" val="1948028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0540E-45C4-09C2-6033-78D70A57058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6CC9C7-B8B0-8B4B-42B2-B9267329089D}"/>
              </a:ext>
            </a:extLst>
          </p:cNvPr>
          <p:cNvSpPr>
            <a:spLocks noGrp="1"/>
          </p:cNvSpPr>
          <p:nvPr>
            <p:ph type="sldNum" sz="quarter" idx="12"/>
          </p:nvPr>
        </p:nvSpPr>
        <p:spPr>
          <a:xfrm>
            <a:off x="9906000" y="6492878"/>
            <a:ext cx="381000" cy="365125"/>
          </a:xfrm>
        </p:spPr>
        <p:txBody>
          <a:bodyPr/>
          <a:lstStyle/>
          <a:p>
            <a:fld id="{B76B49FA-22BB-44F5-8EFA-E5C56FA3907E}" type="slidenum">
              <a:rPr lang="en-US" smtClean="0"/>
              <a:pPr/>
              <a:t>117</a:t>
            </a:fld>
            <a:endParaRPr lang="en-US"/>
          </a:p>
        </p:txBody>
      </p:sp>
      <p:sp>
        <p:nvSpPr>
          <p:cNvPr id="4" name="Rectangle 3">
            <a:extLst>
              <a:ext uri="{FF2B5EF4-FFF2-40B4-BE49-F238E27FC236}">
                <a16:creationId xmlns:a16="http://schemas.microsoft.com/office/drawing/2014/main" id="{C7A25FDD-8563-0E5A-5302-7C6491D81325}"/>
              </a:ext>
            </a:extLst>
          </p:cNvPr>
          <p:cNvSpPr/>
          <p:nvPr/>
        </p:nvSpPr>
        <p:spPr>
          <a:xfrm>
            <a:off x="4572000" y="169891"/>
            <a:ext cx="4191000" cy="584775"/>
          </a:xfrm>
          <a:prstGeom prst="rect">
            <a:avLst/>
          </a:prstGeom>
        </p:spPr>
        <p:txBody>
          <a:bodyPr wrap="square">
            <a:spAutoFit/>
          </a:bodyPr>
          <a:lstStyle/>
          <a:p>
            <a:r>
              <a:rPr lang="en-US" sz="3200" b="1">
                <a:solidFill>
                  <a:srgbClr val="002060"/>
                </a:solidFill>
                <a:latin typeface="Calibri" panose="020F0502020204030204" pitchFamily="34" charset="0"/>
                <a:ea typeface="Calibri" panose="020F0502020204030204" pitchFamily="34" charset="0"/>
                <a:cs typeface="Calibri" panose="020F0502020204030204" pitchFamily="34" charset="0"/>
              </a:rPr>
              <a:t>Certification Status</a:t>
            </a:r>
          </a:p>
        </p:txBody>
      </p:sp>
      <p:pic>
        <p:nvPicPr>
          <p:cNvPr id="6" name="Content Placeholder 4">
            <a:extLst>
              <a:ext uri="{FF2B5EF4-FFF2-40B4-BE49-F238E27FC236}">
                <a16:creationId xmlns:a16="http://schemas.microsoft.com/office/drawing/2014/main" id="{AB362744-55E4-DCC8-FA59-C7DB9C19FA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05" r="3866"/>
          <a:stretch/>
        </p:blipFill>
        <p:spPr>
          <a:xfrm>
            <a:off x="1714500" y="0"/>
            <a:ext cx="2667000" cy="914400"/>
          </a:xfrm>
          <a:prstGeom prst="rect">
            <a:avLst/>
          </a:prstGeom>
        </p:spPr>
      </p:pic>
      <p:graphicFrame>
        <p:nvGraphicFramePr>
          <p:cNvPr id="10" name="Table 9">
            <a:extLst>
              <a:ext uri="{FF2B5EF4-FFF2-40B4-BE49-F238E27FC236}">
                <a16:creationId xmlns:a16="http://schemas.microsoft.com/office/drawing/2014/main" id="{CF7046C7-DD52-3B0A-9BEA-F8719060F8B3}"/>
              </a:ext>
            </a:extLst>
          </p:cNvPr>
          <p:cNvGraphicFramePr>
            <a:graphicFrameLocks noGrp="1"/>
          </p:cNvGraphicFramePr>
          <p:nvPr/>
        </p:nvGraphicFramePr>
        <p:xfrm>
          <a:off x="1524001" y="914400"/>
          <a:ext cx="9144001" cy="5810369"/>
        </p:xfrm>
        <a:graphic>
          <a:graphicData uri="http://schemas.openxmlformats.org/drawingml/2006/table">
            <a:tbl>
              <a:tblPr firstRow="1" firstCol="1" bandRow="1"/>
              <a:tblGrid>
                <a:gridCol w="762000">
                  <a:extLst>
                    <a:ext uri="{9D8B030D-6E8A-4147-A177-3AD203B41FA5}">
                      <a16:colId xmlns:a16="http://schemas.microsoft.com/office/drawing/2014/main" val="2225407915"/>
                    </a:ext>
                  </a:extLst>
                </a:gridCol>
                <a:gridCol w="1524000">
                  <a:extLst>
                    <a:ext uri="{9D8B030D-6E8A-4147-A177-3AD203B41FA5}">
                      <a16:colId xmlns:a16="http://schemas.microsoft.com/office/drawing/2014/main" val="300712272"/>
                    </a:ext>
                  </a:extLst>
                </a:gridCol>
                <a:gridCol w="1752600">
                  <a:extLst>
                    <a:ext uri="{9D8B030D-6E8A-4147-A177-3AD203B41FA5}">
                      <a16:colId xmlns:a16="http://schemas.microsoft.com/office/drawing/2014/main" val="3019964186"/>
                    </a:ext>
                  </a:extLst>
                </a:gridCol>
                <a:gridCol w="1143000">
                  <a:extLst>
                    <a:ext uri="{9D8B030D-6E8A-4147-A177-3AD203B41FA5}">
                      <a16:colId xmlns:a16="http://schemas.microsoft.com/office/drawing/2014/main" val="782720569"/>
                    </a:ext>
                  </a:extLst>
                </a:gridCol>
                <a:gridCol w="1303032">
                  <a:extLst>
                    <a:ext uri="{9D8B030D-6E8A-4147-A177-3AD203B41FA5}">
                      <a16:colId xmlns:a16="http://schemas.microsoft.com/office/drawing/2014/main" val="3997088044"/>
                    </a:ext>
                  </a:extLst>
                </a:gridCol>
                <a:gridCol w="2659369">
                  <a:extLst>
                    <a:ext uri="{9D8B030D-6E8A-4147-A177-3AD203B41FA5}">
                      <a16:colId xmlns:a16="http://schemas.microsoft.com/office/drawing/2014/main" val="364686941"/>
                    </a:ext>
                  </a:extLst>
                </a:gridCol>
              </a:tblGrid>
              <a:tr h="624519">
                <a:tc>
                  <a:txBody>
                    <a:bodyPr/>
                    <a:lstStyle/>
                    <a:p>
                      <a:pPr>
                        <a:lnSpc>
                          <a:spcPct val="115000"/>
                        </a:lnSpc>
                        <a:spcAft>
                          <a:spcPts val="800"/>
                        </a:spcAft>
                        <a:buNone/>
                      </a:pPr>
                      <a:r>
                        <a:rPr lang="en-IN" sz="1800" b="1" kern="100">
                          <a:effectLst/>
                          <a:latin typeface="Calibri" panose="020F0502020204030204" pitchFamily="34" charset="0"/>
                          <a:ea typeface="Calibri" panose="020F0502020204030204" pitchFamily="34" charset="0"/>
                          <a:cs typeface="Calibri" panose="020F0502020204030204" pitchFamily="34" charset="0"/>
                        </a:rPr>
                        <a:t>Sr. No.</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N" sz="1800" b="1" kern="100">
                          <a:effectLst/>
                          <a:latin typeface="Calibri" panose="020F0502020204030204" pitchFamily="34" charset="0"/>
                          <a:ea typeface="Calibri" panose="020F0502020204030204" pitchFamily="34" charset="0"/>
                          <a:cs typeface="Calibri" panose="020F0502020204030204" pitchFamily="34" charset="0"/>
                        </a:rPr>
                        <a:t>Certification</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N" sz="1800" b="1" kern="100">
                          <a:effectLst/>
                          <a:latin typeface="Calibri" panose="020F0502020204030204" pitchFamily="34" charset="0"/>
                          <a:ea typeface="Calibri" panose="020F0502020204030204" pitchFamily="34" charset="0"/>
                          <a:cs typeface="Calibri" panose="020F0502020204030204" pitchFamily="34" charset="0"/>
                        </a:rPr>
                        <a:t>Implementation</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800" b="1" kern="100">
                          <a:effectLst/>
                          <a:latin typeface="Calibri" panose="020F0502020204030204" pitchFamily="34" charset="0"/>
                          <a:ea typeface="Calibri" panose="020F0502020204030204" pitchFamily="34" charset="0"/>
                          <a:cs typeface="Calibri" panose="020F0502020204030204" pitchFamily="34" charset="0"/>
                        </a:rPr>
                        <a:t>Validity</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800" b="1" kern="100">
                          <a:effectLst/>
                          <a:latin typeface="Calibri" panose="020F0502020204030204" pitchFamily="34" charset="0"/>
                          <a:ea typeface="Calibri" panose="020F0502020204030204" pitchFamily="34" charset="0"/>
                          <a:cs typeface="Calibri" panose="020F0502020204030204" pitchFamily="34" charset="0"/>
                        </a:rPr>
                        <a:t>Next Audit</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800" b="1" kern="100">
                          <a:effectLst/>
                          <a:latin typeface="Calibri" panose="020F0502020204030204" pitchFamily="34" charset="0"/>
                          <a:ea typeface="Calibri" panose="020F0502020204030204" pitchFamily="34" charset="0"/>
                          <a:cs typeface="Calibri" panose="020F0502020204030204" pitchFamily="34" charset="0"/>
                        </a:rPr>
                        <a:t>Remark</a:t>
                      </a:r>
                      <a:endParaRPr lang="en-I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7279540"/>
                  </a:ext>
                </a:extLst>
              </a:tr>
              <a:tr h="578486">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1</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a:effectLst/>
                          <a:latin typeface="Calibri" panose="020F0502020204030204" pitchFamily="34" charset="0"/>
                          <a:ea typeface="Aptos" panose="020B0004020202020204" pitchFamily="34" charset="0"/>
                          <a:cs typeface="Times New Roman" panose="02020603050405020304" pitchFamily="18" charset="0"/>
                        </a:rPr>
                        <a:t>FSSC: 22000:2018</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MAY-2019</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MAY-28</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FEB-26</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Next surveillance audit due in Feb-26</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0984926"/>
                  </a:ext>
                </a:extLst>
              </a:tr>
              <a:tr h="425653">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2</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a:effectLst/>
                          <a:latin typeface="Calibri" panose="020F0502020204030204" pitchFamily="34" charset="0"/>
                          <a:ea typeface="Aptos" panose="020B0004020202020204" pitchFamily="34" charset="0"/>
                          <a:cs typeface="Times New Roman" panose="02020603050405020304" pitchFamily="18" charset="0"/>
                        </a:rPr>
                        <a:t>ISO: 9001:2015</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OCT-2011</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OCT-26</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OCT-27</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Next due in Oct-2025</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509165"/>
                  </a:ext>
                </a:extLst>
              </a:tr>
              <a:tr h="875359">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3</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a:effectLst/>
                          <a:latin typeface="Calibri" panose="020F0502020204030204" pitchFamily="34" charset="0"/>
                          <a:ea typeface="Aptos" panose="020B0004020202020204" pitchFamily="34" charset="0"/>
                          <a:cs typeface="Times New Roman" panose="02020603050405020304" pitchFamily="18" charset="0"/>
                        </a:rPr>
                        <a:t>EnMS, ISO: 50001:2018</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FEB-26 (Tentative)</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Documentation in process and Gap assessment audit, IA &amp; MRM Scheduled in last week of Jan-26</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0313412"/>
                  </a:ext>
                </a:extLst>
              </a:tr>
              <a:tr h="579158">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4</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a:effectLst/>
                          <a:latin typeface="Calibri" panose="020F0502020204030204" pitchFamily="34" charset="0"/>
                          <a:ea typeface="Aptos" panose="020B0004020202020204" pitchFamily="34" charset="0"/>
                          <a:cs typeface="Times New Roman" panose="02020603050405020304" pitchFamily="18" charset="0"/>
                        </a:rPr>
                        <a:t>KOSHER</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30 OCT-25</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29 OCT-26</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SEP-26-</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Aptos" panose="020B0004020202020204" pitchFamily="34" charset="0"/>
                          <a:ea typeface="Aptos" panose="020B0004020202020204" pitchFamily="34" charset="0"/>
                          <a:cs typeface="Times New Roman" panose="02020603050405020304" pitchFamily="18" charset="0"/>
                        </a:rPr>
                        <a:t>Included with Speciality Sugar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9571408"/>
                  </a:ext>
                </a:extLst>
              </a:tr>
              <a:tr h="1172231">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5</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a:effectLst/>
                          <a:latin typeface="Calibri" panose="020F0502020204030204" pitchFamily="34" charset="0"/>
                          <a:ea typeface="Aptos" panose="020B0004020202020204" pitchFamily="34" charset="0"/>
                          <a:cs typeface="Times New Roman" panose="02020603050405020304" pitchFamily="18" charset="0"/>
                        </a:rPr>
                        <a:t>IMS (ISO: 9001, ISO:14001 &amp; ISO 45001:2018</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APR-26 (Tentative)</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Implementation process starts at our hand and documentation part in process</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0804182"/>
                  </a:ext>
                </a:extLst>
              </a:tr>
              <a:tr h="1323072">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6</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US" sz="1600" b="0" kern="100">
                          <a:effectLst/>
                          <a:latin typeface="Calibri" panose="020F0502020204030204" pitchFamily="34" charset="0"/>
                          <a:ea typeface="Aptos" panose="020B0004020202020204" pitchFamily="34" charset="0"/>
                          <a:cs typeface="Times New Roman" panose="02020603050405020304" pitchFamily="18" charset="0"/>
                        </a:rPr>
                        <a:t>IP License</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SEP-22</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SEP-27</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SEP-27</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800"/>
                        </a:spcAft>
                        <a:buNone/>
                      </a:pPr>
                      <a:r>
                        <a:rPr lang="en-IN" sz="1600" b="0" kern="100">
                          <a:effectLst/>
                          <a:latin typeface="Calibri" panose="020F0502020204030204" pitchFamily="34" charset="0"/>
                          <a:ea typeface="Aptos" panose="020B0004020202020204" pitchFamily="34" charset="0"/>
                          <a:cs typeface="Times New Roman" panose="02020603050405020304" pitchFamily="18" charset="0"/>
                        </a:rPr>
                        <a:t>BP Sucrose include during SS 2024-25 and plan to include USP Sucrose during SS 2025-26</a:t>
                      </a:r>
                      <a:endParaRPr lang="en-IN" sz="16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1531163"/>
                  </a:ext>
                </a:extLst>
              </a:tr>
            </a:tbl>
          </a:graphicData>
        </a:graphic>
      </p:graphicFrame>
    </p:spTree>
    <p:extLst>
      <p:ext uri="{BB962C8B-B14F-4D97-AF65-F5344CB8AC3E}">
        <p14:creationId xmlns:p14="http://schemas.microsoft.com/office/powerpoint/2010/main" val="26176322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A4E06-9B51-7A5F-4E28-85D8CD7208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6BD9F-7A4D-054B-A70C-CC49AC0E8BF8}"/>
              </a:ext>
            </a:extLst>
          </p:cNvPr>
          <p:cNvSpPr>
            <a:spLocks noGrp="1"/>
          </p:cNvSpPr>
          <p:nvPr>
            <p:ph type="title"/>
          </p:nvPr>
        </p:nvSpPr>
        <p:spPr>
          <a:xfrm>
            <a:off x="4419600" y="188792"/>
            <a:ext cx="4419600" cy="457200"/>
          </a:xfrm>
        </p:spPr>
        <p:txBody>
          <a:bodyPr/>
          <a:lstStyle/>
          <a:p>
            <a:pPr algn="ctr"/>
            <a:br>
              <a:rPr lang="en-IN" sz="2800">
                <a:latin typeface="+mn-lt"/>
              </a:rPr>
            </a:br>
            <a:r>
              <a:rPr lang="en-IN" sz="2800">
                <a:latin typeface="+mn-lt"/>
              </a:rPr>
              <a:t> KPI Target Vs Achieved</a:t>
            </a:r>
            <a:br>
              <a:rPr lang="en-IN"/>
            </a:br>
            <a:endParaRPr lang="en-US"/>
          </a:p>
        </p:txBody>
      </p:sp>
      <p:sp>
        <p:nvSpPr>
          <p:cNvPr id="4" name="Slide Number Placeholder 3">
            <a:extLst>
              <a:ext uri="{FF2B5EF4-FFF2-40B4-BE49-F238E27FC236}">
                <a16:creationId xmlns:a16="http://schemas.microsoft.com/office/drawing/2014/main" id="{9C045309-B0EF-F820-CA65-CFDAC34E73D6}"/>
              </a:ext>
            </a:extLst>
          </p:cNvPr>
          <p:cNvSpPr>
            <a:spLocks noGrp="1"/>
          </p:cNvSpPr>
          <p:nvPr>
            <p:ph type="sldNum" sz="quarter" idx="12"/>
          </p:nvPr>
        </p:nvSpPr>
        <p:spPr/>
        <p:txBody>
          <a:bodyPr/>
          <a:lstStyle/>
          <a:p>
            <a:fld id="{B76B49FA-22BB-44F5-8EFA-E5C56FA3907E}" type="slidenum">
              <a:rPr lang="en-US" smtClean="0"/>
              <a:pPr/>
              <a:t>118</a:t>
            </a:fld>
            <a:endParaRPr lang="en-US"/>
          </a:p>
        </p:txBody>
      </p:sp>
      <p:pic>
        <p:nvPicPr>
          <p:cNvPr id="7" name="Content Placeholder 4">
            <a:extLst>
              <a:ext uri="{FF2B5EF4-FFF2-40B4-BE49-F238E27FC236}">
                <a16:creationId xmlns:a16="http://schemas.microsoft.com/office/drawing/2014/main" id="{2B9824CC-F1B3-3C34-2610-2250765195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667000" cy="762000"/>
          </a:xfrm>
          <a:prstGeom prst="rect">
            <a:avLst/>
          </a:prstGeom>
        </p:spPr>
      </p:pic>
      <p:graphicFrame>
        <p:nvGraphicFramePr>
          <p:cNvPr id="5" name="Object 4">
            <a:extLst>
              <a:ext uri="{FF2B5EF4-FFF2-40B4-BE49-F238E27FC236}">
                <a16:creationId xmlns:a16="http://schemas.microsoft.com/office/drawing/2014/main" id="{C3DA7854-7ABD-BCFB-58F9-E004F83E4AB7}"/>
              </a:ext>
            </a:extLst>
          </p:cNvPr>
          <p:cNvGraphicFramePr>
            <a:graphicFrameLocks noChangeAspect="1"/>
          </p:cNvGraphicFramePr>
          <p:nvPr/>
        </p:nvGraphicFramePr>
        <p:xfrm>
          <a:off x="1524000" y="914400"/>
          <a:ext cx="9144000" cy="5638800"/>
        </p:xfrm>
        <a:graphic>
          <a:graphicData uri="http://schemas.openxmlformats.org/presentationml/2006/ole">
            <mc:AlternateContent xmlns:mc="http://schemas.openxmlformats.org/markup-compatibility/2006">
              <mc:Choice xmlns:v="urn:schemas-microsoft-com:vml" Requires="v">
                <p:oleObj name="Worksheet" r:id="rId3" imgW="7429450" imgH="5118302" progId="Excel.Sheet.12">
                  <p:embed/>
                </p:oleObj>
              </mc:Choice>
              <mc:Fallback>
                <p:oleObj name="Worksheet" r:id="rId3" imgW="7429450" imgH="5118302" progId="Excel.Sheet.12">
                  <p:embed/>
                  <p:pic>
                    <p:nvPicPr>
                      <p:cNvPr id="5" name="Object 4">
                        <a:extLst>
                          <a:ext uri="{FF2B5EF4-FFF2-40B4-BE49-F238E27FC236}">
                            <a16:creationId xmlns:a16="http://schemas.microsoft.com/office/drawing/2014/main" id="{C3DA7854-7ABD-BCFB-58F9-E004F83E4AB7}"/>
                          </a:ext>
                        </a:extLst>
                      </p:cNvPr>
                      <p:cNvPicPr/>
                      <p:nvPr/>
                    </p:nvPicPr>
                    <p:blipFill>
                      <a:blip r:embed="rId4"/>
                      <a:stretch>
                        <a:fillRect/>
                      </a:stretch>
                    </p:blipFill>
                    <p:spPr>
                      <a:xfrm>
                        <a:off x="1524000" y="914400"/>
                        <a:ext cx="9144000" cy="5638800"/>
                      </a:xfrm>
                      <a:prstGeom prst="rect">
                        <a:avLst/>
                      </a:prstGeom>
                    </p:spPr>
                  </p:pic>
                </p:oleObj>
              </mc:Fallback>
            </mc:AlternateContent>
          </a:graphicData>
        </a:graphic>
      </p:graphicFrame>
    </p:spTree>
    <p:extLst>
      <p:ext uri="{BB962C8B-B14F-4D97-AF65-F5344CB8AC3E}">
        <p14:creationId xmlns:p14="http://schemas.microsoft.com/office/powerpoint/2010/main" val="9493963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457200"/>
            <a:ext cx="5410200" cy="457200"/>
          </a:xfrm>
        </p:spPr>
        <p:txBody>
          <a:bodyPr/>
          <a:lstStyle/>
          <a:p>
            <a:pPr algn="ctr"/>
            <a:r>
              <a:rPr lang="en-IN" sz="2800">
                <a:latin typeface="+mn-lt"/>
              </a:rPr>
              <a:t>Cane Crushed Data</a:t>
            </a:r>
            <a:br>
              <a:rPr lang="en-IN" sz="2800">
                <a:latin typeface="+mn-lt"/>
              </a:rPr>
            </a:br>
            <a:r>
              <a:rPr lang="en-IN" sz="2800">
                <a:latin typeface="+mn-lt"/>
              </a:rPr>
              <a:t> Capacity Wise</a:t>
            </a:r>
            <a:br>
              <a:rPr lang="en-IN"/>
            </a:br>
            <a:endParaRPr lang="en-US"/>
          </a:p>
        </p:txBody>
      </p:sp>
      <p:sp>
        <p:nvSpPr>
          <p:cNvPr id="4" name="Slide Number Placeholder 3"/>
          <p:cNvSpPr>
            <a:spLocks noGrp="1"/>
          </p:cNvSpPr>
          <p:nvPr>
            <p:ph type="sldNum" sz="quarter" idx="12"/>
          </p:nvPr>
        </p:nvSpPr>
        <p:spPr/>
        <p:txBody>
          <a:bodyPr/>
          <a:lstStyle/>
          <a:p>
            <a:fld id="{B76B49FA-22BB-44F5-8EFA-E5C56FA3907E}" type="slidenum">
              <a:rPr lang="en-US" smtClean="0"/>
              <a:pPr/>
              <a:t>119</a:t>
            </a:fld>
            <a:endParaRPr lang="en-US"/>
          </a:p>
        </p:txBody>
      </p:sp>
      <p:pic>
        <p:nvPicPr>
          <p:cNvPr id="7" name="Content Placeholder 4">
            <a:extLst>
              <a:ext uri="{FF2B5EF4-FFF2-40B4-BE49-F238E27FC236}">
                <a16:creationId xmlns:a16="http://schemas.microsoft.com/office/drawing/2014/main" id="{5A0F3F3F-C5DE-E8B0-C747-C3D4109D30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5" r="3866"/>
          <a:stretch/>
        </p:blipFill>
        <p:spPr>
          <a:xfrm>
            <a:off x="1524000" y="0"/>
            <a:ext cx="2667000" cy="762000"/>
          </a:xfrm>
          <a:prstGeom prst="rect">
            <a:avLst/>
          </a:prstGeom>
        </p:spPr>
      </p:pic>
      <p:graphicFrame>
        <p:nvGraphicFramePr>
          <p:cNvPr id="5" name="Object 4">
            <a:extLst>
              <a:ext uri="{FF2B5EF4-FFF2-40B4-BE49-F238E27FC236}">
                <a16:creationId xmlns:a16="http://schemas.microsoft.com/office/drawing/2014/main" id="{E694008C-C4AC-DC4A-E30D-82519335EBED}"/>
              </a:ext>
            </a:extLst>
          </p:cNvPr>
          <p:cNvGraphicFramePr>
            <a:graphicFrameLocks noChangeAspect="1"/>
          </p:cNvGraphicFramePr>
          <p:nvPr/>
        </p:nvGraphicFramePr>
        <p:xfrm>
          <a:off x="1524000" y="914400"/>
          <a:ext cx="9144000" cy="5562600"/>
        </p:xfrm>
        <a:graphic>
          <a:graphicData uri="http://schemas.openxmlformats.org/presentationml/2006/ole">
            <mc:AlternateContent xmlns:mc="http://schemas.openxmlformats.org/markup-compatibility/2006">
              <mc:Choice xmlns:v="urn:schemas-microsoft-com:vml" Requires="v">
                <p:oleObj name="Worksheet" r:id="rId3" imgW="9264709" imgH="4127702" progId="Excel.Sheet.12">
                  <p:embed/>
                </p:oleObj>
              </mc:Choice>
              <mc:Fallback>
                <p:oleObj name="Worksheet" r:id="rId3" imgW="9264709" imgH="4127702" progId="Excel.Sheet.12">
                  <p:embed/>
                  <p:pic>
                    <p:nvPicPr>
                      <p:cNvPr id="5" name="Object 4">
                        <a:extLst>
                          <a:ext uri="{FF2B5EF4-FFF2-40B4-BE49-F238E27FC236}">
                            <a16:creationId xmlns:a16="http://schemas.microsoft.com/office/drawing/2014/main" id="{E694008C-C4AC-DC4A-E30D-82519335EBED}"/>
                          </a:ext>
                        </a:extLst>
                      </p:cNvPr>
                      <p:cNvPicPr/>
                      <p:nvPr/>
                    </p:nvPicPr>
                    <p:blipFill>
                      <a:blip r:embed="rId4"/>
                      <a:stretch>
                        <a:fillRect/>
                      </a:stretch>
                    </p:blipFill>
                    <p:spPr>
                      <a:xfrm>
                        <a:off x="1524000" y="914400"/>
                        <a:ext cx="9144000" cy="5562600"/>
                      </a:xfrm>
                      <a:prstGeom prst="rect">
                        <a:avLst/>
                      </a:prstGeom>
                    </p:spPr>
                  </p:pic>
                </p:oleObj>
              </mc:Fallback>
            </mc:AlternateContent>
          </a:graphicData>
        </a:graphic>
      </p:graphicFrame>
    </p:spTree>
    <p:extLst>
      <p:ext uri="{BB962C8B-B14F-4D97-AF65-F5344CB8AC3E}">
        <p14:creationId xmlns:p14="http://schemas.microsoft.com/office/powerpoint/2010/main" val="3915746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F8F996-3E60-BB2D-C52E-0C0D16CB8CD6}"/>
              </a:ext>
            </a:extLst>
          </p:cNvPr>
          <p:cNvSpPr>
            <a:spLocks noGrp="1"/>
          </p:cNvSpPr>
          <p:nvPr>
            <p:ph type="title"/>
          </p:nvPr>
        </p:nvSpPr>
        <p:spPr>
          <a:xfrm>
            <a:off x="152400" y="76200"/>
            <a:ext cx="7772400" cy="609600"/>
          </a:xfrm>
        </p:spPr>
        <p:txBody>
          <a:bodyPr>
            <a:normAutofit/>
          </a:bodyPr>
          <a:lstStyle/>
          <a:p>
            <a:r>
              <a:rPr lang="en-US"/>
              <a:t>PoL Vs Recovery % </a:t>
            </a:r>
            <a:r>
              <a:rPr lang="en-US" sz="2800"/>
              <a:t>(</a:t>
            </a:r>
            <a:r>
              <a:rPr lang="en-US"/>
              <a:t>18.01.26 to 31.01.2026</a:t>
            </a:r>
            <a:r>
              <a:rPr lang="en-US" sz="2800"/>
              <a:t>)</a:t>
            </a:r>
            <a:endParaRPr lang="en-US"/>
          </a:p>
        </p:txBody>
      </p:sp>
      <p:sp>
        <p:nvSpPr>
          <p:cNvPr id="2" name="Slide Number Placeholder 1">
            <a:extLst>
              <a:ext uri="{FF2B5EF4-FFF2-40B4-BE49-F238E27FC236}">
                <a16:creationId xmlns:a16="http://schemas.microsoft.com/office/drawing/2014/main" id="{E25ED1CC-6E9A-E431-B884-8703795EA899}"/>
              </a:ext>
            </a:extLst>
          </p:cNvPr>
          <p:cNvSpPr>
            <a:spLocks noGrp="1"/>
          </p:cNvSpPr>
          <p:nvPr>
            <p:ph type="sldNum" sz="quarter" idx="12"/>
          </p:nvPr>
        </p:nvSpPr>
        <p:spPr/>
        <p:txBody>
          <a:bodyPr/>
          <a:lstStyle/>
          <a:p>
            <a:fld id="{B76B49FA-22BB-44F5-8EFA-E5C56FA3907E}" type="slidenum">
              <a:rPr lang="en-US" smtClean="0"/>
              <a:pPr/>
              <a:t>12</a:t>
            </a:fld>
            <a:endParaRPr lang="en-US"/>
          </a:p>
        </p:txBody>
      </p:sp>
      <p:graphicFrame>
        <p:nvGraphicFramePr>
          <p:cNvPr id="4" name="Chart 3">
            <a:extLst>
              <a:ext uri="{FF2B5EF4-FFF2-40B4-BE49-F238E27FC236}">
                <a16:creationId xmlns:a16="http://schemas.microsoft.com/office/drawing/2014/main" id="{FAF16054-602E-D6B0-48AD-FBE3F5023A50}"/>
              </a:ext>
            </a:extLst>
          </p:cNvPr>
          <p:cNvGraphicFramePr>
            <a:graphicFrameLocks/>
          </p:cNvGraphicFramePr>
          <p:nvPr/>
        </p:nvGraphicFramePr>
        <p:xfrm>
          <a:off x="457200" y="971550"/>
          <a:ext cx="11705823" cy="54292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688339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1"/>
          </p:nvPr>
        </p:nvSpPr>
        <p:spPr>
          <a:prstGeom prst="rect">
            <a:avLst/>
          </a:prstGeom>
        </p:spPr>
        <p:txBody>
          <a:bodyPr>
            <a:normAutofit/>
          </a:bodyPr>
          <a:lstStyle/>
          <a:p>
            <a:pPr marL="0" indent="0" algn="ctr">
              <a:buNone/>
            </a:pPr>
            <a:r>
              <a:rPr lang="en-US" sz="4000" b="1"/>
              <a:t>IT</a:t>
            </a:r>
          </a:p>
        </p:txBody>
      </p:sp>
      <p:pic>
        <p:nvPicPr>
          <p:cNvPr id="4" name="Picture Placeholder 3" descr="A picture containing text&#10;&#10;Description automatically generated">
            <a:extLst>
              <a:ext uri="{FF2B5EF4-FFF2-40B4-BE49-F238E27FC236}">
                <a16:creationId xmlns:a16="http://schemas.microsoft.com/office/drawing/2014/main" id="{983CE0F8-86BB-08C4-C594-385C674996B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3858" r="23858"/>
          <a:stretch>
            <a:fillRect/>
          </a:stretch>
        </p:blip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E25C-E7FF-80E7-F49A-4BC9742BDF0F}"/>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E6CC52DF-A836-04D3-6506-0B7A40590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31851232-D7DA-A516-9F84-99861B532D3B}"/>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Title 1">
            <a:extLst>
              <a:ext uri="{FF2B5EF4-FFF2-40B4-BE49-F238E27FC236}">
                <a16:creationId xmlns:a16="http://schemas.microsoft.com/office/drawing/2014/main" id="{3671F3AA-52C2-F776-7D25-B3265197F082}"/>
              </a:ext>
            </a:extLst>
          </p:cNvPr>
          <p:cNvSpPr txBox="1">
            <a:spLocks/>
          </p:cNvSpPr>
          <p:nvPr/>
        </p:nvSpPr>
        <p:spPr>
          <a:xfrm>
            <a:off x="2177143" y="111778"/>
            <a:ext cx="7413171" cy="780851"/>
          </a:xfrm>
          <a:prstGeom prst="rect">
            <a:avLst/>
          </a:prstGeom>
        </p:spPr>
        <p:txBody>
          <a:bodyPr>
            <a:normAutofit/>
          </a:bodyPr>
          <a:lstStyle>
            <a:lvl1pPr algn="ctr"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pPr>
              <a:defRPr sz="1400"/>
            </a:pPr>
            <a:r>
              <a:rPr lang="en-US" sz="2400"/>
              <a:t>Executive Summary</a:t>
            </a:r>
          </a:p>
        </p:txBody>
      </p:sp>
      <p:sp>
        <p:nvSpPr>
          <p:cNvPr id="14" name="TextBox 13">
            <a:extLst>
              <a:ext uri="{FF2B5EF4-FFF2-40B4-BE49-F238E27FC236}">
                <a16:creationId xmlns:a16="http://schemas.microsoft.com/office/drawing/2014/main" id="{BDFDD009-7EE6-2232-5C8F-0E4C238CD1C8}"/>
              </a:ext>
            </a:extLst>
          </p:cNvPr>
          <p:cNvSpPr txBox="1"/>
          <p:nvPr/>
        </p:nvSpPr>
        <p:spPr>
          <a:xfrm>
            <a:off x="87086" y="1337999"/>
            <a:ext cx="12055478" cy="3416320"/>
          </a:xfrm>
          <a:prstGeom prst="rect">
            <a:avLst/>
          </a:prstGeom>
          <a:noFill/>
        </p:spPr>
        <p:txBody>
          <a:bodyPr wrap="square">
            <a:spAutoFit/>
          </a:bodyPr>
          <a:lstStyle/>
          <a:p>
            <a:r>
              <a:rPr lang="en-US" sz="2400"/>
              <a:t>- </a:t>
            </a:r>
            <a:r>
              <a:rPr lang="en-US" sz="2400" b="1"/>
              <a:t>Point 1</a:t>
            </a:r>
            <a:r>
              <a:rPr lang="en-US" sz="2400"/>
              <a:t>: Effectively configured systems for sugarcane procurement at both gate and collection centers, enhancing process efficiency and transparency.</a:t>
            </a:r>
          </a:p>
          <a:p>
            <a:pPr marL="342900" indent="-342900">
              <a:buFontTx/>
              <a:buChar char="-"/>
            </a:pPr>
            <a:r>
              <a:rPr lang="en-US" sz="2400" b="1"/>
              <a:t>Point 2:</a:t>
            </a:r>
            <a:r>
              <a:rPr lang="en-US" sz="2400"/>
              <a:t> Initiated routine operational activities for the crushing season, aligning teams and resources for smooth execution.</a:t>
            </a:r>
          </a:p>
          <a:p>
            <a:pPr marL="342900" indent="-342900">
              <a:buFontTx/>
              <a:buChar char="-"/>
            </a:pPr>
            <a:r>
              <a:rPr lang="en-US" sz="2400" b="1"/>
              <a:t>Point 3 :</a:t>
            </a:r>
            <a:r>
              <a:rPr lang="en-US" sz="2400"/>
              <a:t>Installation of an NPR camera at the new molasses loading point is in progress.</a:t>
            </a:r>
          </a:p>
          <a:p>
            <a:pPr marL="342900" indent="-342900">
              <a:buFontTx/>
              <a:buChar char="-"/>
            </a:pPr>
            <a:r>
              <a:rPr lang="en-US" sz="2400" b="1"/>
              <a:t>Point 4:</a:t>
            </a:r>
            <a:r>
              <a:rPr lang="en-US" sz="2400"/>
              <a:t>OPS server upgrade is underway to ensure smooth application performance.</a:t>
            </a:r>
          </a:p>
          <a:p>
            <a:pPr marL="342900" indent="-342900">
              <a:buFontTx/>
              <a:buChar char="-"/>
            </a:pPr>
            <a:r>
              <a:rPr lang="en-US" sz="2400" b="1"/>
              <a:t>Point 5 : </a:t>
            </a:r>
            <a:r>
              <a:rPr lang="en-US" sz="2400"/>
              <a:t>Internet bandwidth upgrade from 50 Mbps to 100 Mbps is completed.</a:t>
            </a:r>
          </a:p>
          <a:p>
            <a:pPr marL="342900" indent="-342900">
              <a:buFontTx/>
              <a:buChar char="-"/>
            </a:pPr>
            <a:r>
              <a:rPr lang="en-US" sz="2400" b="1"/>
              <a:t>Point 6 :</a:t>
            </a:r>
            <a:r>
              <a:rPr lang="en-US" sz="2400"/>
              <a:t>Installation of the vehicle positioning system at the gate tare weighbridge is   completed .</a:t>
            </a:r>
          </a:p>
        </p:txBody>
      </p:sp>
    </p:spTree>
    <p:extLst>
      <p:ext uri="{BB962C8B-B14F-4D97-AF65-F5344CB8AC3E}">
        <p14:creationId xmlns:p14="http://schemas.microsoft.com/office/powerpoint/2010/main" val="27907489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122</a:t>
            </a:fld>
            <a:endParaRPr lang="en-US"/>
          </a:p>
        </p:txBody>
      </p:sp>
      <p:sp>
        <p:nvSpPr>
          <p:cNvPr id="5" name="Rectangle 3"/>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a:latin typeface="+mj-lt"/>
            </a:endParaRPr>
          </a:p>
          <a:p>
            <a:pPr lvl="1" algn="just">
              <a:lnSpc>
                <a:spcPct val="150000"/>
              </a:lnSpc>
            </a:pPr>
            <a:endParaRPr lang="en-US" sz="1600">
              <a:latin typeface="+mj-lt"/>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sp>
        <p:nvSpPr>
          <p:cNvPr id="4" name="TextBox 4">
            <a:extLst>
              <a:ext uri="{FF2B5EF4-FFF2-40B4-BE49-F238E27FC236}">
                <a16:creationId xmlns:a16="http://schemas.microsoft.com/office/drawing/2014/main" id="{AFC12862-BF1D-FCE5-108B-64E8CB062AA6}"/>
              </a:ext>
            </a:extLst>
          </p:cNvPr>
          <p:cNvSpPr txBox="1">
            <a:spLocks noChangeArrowheads="1"/>
          </p:cNvSpPr>
          <p:nvPr/>
        </p:nvSpPr>
        <p:spPr bwMode="auto">
          <a:xfrm>
            <a:off x="3352800" y="213837"/>
            <a:ext cx="5791200" cy="461665"/>
          </a:xfrm>
          <a:prstGeom prst="rect">
            <a:avLst/>
          </a:prstGeom>
        </p:spPr>
        <p:txBody>
          <a:bodyPr vert="horz" lIns="91440" tIns="45720" rIns="91440" bIns="45720" rtlCol="0" anchor="ctr">
            <a:norm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IN"/>
              <a:t>General Observation</a:t>
            </a:r>
          </a:p>
        </p:txBody>
      </p:sp>
      <p:graphicFrame>
        <p:nvGraphicFramePr>
          <p:cNvPr id="6" name="Table 5">
            <a:extLst>
              <a:ext uri="{FF2B5EF4-FFF2-40B4-BE49-F238E27FC236}">
                <a16:creationId xmlns:a16="http://schemas.microsoft.com/office/drawing/2014/main" id="{5F7AC9C7-2D20-12D7-6D62-D900EDCEF6CB}"/>
              </a:ext>
            </a:extLst>
          </p:cNvPr>
          <p:cNvGraphicFramePr>
            <a:graphicFrameLocks noGrp="1"/>
          </p:cNvGraphicFramePr>
          <p:nvPr/>
        </p:nvGraphicFramePr>
        <p:xfrm>
          <a:off x="28977" y="914401"/>
          <a:ext cx="12134046" cy="5672837"/>
        </p:xfrm>
        <a:graphic>
          <a:graphicData uri="http://schemas.openxmlformats.org/drawingml/2006/table">
            <a:tbl>
              <a:tblPr firstRow="1" bandRow="1">
                <a:tableStyleId>{5C22544A-7EE6-4342-B048-85BDC9FD1C3A}</a:tableStyleId>
              </a:tblPr>
              <a:tblGrid>
                <a:gridCol w="947972">
                  <a:extLst>
                    <a:ext uri="{9D8B030D-6E8A-4147-A177-3AD203B41FA5}">
                      <a16:colId xmlns:a16="http://schemas.microsoft.com/office/drawing/2014/main" val="3875801750"/>
                    </a:ext>
                  </a:extLst>
                </a:gridCol>
                <a:gridCol w="11186074">
                  <a:extLst>
                    <a:ext uri="{9D8B030D-6E8A-4147-A177-3AD203B41FA5}">
                      <a16:colId xmlns:a16="http://schemas.microsoft.com/office/drawing/2014/main" val="119524972"/>
                    </a:ext>
                  </a:extLst>
                </a:gridCol>
              </a:tblGrid>
              <a:tr h="501251">
                <a:tc>
                  <a:txBody>
                    <a:bodyPr/>
                    <a:lstStyle/>
                    <a:p>
                      <a:pPr marL="0" algn="ctr" defTabSz="914400" rtl="0" eaLnBrk="1" latinLnBrk="0" hangingPunct="1">
                        <a:lnSpc>
                          <a:spcPct val="150000"/>
                        </a:lnSpc>
                      </a:pPr>
                      <a:r>
                        <a:rPr lang="en-US" sz="2000" b="1" strike="noStrike" kern="1200" spc="-1">
                          <a:solidFill>
                            <a:schemeClr val="bg1"/>
                          </a:solidFill>
                          <a:latin typeface="Segoe UI" panose="020B0502040204020203" pitchFamily="34" charset="0"/>
                          <a:ea typeface="+mn-ea"/>
                          <a:cs typeface="Segoe UI" panose="020B0502040204020203" pitchFamily="34" charset="0"/>
                        </a:rPr>
                        <a:t>S. No.</a:t>
                      </a:r>
                    </a:p>
                  </a:txBody>
                  <a:tcPr anchor="ctr">
                    <a:solidFill>
                      <a:srgbClr val="002060"/>
                    </a:solidFill>
                  </a:tcPr>
                </a:tc>
                <a:tc>
                  <a:txBody>
                    <a:bodyPr/>
                    <a:lstStyle/>
                    <a:p>
                      <a:pPr marL="0" algn="ctr" defTabSz="914400" rtl="0" eaLnBrk="1" latinLnBrk="0" hangingPunct="1">
                        <a:lnSpc>
                          <a:spcPct val="150000"/>
                        </a:lnSpc>
                      </a:pPr>
                      <a:r>
                        <a:rPr lang="en-US" sz="2000" b="1" strike="noStrike" kern="1200" spc="-1">
                          <a:solidFill>
                            <a:schemeClr val="bg1"/>
                          </a:solidFill>
                          <a:latin typeface="Segoe UI" panose="020B0502040204020203" pitchFamily="34" charset="0"/>
                          <a:ea typeface="+mn-ea"/>
                          <a:cs typeface="Segoe UI" panose="020B0502040204020203" pitchFamily="34" charset="0"/>
                        </a:rPr>
                        <a:t>Description</a:t>
                      </a:r>
                    </a:p>
                  </a:txBody>
                  <a:tcPr anchor="ctr">
                    <a:solidFill>
                      <a:srgbClr val="002060"/>
                    </a:solidFill>
                  </a:tcPr>
                </a:tc>
                <a:extLst>
                  <a:ext uri="{0D108BD9-81ED-4DB2-BD59-A6C34878D82A}">
                    <a16:rowId xmlns:a16="http://schemas.microsoft.com/office/drawing/2014/main" val="3882831183"/>
                  </a:ext>
                </a:extLst>
              </a:tr>
              <a:tr h="501251">
                <a:tc>
                  <a:txBody>
                    <a:bodyPr/>
                    <a:lstStyle/>
                    <a:p>
                      <a:pPr algn="ctr"/>
                      <a:r>
                        <a:rPr lang="en-US" sz="2000">
                          <a:latin typeface="+mn-lt"/>
                          <a:cs typeface="Segoe UI" panose="020B0502040204020203" pitchFamily="34" charset="0"/>
                        </a:rPr>
                        <a:t>1</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t>Active Saksham App Growers:</a:t>
                      </a:r>
                      <a:r>
                        <a:rPr lang="en-US" sz="2000"/>
                        <a:t> Installed – </a:t>
                      </a:r>
                      <a:r>
                        <a:rPr lang="en-US" sz="1800" b="1" i="0" kern="1200">
                          <a:solidFill>
                            <a:schemeClr val="dk1"/>
                          </a:solidFill>
                          <a:effectLst/>
                          <a:latin typeface="+mn-lt"/>
                          <a:ea typeface="+mn-ea"/>
                          <a:cs typeface="+mn-cs"/>
                        </a:rPr>
                        <a:t>41,385</a:t>
                      </a:r>
                      <a:r>
                        <a:rPr lang="en-US" sz="2000"/>
                        <a:t> / Active – </a:t>
                      </a:r>
                      <a:r>
                        <a:rPr lang="en-US" sz="2000" b="1"/>
                        <a:t>20,415</a:t>
                      </a:r>
                      <a:endParaRPr lang="en-US" sz="2000">
                        <a:latin typeface="+mn-lt"/>
                        <a:cs typeface="Segoe UI" panose="020B0502040204020203" pitchFamily="34" charset="0"/>
                      </a:endParaRPr>
                    </a:p>
                  </a:txBody>
                  <a:tcPr anchor="ctr"/>
                </a:tc>
                <a:extLst>
                  <a:ext uri="{0D108BD9-81ED-4DB2-BD59-A6C34878D82A}">
                    <a16:rowId xmlns:a16="http://schemas.microsoft.com/office/drawing/2014/main" val="924255362"/>
                  </a:ext>
                </a:extLst>
              </a:tr>
              <a:tr h="501251">
                <a:tc>
                  <a:txBody>
                    <a:bodyPr/>
                    <a:lstStyle/>
                    <a:p>
                      <a:pPr algn="ctr"/>
                      <a:r>
                        <a:rPr lang="en-US" sz="2000">
                          <a:latin typeface="+mn-lt"/>
                          <a:cs typeface="Segoe UI" panose="020B0502040204020203" pitchFamily="34" charset="0"/>
                        </a:rPr>
                        <a:t>2</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t>GPS Installed in Center Trucks:</a:t>
                      </a:r>
                      <a:r>
                        <a:rPr lang="en-US" sz="2000"/>
                        <a:t> </a:t>
                      </a:r>
                      <a:r>
                        <a:rPr lang="en-US" sz="2000" b="1"/>
                        <a:t>298</a:t>
                      </a:r>
                      <a:endParaRPr lang="en-US" sz="2000">
                        <a:latin typeface="+mn-lt"/>
                        <a:cs typeface="Segoe UI" panose="020B0502040204020203" pitchFamily="34" charset="0"/>
                      </a:endParaRPr>
                    </a:p>
                  </a:txBody>
                  <a:tcPr anchor="ctr"/>
                </a:tc>
                <a:extLst>
                  <a:ext uri="{0D108BD9-81ED-4DB2-BD59-A6C34878D82A}">
                    <a16:rowId xmlns:a16="http://schemas.microsoft.com/office/drawing/2014/main" val="131569878"/>
                  </a:ext>
                </a:extLst>
              </a:tr>
              <a:tr h="634412">
                <a:tc>
                  <a:txBody>
                    <a:bodyPr/>
                    <a:lstStyle/>
                    <a:p>
                      <a:pPr algn="ctr"/>
                      <a:r>
                        <a:rPr lang="en-US" sz="2000">
                          <a:latin typeface="+mn-lt"/>
                          <a:cs typeface="Segoe UI" panose="020B0502040204020203" pitchFamily="34" charset="0"/>
                        </a:rPr>
                        <a:t>3</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a:t>Weighbridges (Gate + Centers):</a:t>
                      </a:r>
                      <a:r>
                        <a:rPr lang="en-US" sz="2000"/>
                        <a:t> Total – </a:t>
                      </a:r>
                      <a:r>
                        <a:rPr lang="en-US" sz="2000" b="1"/>
                        <a:t>107</a:t>
                      </a:r>
                      <a:r>
                        <a:rPr lang="en-US" sz="2000"/>
                        <a:t>, Active – </a:t>
                      </a:r>
                      <a:r>
                        <a:rPr lang="en-US" sz="2000" b="1"/>
                        <a:t>107</a:t>
                      </a:r>
                      <a:br>
                        <a:rPr lang="en-US" sz="2000"/>
                      </a:br>
                      <a:endParaRPr lang="en-US" sz="2000" kern="1200">
                        <a:solidFill>
                          <a:schemeClr val="dk1"/>
                        </a:solidFill>
                        <a:latin typeface="+mn-lt"/>
                        <a:ea typeface="+mn-ea"/>
                        <a:cs typeface="+mn-cs"/>
                      </a:endParaRPr>
                    </a:p>
                  </a:txBody>
                  <a:tcPr anchor="ctr"/>
                </a:tc>
                <a:extLst>
                  <a:ext uri="{0D108BD9-81ED-4DB2-BD59-A6C34878D82A}">
                    <a16:rowId xmlns:a16="http://schemas.microsoft.com/office/drawing/2014/main" val="4065606710"/>
                  </a:ext>
                </a:extLst>
              </a:tr>
              <a:tr h="501251">
                <a:tc>
                  <a:txBody>
                    <a:bodyPr/>
                    <a:lstStyle/>
                    <a:p>
                      <a:pPr algn="ctr"/>
                      <a:r>
                        <a:rPr lang="en-US" sz="2000">
                          <a:latin typeface="+mn-lt"/>
                          <a:cs typeface="Segoe UI" panose="020B0502040204020203" pitchFamily="34" charset="0"/>
                        </a:rPr>
                        <a:t>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t>Truck Received &amp; Total Weight:</a:t>
                      </a:r>
                      <a:r>
                        <a:rPr lang="en-US" sz="2000"/>
                        <a:t> </a:t>
                      </a:r>
                      <a:r>
                        <a:rPr lang="en-US" sz="2000" b="1"/>
                        <a:t> 23922  NOS</a:t>
                      </a:r>
                      <a:r>
                        <a:rPr lang="en-US" sz="2000"/>
                        <a:t> Trucks / </a:t>
                      </a:r>
                      <a:r>
                        <a:rPr lang="en-US" sz="2000" b="1"/>
                        <a:t>6172330 QTLS</a:t>
                      </a:r>
                      <a:endParaRPr lang="en-US" sz="2000" kern="1200">
                        <a:solidFill>
                          <a:schemeClr val="dk1"/>
                        </a:solidFill>
                        <a:latin typeface="+mn-lt"/>
                        <a:ea typeface="+mn-ea"/>
                        <a:cs typeface="+mn-cs"/>
                      </a:endParaRPr>
                    </a:p>
                  </a:txBody>
                  <a:tcPr anchor="ctr"/>
                </a:tc>
                <a:extLst>
                  <a:ext uri="{0D108BD9-81ED-4DB2-BD59-A6C34878D82A}">
                    <a16:rowId xmlns:a16="http://schemas.microsoft.com/office/drawing/2014/main" val="205802274"/>
                  </a:ext>
                </a:extLst>
              </a:tr>
              <a:tr h="501251">
                <a:tc>
                  <a:txBody>
                    <a:bodyPr/>
                    <a:lstStyle/>
                    <a:p>
                      <a:pPr algn="ctr"/>
                      <a:r>
                        <a:rPr lang="en-US" sz="2000">
                          <a:latin typeface="+mn-lt"/>
                          <a:cs typeface="Segoe UI" panose="020B0502040204020203" pitchFamily="34" charset="0"/>
                        </a:rPr>
                        <a:t>5</a:t>
                      </a:r>
                    </a:p>
                  </a:txBody>
                  <a:tcPr anchor="ctr"/>
                </a:tc>
                <a:tc>
                  <a:txBody>
                    <a:bodyPr/>
                    <a:lstStyle/>
                    <a:p>
                      <a:pPr>
                        <a:buNone/>
                      </a:pPr>
                      <a:r>
                        <a:rPr lang="en-US" sz="2000" b="1"/>
                        <a:t>This Week Truck Received &amp; Weight:</a:t>
                      </a:r>
                      <a:r>
                        <a:rPr lang="en-US" sz="2000"/>
                        <a:t> </a:t>
                      </a:r>
                      <a:r>
                        <a:rPr lang="en-US" sz="2000" b="1"/>
                        <a:t> 1620 NOS</a:t>
                      </a:r>
                      <a:r>
                        <a:rPr lang="en-US" sz="2000"/>
                        <a:t> Trucks / </a:t>
                      </a:r>
                      <a:r>
                        <a:rPr lang="en-US" sz="2000" b="1"/>
                        <a:t>439493 QTLS</a:t>
                      </a:r>
                      <a:endParaRPr lang="en-US" sz="2000"/>
                    </a:p>
                  </a:txBody>
                  <a:tcPr anchor="ctr"/>
                </a:tc>
                <a:extLst>
                  <a:ext uri="{0D108BD9-81ED-4DB2-BD59-A6C34878D82A}">
                    <a16:rowId xmlns:a16="http://schemas.microsoft.com/office/drawing/2014/main" val="113948310"/>
                  </a:ext>
                </a:extLst>
              </a:tr>
              <a:tr h="501251">
                <a:tc>
                  <a:txBody>
                    <a:bodyPr/>
                    <a:lstStyle/>
                    <a:p>
                      <a:pPr algn="ctr"/>
                      <a:r>
                        <a:rPr lang="en-US" sz="2000">
                          <a:latin typeface="+mn-lt"/>
                          <a:cs typeface="Segoe UI" panose="020B0502040204020203" pitchFamily="34" charset="0"/>
                        </a:rPr>
                        <a:t>6</a:t>
                      </a:r>
                    </a:p>
                  </a:txBody>
                  <a:tcPr anchor="ctr"/>
                </a:tc>
                <a:tc>
                  <a:txBody>
                    <a:bodyPr/>
                    <a:lstStyle/>
                    <a:p>
                      <a:pPr>
                        <a:buNone/>
                      </a:pPr>
                      <a:r>
                        <a:rPr lang="en-US" sz="2000" b="1"/>
                        <a:t>Total Purchase (Grower &amp; </a:t>
                      </a:r>
                      <a:r>
                        <a:rPr lang="en-US" sz="2000" b="1" err="1"/>
                        <a:t>Purchy</a:t>
                      </a:r>
                      <a:r>
                        <a:rPr lang="en-US" sz="2000" b="1"/>
                        <a:t>):</a:t>
                      </a:r>
                      <a:r>
                        <a:rPr lang="en-US" sz="2000"/>
                        <a:t> Grower – </a:t>
                      </a:r>
                      <a:r>
                        <a:rPr lang="en-US" sz="2000" b="1"/>
                        <a:t>59379</a:t>
                      </a:r>
                      <a:r>
                        <a:rPr lang="en-US" sz="2000"/>
                        <a:t> </a:t>
                      </a:r>
                      <a:r>
                        <a:rPr lang="en-US" sz="2000" b="1"/>
                        <a:t>NOS</a:t>
                      </a:r>
                      <a:r>
                        <a:rPr lang="en-US" sz="2000"/>
                        <a:t> , </a:t>
                      </a:r>
                      <a:r>
                        <a:rPr lang="en-US" sz="2000" err="1"/>
                        <a:t>Purchy</a:t>
                      </a:r>
                      <a:r>
                        <a:rPr lang="en-US" sz="2000"/>
                        <a:t>  </a:t>
                      </a:r>
                      <a:r>
                        <a:rPr lang="en-US" sz="2000" b="1"/>
                        <a:t>232673</a:t>
                      </a:r>
                      <a:r>
                        <a:rPr lang="en-US" sz="2000"/>
                        <a:t>– </a:t>
                      </a:r>
                      <a:r>
                        <a:rPr lang="en-US" sz="2000" b="1"/>
                        <a:t> NOS</a:t>
                      </a:r>
                      <a:r>
                        <a:rPr lang="en-US" sz="2000"/>
                        <a:t> Weight </a:t>
                      </a:r>
                      <a:r>
                        <a:rPr lang="en-US" sz="2000" b="1"/>
                        <a:t>9926392</a:t>
                      </a:r>
                      <a:r>
                        <a:rPr lang="en-US" sz="2000"/>
                        <a:t>-</a:t>
                      </a:r>
                      <a:r>
                        <a:rPr lang="en-US" sz="2000" b="1"/>
                        <a:t> QTLS</a:t>
                      </a:r>
                    </a:p>
                  </a:txBody>
                  <a:tcPr anchor="ctr"/>
                </a:tc>
                <a:extLst>
                  <a:ext uri="{0D108BD9-81ED-4DB2-BD59-A6C34878D82A}">
                    <a16:rowId xmlns:a16="http://schemas.microsoft.com/office/drawing/2014/main" val="3406145798"/>
                  </a:ext>
                </a:extLst>
              </a:tr>
              <a:tr h="689578">
                <a:tc>
                  <a:txBody>
                    <a:bodyPr/>
                    <a:lstStyle/>
                    <a:p>
                      <a:pPr algn="ctr"/>
                      <a:r>
                        <a:rPr lang="en-US" sz="2000">
                          <a:latin typeface="+mn-lt"/>
                          <a:cs typeface="Segoe UI" panose="020B0502040204020203" pitchFamily="34" charset="0"/>
                        </a:rPr>
                        <a: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t>This Week Purchase (Grower &amp; </a:t>
                      </a:r>
                      <a:r>
                        <a:rPr lang="en-US" sz="2000" b="1" err="1"/>
                        <a:t>Purchy</a:t>
                      </a:r>
                      <a:r>
                        <a:rPr lang="en-US" sz="2000" b="1"/>
                        <a:t>):</a:t>
                      </a:r>
                      <a:r>
                        <a:rPr lang="en-US" sz="2000"/>
                        <a:t> Grower – </a:t>
                      </a:r>
                      <a:r>
                        <a:rPr lang="en-US" sz="2000" b="1"/>
                        <a:t>13105 </a:t>
                      </a:r>
                      <a:r>
                        <a:rPr lang="en-US" sz="1800" b="1"/>
                        <a:t>NOS</a:t>
                      </a:r>
                      <a:r>
                        <a:rPr lang="en-US" sz="2400" b="1"/>
                        <a:t>,</a:t>
                      </a:r>
                      <a:r>
                        <a:rPr lang="en-US" sz="2000"/>
                        <a:t> </a:t>
                      </a:r>
                      <a:r>
                        <a:rPr lang="en-US" sz="2000" err="1"/>
                        <a:t>Purchy</a:t>
                      </a:r>
                      <a:r>
                        <a:rPr lang="en-US" sz="2000"/>
                        <a:t> – </a:t>
                      </a:r>
                      <a:r>
                        <a:rPr lang="en-US" sz="2000" b="1"/>
                        <a:t>15976 </a:t>
                      </a:r>
                      <a:r>
                        <a:rPr lang="en-US" sz="1800" b="1"/>
                        <a:t>NOS</a:t>
                      </a:r>
                      <a:r>
                        <a:rPr lang="en-US" sz="2000"/>
                        <a:t> ,Weight – </a:t>
                      </a:r>
                      <a:r>
                        <a:rPr lang="en-US" sz="2000" b="1"/>
                        <a:t>695968 QTLS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t> QTLS</a:t>
                      </a:r>
                      <a:endParaRPr lang="en-US" sz="2000" kern="1200">
                        <a:solidFill>
                          <a:schemeClr val="dk1"/>
                        </a:solidFill>
                        <a:latin typeface="+mn-lt"/>
                        <a:ea typeface="+mn-ea"/>
                        <a:cs typeface="+mn-cs"/>
                      </a:endParaRPr>
                    </a:p>
                  </a:txBody>
                  <a:tcPr anchor="ctr"/>
                </a:tc>
                <a:extLst>
                  <a:ext uri="{0D108BD9-81ED-4DB2-BD59-A6C34878D82A}">
                    <a16:rowId xmlns:a16="http://schemas.microsoft.com/office/drawing/2014/main" val="2050657975"/>
                  </a:ext>
                </a:extLst>
              </a:tr>
              <a:tr h="501251">
                <a:tc>
                  <a:txBody>
                    <a:bodyPr/>
                    <a:lstStyle/>
                    <a:p>
                      <a:pPr algn="ctr"/>
                      <a:r>
                        <a:rPr lang="en-US" sz="2000">
                          <a:latin typeface="+mn-lt"/>
                          <a:cs typeface="Segoe UI" panose="020B0502040204020203" pitchFamily="34" charset="0"/>
                        </a:rPr>
                        <a:t>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1200">
                          <a:solidFill>
                            <a:schemeClr val="dk1"/>
                          </a:solidFill>
                          <a:latin typeface="+mn-lt"/>
                          <a:ea typeface="+mn-ea"/>
                          <a:cs typeface="+mn-cs"/>
                        </a:rPr>
                        <a:t>FY 2024-25</a:t>
                      </a:r>
                      <a:r>
                        <a:rPr lang="en-US" sz="2000" b="1"/>
                        <a:t>(Grower &amp; </a:t>
                      </a:r>
                      <a:r>
                        <a:rPr lang="en-US" sz="2000" b="1" err="1"/>
                        <a:t>Purchy</a:t>
                      </a:r>
                      <a:r>
                        <a:rPr lang="en-US" sz="2000" b="1"/>
                        <a:t>):</a:t>
                      </a:r>
                      <a:r>
                        <a:rPr lang="en-US" sz="2000"/>
                        <a:t> </a:t>
                      </a:r>
                      <a:r>
                        <a:rPr lang="en-US" sz="2000" b="1" kern="1200">
                          <a:solidFill>
                            <a:schemeClr val="dk1"/>
                          </a:solidFill>
                          <a:latin typeface="+mn-lt"/>
                          <a:ea typeface="+mn-ea"/>
                          <a:cs typeface="+mn-cs"/>
                        </a:rPr>
                        <a:t>-62703 NOS ,</a:t>
                      </a:r>
                      <a:r>
                        <a:rPr lang="en-US" sz="2000" b="1" kern="1200" err="1">
                          <a:solidFill>
                            <a:schemeClr val="dk1"/>
                          </a:solidFill>
                          <a:latin typeface="+mn-lt"/>
                          <a:ea typeface="+mn-ea"/>
                          <a:cs typeface="+mn-cs"/>
                        </a:rPr>
                        <a:t>Purchy</a:t>
                      </a:r>
                      <a:r>
                        <a:rPr lang="en-US" sz="2000" b="1" kern="1200">
                          <a:solidFill>
                            <a:schemeClr val="dk1"/>
                          </a:solidFill>
                          <a:latin typeface="+mn-lt"/>
                          <a:ea typeface="+mn-ea"/>
                          <a:cs typeface="+mn-cs"/>
                        </a:rPr>
                        <a:t> -339568 NOS, Weight -14416592 ,</a:t>
                      </a:r>
                      <a:r>
                        <a:rPr lang="en-US" sz="2000" b="1"/>
                        <a:t>QTLS</a:t>
                      </a:r>
                      <a:endParaRPr lang="en-US" sz="2000" b="1" kern="1200">
                        <a:solidFill>
                          <a:schemeClr val="dk1"/>
                        </a:solidFill>
                        <a:latin typeface="+mn-lt"/>
                        <a:ea typeface="+mn-ea"/>
                        <a:cs typeface="+mn-cs"/>
                      </a:endParaRPr>
                    </a:p>
                  </a:txBody>
                  <a:tcPr anchor="ctr"/>
                </a:tc>
                <a:extLst>
                  <a:ext uri="{0D108BD9-81ED-4DB2-BD59-A6C34878D82A}">
                    <a16:rowId xmlns:a16="http://schemas.microsoft.com/office/drawing/2014/main" val="3635347122"/>
                  </a:ext>
                </a:extLst>
              </a:tr>
              <a:tr h="501251">
                <a:tc>
                  <a:txBody>
                    <a:bodyPr/>
                    <a:lstStyle/>
                    <a:p>
                      <a:pPr algn="ctr"/>
                      <a:r>
                        <a:rPr lang="en-US" sz="2000">
                          <a:latin typeface="+mn-lt"/>
                          <a:cs typeface="Segoe UI" panose="020B0502040204020203" pitchFamily="34" charset="0"/>
                        </a:rPr>
                        <a:t>9</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t> </a:t>
                      </a:r>
                      <a:r>
                        <a:rPr lang="en-US" sz="2000" b="1" kern="1200">
                          <a:solidFill>
                            <a:schemeClr val="dk1"/>
                          </a:solidFill>
                          <a:latin typeface="+mn-lt"/>
                          <a:ea typeface="+mn-ea"/>
                          <a:cs typeface="+mn-cs"/>
                        </a:rPr>
                        <a:t>FY 2024-25 </a:t>
                      </a:r>
                      <a:r>
                        <a:rPr lang="en-US" sz="2000" b="1"/>
                        <a:t>Till 31 Jan (Grower &amp; </a:t>
                      </a:r>
                      <a:r>
                        <a:rPr lang="en-US" sz="2000" b="1" err="1"/>
                        <a:t>Purchy</a:t>
                      </a:r>
                      <a:r>
                        <a:rPr lang="en-US" sz="2000" b="1"/>
                        <a:t>):</a:t>
                      </a:r>
                      <a:r>
                        <a:rPr lang="en-US" sz="2000" b="1" kern="1200">
                          <a:solidFill>
                            <a:schemeClr val="dk1"/>
                          </a:solidFill>
                          <a:latin typeface="+mn-lt"/>
                          <a:ea typeface="+mn-ea"/>
                          <a:cs typeface="+mn-cs"/>
                        </a:rPr>
                        <a:t>- Grower-59580, Nos </a:t>
                      </a:r>
                      <a:r>
                        <a:rPr lang="en-US" sz="2000" b="1" kern="1200" err="1">
                          <a:solidFill>
                            <a:schemeClr val="dk1"/>
                          </a:solidFill>
                          <a:latin typeface="+mn-lt"/>
                          <a:ea typeface="+mn-ea"/>
                          <a:cs typeface="+mn-cs"/>
                        </a:rPr>
                        <a:t>Purchy</a:t>
                      </a:r>
                      <a:r>
                        <a:rPr lang="en-US" sz="2000" b="1" kern="1200">
                          <a:solidFill>
                            <a:schemeClr val="dk1"/>
                          </a:solidFill>
                          <a:latin typeface="+mn-lt"/>
                          <a:ea typeface="+mn-ea"/>
                          <a:cs typeface="+mn-cs"/>
                        </a:rPr>
                        <a:t> -214421, NOS Weight -9220141 QTLS</a:t>
                      </a:r>
                    </a:p>
                  </a:txBody>
                  <a:tcPr anchor="ctr"/>
                </a:tc>
                <a:extLst>
                  <a:ext uri="{0D108BD9-81ED-4DB2-BD59-A6C34878D82A}">
                    <a16:rowId xmlns:a16="http://schemas.microsoft.com/office/drawing/2014/main" val="1299244082"/>
                  </a:ext>
                </a:extLst>
              </a:tr>
            </a:tbl>
          </a:graphicData>
        </a:graphic>
      </p:graphicFrame>
    </p:spTree>
    <p:extLst>
      <p:ext uri="{BB962C8B-B14F-4D97-AF65-F5344CB8AC3E}">
        <p14:creationId xmlns:p14="http://schemas.microsoft.com/office/powerpoint/2010/main" val="557846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1"/>
          </p:nvPr>
        </p:nvSpPr>
        <p:spPr>
          <a:xfrm>
            <a:off x="5867400" y="1942657"/>
            <a:ext cx="5943600" cy="1046203"/>
          </a:xfrm>
          <a:prstGeom prst="rect">
            <a:avLst/>
          </a:prstGeom>
        </p:spPr>
        <p:txBody>
          <a:bodyPr>
            <a:noAutofit/>
          </a:bodyPr>
          <a:lstStyle/>
          <a:p>
            <a:pPr marL="0" indent="0" algn="ctr">
              <a:buNone/>
            </a:pPr>
            <a:r>
              <a:rPr lang="en-US" sz="6000" b="1"/>
              <a:t>EHS</a:t>
            </a:r>
          </a:p>
          <a:p>
            <a:pPr marL="0" indent="0" algn="ctr">
              <a:buNone/>
            </a:pPr>
            <a:r>
              <a:rPr lang="en-US" sz="6000" b="1"/>
              <a:t> </a:t>
            </a:r>
          </a:p>
          <a:p>
            <a:pPr marL="0" indent="0" algn="ctr">
              <a:buNone/>
            </a:pPr>
            <a:endParaRPr lang="en-US" sz="6000" b="1"/>
          </a:p>
          <a:p>
            <a:pPr marL="0" indent="0" algn="ctr">
              <a:buNone/>
            </a:pPr>
            <a:endParaRPr lang="en-US" sz="6000" b="1"/>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41148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410" y="2233210"/>
            <a:ext cx="764390" cy="128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86642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D6ADCF-4D63-AA66-071A-1991A0100028}"/>
              </a:ext>
            </a:extLst>
          </p:cNvPr>
          <p:cNvSpPr/>
          <p:nvPr/>
        </p:nvSpPr>
        <p:spPr>
          <a:xfrm>
            <a:off x="0" y="2930205"/>
            <a:ext cx="3007586" cy="37497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Oval 5">
            <a:extLst>
              <a:ext uri="{FF2B5EF4-FFF2-40B4-BE49-F238E27FC236}">
                <a16:creationId xmlns:a16="http://schemas.microsoft.com/office/drawing/2014/main" id="{BEE545AA-831B-66CC-2BB8-E99BA9649DAC}"/>
              </a:ext>
            </a:extLst>
          </p:cNvPr>
          <p:cNvSpPr/>
          <p:nvPr/>
        </p:nvSpPr>
        <p:spPr>
          <a:xfrm>
            <a:off x="1885568" y="14445"/>
            <a:ext cx="1808608" cy="982677"/>
          </a:xfrm>
          <a:prstGeom prst="ellipse">
            <a:avLst/>
          </a:prstGeom>
          <a:solidFill>
            <a:srgbClr val="FFC500"/>
          </a:solidFill>
          <a:ln>
            <a:solidFill>
              <a:srgbClr val="FF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Title 4">
            <a:extLst>
              <a:ext uri="{FF2B5EF4-FFF2-40B4-BE49-F238E27FC236}">
                <a16:creationId xmlns:a16="http://schemas.microsoft.com/office/drawing/2014/main" id="{3D775DE3-C2A7-27F8-09B2-0FA0F7341FB3}"/>
              </a:ext>
            </a:extLst>
          </p:cNvPr>
          <p:cNvSpPr txBox="1">
            <a:spLocks/>
          </p:cNvSpPr>
          <p:nvPr/>
        </p:nvSpPr>
        <p:spPr>
          <a:xfrm>
            <a:off x="2209279" y="88914"/>
            <a:ext cx="3016276" cy="684992"/>
          </a:xfrm>
          <a:prstGeom prst="rect">
            <a:avLst/>
          </a:prstGeom>
        </p:spPr>
        <p:txBody>
          <a:bodyPr/>
          <a:lstStyle>
            <a:defPPr>
              <a:defRPr lang="en-US"/>
            </a:defPPr>
            <a:lvl1pPr defTabSz="914400">
              <a:lnSpc>
                <a:spcPct val="90000"/>
              </a:lnSpc>
              <a:spcBef>
                <a:spcPct val="0"/>
              </a:spcBef>
              <a:buNone/>
              <a:defRPr sz="3600" b="1">
                <a:solidFill>
                  <a:schemeClr val="tx1">
                    <a:lumMod val="50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3C3C3C">
                    <a:lumMod val="50000"/>
                  </a:srgbClr>
                </a:solidFill>
                <a:effectLst/>
                <a:uLnTx/>
                <a:uFillTx/>
                <a:latin typeface="Nexa Heavy"/>
                <a:ea typeface="+mj-ea"/>
                <a:cs typeface="+mj-cs"/>
              </a:rPr>
              <a:t>EHS</a:t>
            </a:r>
            <a:endParaRPr kumimoji="0" lang="en-IN" sz="3600" b="1" i="0" u="none" strike="noStrike" kern="1200" cap="none" spc="0" normalizeH="0" baseline="0" noProof="0">
              <a:ln>
                <a:noFill/>
              </a:ln>
              <a:solidFill>
                <a:srgbClr val="FF0000"/>
              </a:solidFill>
              <a:effectLst/>
              <a:uLnTx/>
              <a:uFillTx/>
              <a:latin typeface="Nexa Heavy"/>
              <a:ea typeface="+mj-ea"/>
              <a:cs typeface="+mj-cs"/>
            </a:endParaRPr>
          </a:p>
        </p:txBody>
      </p:sp>
      <p:cxnSp>
        <p:nvCxnSpPr>
          <p:cNvPr id="3" name="Straight Connector 2">
            <a:extLst>
              <a:ext uri="{FF2B5EF4-FFF2-40B4-BE49-F238E27FC236}">
                <a16:creationId xmlns:a16="http://schemas.microsoft.com/office/drawing/2014/main" id="{E66F569D-4904-BC26-D743-686708DC5C0D}"/>
              </a:ext>
            </a:extLst>
          </p:cNvPr>
          <p:cNvCxnSpPr>
            <a:cxnSpLocks/>
          </p:cNvCxnSpPr>
          <p:nvPr/>
        </p:nvCxnSpPr>
        <p:spPr>
          <a:xfrm>
            <a:off x="0" y="2905391"/>
            <a:ext cx="121920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AAEABB-D58F-3347-19D1-11AB027A1854}"/>
              </a:ext>
            </a:extLst>
          </p:cNvPr>
          <p:cNvCxnSpPr>
            <a:cxnSpLocks/>
          </p:cNvCxnSpPr>
          <p:nvPr/>
        </p:nvCxnSpPr>
        <p:spPr>
          <a:xfrm flipH="1">
            <a:off x="6147687" y="0"/>
            <a:ext cx="13302" cy="257068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9CE51F-0715-4DC4-F348-AACB887F0DCC}"/>
              </a:ext>
            </a:extLst>
          </p:cNvPr>
          <p:cNvSpPr txBox="1"/>
          <p:nvPr/>
        </p:nvSpPr>
        <p:spPr>
          <a:xfrm>
            <a:off x="-3698" y="6486198"/>
            <a:ext cx="6146659" cy="369332"/>
          </a:xfrm>
          <a:prstGeom prst="rect">
            <a:avLst/>
          </a:prstGeom>
          <a:solidFill>
            <a:srgbClr val="FFC0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3C3C3C"/>
                </a:solidFill>
                <a:effectLst/>
                <a:uLnTx/>
                <a:uFillTx/>
                <a:latin typeface="Arial"/>
                <a:ea typeface="+mn-ea"/>
                <a:cs typeface="+mn-cs"/>
              </a:rPr>
              <a:t>                           </a:t>
            </a:r>
            <a:r>
              <a:rPr kumimoji="0" lang="en-IN" sz="1400" b="0" i="0" u="none" strike="noStrike" kern="1200" cap="none" spc="0" normalizeH="0" baseline="0" noProof="0">
                <a:ln>
                  <a:noFill/>
                </a:ln>
                <a:solidFill>
                  <a:srgbClr val="3C3C3C"/>
                </a:solidFill>
                <a:effectLst/>
                <a:uLnTx/>
                <a:uFillTx/>
                <a:latin typeface="Arial"/>
                <a:ea typeface="+mn-ea"/>
                <a:cs typeface="+mn-cs"/>
              </a:rPr>
              <a:t>TBT</a:t>
            </a:r>
            <a:r>
              <a:rPr lang="en-IN" sz="1400">
                <a:solidFill>
                  <a:srgbClr val="3C3C3C"/>
                </a:solidFill>
                <a:latin typeface="Arial"/>
              </a:rPr>
              <a:t> at Distillery </a:t>
            </a:r>
            <a:r>
              <a:rPr kumimoji="0" lang="en-IN" sz="1400" b="0" i="0" u="none" strike="noStrike" kern="1200" cap="none" spc="0" normalizeH="0" baseline="0" noProof="0">
                <a:ln>
                  <a:noFill/>
                </a:ln>
                <a:solidFill>
                  <a:srgbClr val="3C3C3C"/>
                </a:solidFill>
                <a:effectLst/>
                <a:uLnTx/>
                <a:uFillTx/>
                <a:latin typeface="Arial"/>
                <a:ea typeface="+mn-ea"/>
                <a:cs typeface="+mn-cs"/>
              </a:rPr>
              <a:t> </a:t>
            </a:r>
          </a:p>
        </p:txBody>
      </p:sp>
      <p:sp>
        <p:nvSpPr>
          <p:cNvPr id="31" name="Rectangle 30">
            <a:extLst>
              <a:ext uri="{FF2B5EF4-FFF2-40B4-BE49-F238E27FC236}">
                <a16:creationId xmlns:a16="http://schemas.microsoft.com/office/drawing/2014/main" id="{B935889D-0EE8-027D-1C19-3A1163D3DFDB}"/>
              </a:ext>
            </a:extLst>
          </p:cNvPr>
          <p:cNvSpPr/>
          <p:nvPr/>
        </p:nvSpPr>
        <p:spPr>
          <a:xfrm>
            <a:off x="9262183" y="2961649"/>
            <a:ext cx="2912329" cy="3807433"/>
          </a:xfrm>
          <a:prstGeom prst="rect">
            <a:avLst/>
          </a:prstGeom>
          <a:solidFill>
            <a:schemeClr val="accent6">
              <a:lumMod val="20000"/>
              <a:lumOff val="8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TextBox 3">
            <a:extLst>
              <a:ext uri="{FF2B5EF4-FFF2-40B4-BE49-F238E27FC236}">
                <a16:creationId xmlns:a16="http://schemas.microsoft.com/office/drawing/2014/main" id="{1644DCDF-D94C-E6B0-CFF3-2DA95A0644AC}"/>
              </a:ext>
            </a:extLst>
          </p:cNvPr>
          <p:cNvSpPr txBox="1"/>
          <p:nvPr/>
        </p:nvSpPr>
        <p:spPr>
          <a:xfrm>
            <a:off x="0" y="539851"/>
            <a:ext cx="4178808" cy="1969770"/>
          </a:xfrm>
          <a:prstGeom prst="rect">
            <a:avLst/>
          </a:prstGeom>
          <a:noFill/>
        </p:spPr>
        <p:txBody>
          <a:bodyPr wrap="square" rtlCol="0">
            <a:spAutoFit/>
          </a:bodyPr>
          <a:lstStyle/>
          <a:p>
            <a:pPr defTabSz="457200">
              <a:defRPr/>
            </a:pPr>
            <a:r>
              <a:rPr kumimoji="0" lang="en-IN" sz="1400" b="1" i="0" strike="noStrike" kern="1200" cap="none" spc="0" normalizeH="0" baseline="0" noProof="0">
                <a:ln>
                  <a:noFill/>
                </a:ln>
                <a:solidFill>
                  <a:srgbClr val="002060"/>
                </a:solidFill>
                <a:effectLst/>
                <a:uLnTx/>
                <a:uFillTx/>
                <a:latin typeface="Arial"/>
                <a:ea typeface="+mn-ea"/>
                <a:cs typeface="+mn-cs"/>
              </a:rPr>
              <a:t>                                      New Initiatives</a:t>
            </a:r>
            <a:r>
              <a:rPr lang="en-IN" sz="1200">
                <a:solidFill>
                  <a:srgbClr val="3C3C3C"/>
                </a:solidFill>
                <a:latin typeface="Arial"/>
              </a:rPr>
              <a:t> </a:t>
            </a:r>
          </a:p>
          <a:p>
            <a:pPr defTabSz="457200">
              <a:defRPr/>
            </a:pPr>
            <a:endParaRPr kumimoji="0" lang="en-IN" sz="1200" b="0" i="0" u="none" strike="noStrike" kern="1200" cap="none" spc="0" normalizeH="0" baseline="0" noProof="0">
              <a:ln>
                <a:noFill/>
              </a:ln>
              <a:solidFill>
                <a:srgbClr val="3C3C3C"/>
              </a:solidFill>
              <a:effectLst/>
              <a:uLnTx/>
              <a:uFillTx/>
              <a:latin typeface="Arial"/>
              <a:ea typeface="+mn-ea"/>
              <a:cs typeface="+mn-cs"/>
            </a:endParaRPr>
          </a:p>
          <a:p>
            <a:pPr marL="228600" marR="0" lvl="0" indent="-228600" algn="l" defTabSz="457200" rtl="0" eaLnBrk="1" fontAlgn="auto" latinLnBrk="0" hangingPunct="1">
              <a:lnSpc>
                <a:spcPct val="100000"/>
              </a:lnSpc>
              <a:spcBef>
                <a:spcPts val="0"/>
              </a:spcBef>
              <a:spcAft>
                <a:spcPts val="0"/>
              </a:spcAft>
              <a:buClrTx/>
              <a:buSzTx/>
              <a:buAutoNum type="arabicPeriod"/>
              <a:tabLst/>
              <a:defRPr/>
            </a:pPr>
            <a:r>
              <a:rPr lang="en-US" sz="1200">
                <a:solidFill>
                  <a:srgbClr val="3C3C3C"/>
                </a:solidFill>
                <a:latin typeface="Arial"/>
              </a:rPr>
              <a:t> Safety Audit completed by external competent body. </a:t>
            </a:r>
          </a:p>
          <a:p>
            <a:pPr marR="0" lvl="0" algn="l" defTabSz="457200" rtl="0" eaLnBrk="1" fontAlgn="auto" latinLnBrk="0" hangingPunct="1">
              <a:lnSpc>
                <a:spcPct val="100000"/>
              </a:lnSpc>
              <a:spcBef>
                <a:spcPts val="0"/>
              </a:spcBef>
              <a:spcAft>
                <a:spcPts val="0"/>
              </a:spcAft>
              <a:buClrTx/>
              <a:buSzTx/>
              <a:tabLst/>
              <a:defRPr/>
            </a:pPr>
            <a:endParaRPr lang="en-US" sz="1200">
              <a:solidFill>
                <a:srgbClr val="3C3C3C"/>
              </a:solidFill>
              <a:latin typeface="Arial"/>
            </a:endParaRPr>
          </a:p>
          <a:p>
            <a:pPr marR="0" lvl="0" algn="l" defTabSz="457200" rtl="0" eaLnBrk="1" fontAlgn="auto" latinLnBrk="0" hangingPunct="1">
              <a:lnSpc>
                <a:spcPct val="100000"/>
              </a:lnSpc>
              <a:spcBef>
                <a:spcPts val="0"/>
              </a:spcBef>
              <a:spcAft>
                <a:spcPts val="0"/>
              </a:spcAft>
              <a:buClrTx/>
              <a:buSzTx/>
              <a:tabLst/>
              <a:defRPr/>
            </a:pPr>
            <a:r>
              <a:rPr lang="en-US" sz="1200">
                <a:solidFill>
                  <a:srgbClr val="3C3C3C"/>
                </a:solidFill>
                <a:latin typeface="Arial"/>
              </a:rPr>
              <a:t>3. Work Based Tool -Box Training conducted.</a:t>
            </a:r>
          </a:p>
          <a:p>
            <a:pPr marR="0" lvl="0" algn="l" defTabSz="457200" rtl="0" eaLnBrk="1" fontAlgn="auto" latinLnBrk="0" hangingPunct="1">
              <a:lnSpc>
                <a:spcPct val="100000"/>
              </a:lnSpc>
              <a:spcBef>
                <a:spcPts val="0"/>
              </a:spcBef>
              <a:spcAft>
                <a:spcPts val="0"/>
              </a:spcAft>
              <a:buClrTx/>
              <a:buSzTx/>
              <a:tabLst/>
              <a:defRPr/>
            </a:pPr>
            <a:endParaRPr lang="en-US" sz="1200">
              <a:solidFill>
                <a:srgbClr val="3C3C3C"/>
              </a:solidFill>
              <a:latin typeface="Arial"/>
            </a:endParaRPr>
          </a:p>
          <a:p>
            <a:pPr marR="0" lvl="0" algn="l" defTabSz="457200" rtl="0" eaLnBrk="1" fontAlgn="auto" latinLnBrk="0" hangingPunct="1">
              <a:lnSpc>
                <a:spcPct val="100000"/>
              </a:lnSpc>
              <a:spcBef>
                <a:spcPts val="0"/>
              </a:spcBef>
              <a:spcAft>
                <a:spcPts val="0"/>
              </a:spcAft>
              <a:buClrTx/>
              <a:buSzTx/>
              <a:tabLst/>
              <a:defRPr/>
            </a:pPr>
            <a:endParaRPr lang="en-US" sz="1200">
              <a:solidFill>
                <a:srgbClr val="3C3C3C"/>
              </a:solidFill>
              <a:latin typeface="Arial"/>
            </a:endParaRPr>
          </a:p>
          <a:p>
            <a:pPr marR="0" lvl="0" algn="l" defTabSz="457200" rtl="0" eaLnBrk="1" fontAlgn="auto" latinLnBrk="0" hangingPunct="1">
              <a:lnSpc>
                <a:spcPct val="100000"/>
              </a:lnSpc>
              <a:spcBef>
                <a:spcPts val="0"/>
              </a:spcBef>
              <a:spcAft>
                <a:spcPts val="0"/>
              </a:spcAft>
              <a:buClrTx/>
              <a:buSzTx/>
              <a:tabLst/>
              <a:defRPr/>
            </a:pPr>
            <a:r>
              <a:rPr lang="en-US" sz="1200">
                <a:solidFill>
                  <a:srgbClr val="3C3C3C"/>
                </a:solidFill>
                <a:latin typeface="Arial"/>
              </a:rPr>
              <a:t>.</a:t>
            </a:r>
          </a:p>
          <a:p>
            <a:pPr defTabSz="457200">
              <a:defRPr/>
            </a:pPr>
            <a:endParaRPr kumimoji="0" lang="en-US" sz="1200" b="0" i="0" u="none" strike="noStrike" kern="1200" cap="none" spc="0" normalizeH="0" baseline="0" noProof="0">
              <a:ln>
                <a:noFill/>
              </a:ln>
              <a:solidFill>
                <a:srgbClr val="3C3C3C"/>
              </a:solidFill>
              <a:effectLst/>
              <a:uLnTx/>
              <a:uFillTx/>
              <a:latin typeface="Arial"/>
              <a:ea typeface="+mn-ea"/>
              <a:cs typeface="+mn-cs"/>
            </a:endParaRPr>
          </a:p>
          <a:p>
            <a:pPr marL="342900" indent="-342900" defTabSz="457200">
              <a:buFont typeface="+mj-lt"/>
              <a:buAutoNum type="arabicPeriod"/>
              <a:defRPr/>
            </a:pPr>
            <a:endParaRPr kumimoji="0" lang="en-US" sz="1200" b="0" i="0" u="none" strike="noStrike" kern="1200" cap="none" spc="0" normalizeH="0" baseline="0" noProof="0">
              <a:ln>
                <a:noFill/>
              </a:ln>
              <a:solidFill>
                <a:srgbClr val="3C3C3C"/>
              </a:solidFill>
              <a:effectLst/>
              <a:uLnTx/>
              <a:uFillTx/>
              <a:latin typeface="Arial"/>
              <a:ea typeface="+mn-ea"/>
              <a:cs typeface="+mn-cs"/>
            </a:endParaRPr>
          </a:p>
        </p:txBody>
      </p:sp>
      <p:pic>
        <p:nvPicPr>
          <p:cNvPr id="2" name="Picture 2">
            <a:extLst>
              <a:ext uri="{FF2B5EF4-FFF2-40B4-BE49-F238E27FC236}">
                <a16:creationId xmlns:a16="http://schemas.microsoft.com/office/drawing/2014/main" id="{D91E6EC8-FA29-0DB2-DA0B-A0D35F531CAE}"/>
              </a:ext>
            </a:extLst>
          </p:cNvPr>
          <p:cNvPicPr>
            <a:picLocks noChangeAspect="1" noChangeArrowheads="1"/>
          </p:cNvPicPr>
          <p:nvPr/>
        </p:nvPicPr>
        <p:blipFill>
          <a:blip r:embed="rId3" cstate="print"/>
          <a:srcRect/>
          <a:stretch>
            <a:fillRect/>
          </a:stretch>
        </p:blipFill>
        <p:spPr bwMode="auto">
          <a:xfrm>
            <a:off x="8520797" y="122627"/>
            <a:ext cx="2525628" cy="2639871"/>
          </a:xfrm>
          <a:prstGeom prst="rect">
            <a:avLst/>
          </a:prstGeom>
          <a:noFill/>
          <a:ln w="9525">
            <a:noFill/>
            <a:miter lim="800000"/>
            <a:headEnd/>
            <a:tailEnd/>
          </a:ln>
          <a:effectLst/>
        </p:spPr>
      </p:pic>
      <p:graphicFrame>
        <p:nvGraphicFramePr>
          <p:cNvPr id="5" name="Table 4">
            <a:extLst>
              <a:ext uri="{FF2B5EF4-FFF2-40B4-BE49-F238E27FC236}">
                <a16:creationId xmlns:a16="http://schemas.microsoft.com/office/drawing/2014/main" id="{3D8A1F65-8032-F16B-F66C-001A9387EC29}"/>
              </a:ext>
            </a:extLst>
          </p:cNvPr>
          <p:cNvGraphicFramePr>
            <a:graphicFrameLocks noGrp="1"/>
          </p:cNvGraphicFramePr>
          <p:nvPr/>
        </p:nvGraphicFramePr>
        <p:xfrm>
          <a:off x="4178106" y="189497"/>
          <a:ext cx="3420558" cy="2525559"/>
        </p:xfrm>
        <a:graphic>
          <a:graphicData uri="http://schemas.openxmlformats.org/drawingml/2006/table">
            <a:tbl>
              <a:tblPr>
                <a:tableStyleId>{5940675A-B579-460E-94D1-54222C63F5DA}</a:tableStyleId>
              </a:tblPr>
              <a:tblGrid>
                <a:gridCol w="608061">
                  <a:extLst>
                    <a:ext uri="{9D8B030D-6E8A-4147-A177-3AD203B41FA5}">
                      <a16:colId xmlns:a16="http://schemas.microsoft.com/office/drawing/2014/main" val="2636051275"/>
                    </a:ext>
                  </a:extLst>
                </a:gridCol>
                <a:gridCol w="2097712">
                  <a:extLst>
                    <a:ext uri="{9D8B030D-6E8A-4147-A177-3AD203B41FA5}">
                      <a16:colId xmlns:a16="http://schemas.microsoft.com/office/drawing/2014/main" val="1761214574"/>
                    </a:ext>
                  </a:extLst>
                </a:gridCol>
                <a:gridCol w="714785">
                  <a:extLst>
                    <a:ext uri="{9D8B030D-6E8A-4147-A177-3AD203B41FA5}">
                      <a16:colId xmlns:a16="http://schemas.microsoft.com/office/drawing/2014/main" val="455133926"/>
                    </a:ext>
                  </a:extLst>
                </a:gridCol>
              </a:tblGrid>
              <a:tr h="462590">
                <a:tc>
                  <a:txBody>
                    <a:bodyPr/>
                    <a:lstStyle/>
                    <a:p>
                      <a:pPr algn="ctr" fontAlgn="ctr"/>
                      <a:r>
                        <a:rPr lang="en-IN" sz="1200" b="1" u="none" strike="noStrike">
                          <a:effectLst/>
                        </a:rPr>
                        <a:t>Sr No </a:t>
                      </a:r>
                      <a:endParaRPr lang="en-IN" sz="12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200" b="1" u="none" strike="noStrike">
                          <a:effectLst/>
                        </a:rPr>
                        <a:t> Incident </a:t>
                      </a:r>
                      <a:endParaRPr lang="en-IN" sz="12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b="1" i="0" u="none" strike="noStrike" baseline="30000">
                          <a:solidFill>
                            <a:srgbClr val="000000"/>
                          </a:solidFill>
                          <a:effectLst/>
                          <a:latin typeface="Calibri" panose="020F0502020204030204" pitchFamily="34" charset="0"/>
                        </a:rPr>
                        <a:t>3rd</a:t>
                      </a:r>
                      <a:r>
                        <a:rPr lang="en-IN" sz="1200" b="1" i="0" u="none" strike="noStrike">
                          <a:solidFill>
                            <a:srgbClr val="000000"/>
                          </a:solidFill>
                          <a:effectLst/>
                          <a:latin typeface="Calibri" panose="020F0502020204030204" pitchFamily="34" charset="0"/>
                        </a:rPr>
                        <a:t> Week Jan-26</a:t>
                      </a:r>
                    </a:p>
                  </a:txBody>
                  <a:tcPr marL="6350" marR="6350" marT="6350" marB="0" anchor="ctr"/>
                </a:tc>
                <a:extLst>
                  <a:ext uri="{0D108BD9-81ED-4DB2-BD59-A6C34878D82A}">
                    <a16:rowId xmlns:a16="http://schemas.microsoft.com/office/drawing/2014/main" val="4223320179"/>
                  </a:ext>
                </a:extLst>
              </a:tr>
              <a:tr h="209471">
                <a:tc>
                  <a:txBody>
                    <a:bodyPr/>
                    <a:lstStyle/>
                    <a:p>
                      <a:pPr algn="ctr" fontAlgn="ctr"/>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a:effectLst/>
                        </a:rPr>
                        <a:t> Near Miss</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a:solidFill>
                            <a:srgbClr val="000000"/>
                          </a:solidFill>
                          <a:effectLst/>
                          <a:latin typeface="Calibri" panose="020F0502020204030204" pitchFamily="34" charset="0"/>
                        </a:rPr>
                        <a:t>1</a:t>
                      </a:r>
                    </a:p>
                  </a:txBody>
                  <a:tcPr marL="6350" marR="6350" marT="6350" marB="0" anchor="ctr"/>
                </a:tc>
                <a:extLst>
                  <a:ext uri="{0D108BD9-81ED-4DB2-BD59-A6C34878D82A}">
                    <a16:rowId xmlns:a16="http://schemas.microsoft.com/office/drawing/2014/main" val="160080244"/>
                  </a:ext>
                </a:extLst>
              </a:tr>
              <a:tr h="209471">
                <a:tc>
                  <a:txBody>
                    <a:bodyPr/>
                    <a:lstStyle/>
                    <a:p>
                      <a:pPr algn="ctr" fontAlgn="ctr"/>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a:effectLst/>
                        </a:rPr>
                        <a:t> First Aid</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a:solidFill>
                            <a:srgbClr val="000000"/>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1758229479"/>
                  </a:ext>
                </a:extLst>
              </a:tr>
              <a:tr h="209471">
                <a:tc>
                  <a:txBody>
                    <a:bodyPr/>
                    <a:lstStyle/>
                    <a:p>
                      <a:pPr algn="ctr" fontAlgn="ctr"/>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a:effectLst/>
                        </a:rPr>
                        <a:t> Minor</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a:solidFill>
                            <a:srgbClr val="000000"/>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663445445"/>
                  </a:ext>
                </a:extLst>
              </a:tr>
              <a:tr h="209471">
                <a:tc>
                  <a:txBody>
                    <a:bodyPr/>
                    <a:lstStyle/>
                    <a:p>
                      <a:pPr algn="ctr" fontAlgn="ctr"/>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a:effectLst/>
                        </a:rPr>
                        <a:t> Major/Fatality</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a:solidFill>
                            <a:srgbClr val="000000"/>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668271668"/>
                  </a:ext>
                </a:extLst>
              </a:tr>
              <a:tr h="209471">
                <a:tc>
                  <a:txBody>
                    <a:bodyPr/>
                    <a:lstStyle/>
                    <a:p>
                      <a:pPr algn="ctr" fontAlgn="ctr"/>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a:effectLst/>
                        </a:rPr>
                        <a:t> Fire Incident</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b="0" i="0" u="none" strike="noStrike">
                          <a:solidFill>
                            <a:srgbClr val="000000"/>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3008426238"/>
                  </a:ext>
                </a:extLst>
              </a:tr>
              <a:tr h="340153">
                <a:tc>
                  <a:txBody>
                    <a:bodyPr/>
                    <a:lstStyle/>
                    <a:p>
                      <a:pPr algn="ctr" fontAlgn="ctr"/>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a:effectLst/>
                        </a:rPr>
                        <a:t>Unsafe Act/unsafe behaviour</a:t>
                      </a:r>
                    </a:p>
                    <a:p>
                      <a:pPr algn="l" fontAlgn="ctr"/>
                      <a:r>
                        <a:rPr lang="en-IN" sz="1100" b="0" i="0" u="none" strike="noStrike">
                          <a:solidFill>
                            <a:srgbClr val="000000"/>
                          </a:solidFill>
                          <a:effectLst/>
                          <a:latin typeface="Calibri" panose="020F0502020204030204" pitchFamily="34" charset="0"/>
                        </a:rPr>
                        <a:t>Unsafe conditions</a:t>
                      </a:r>
                    </a:p>
                  </a:txBody>
                  <a:tcPr marL="6350" marR="6350" marT="6350" marB="0" anchor="ctr"/>
                </a:tc>
                <a:tc>
                  <a:txBody>
                    <a:bodyPr/>
                    <a:lstStyle/>
                    <a:p>
                      <a:pPr algn="ctr" fontAlgn="ctr"/>
                      <a:r>
                        <a:rPr lang="en-IN" sz="1100" b="0" i="0" u="none" strike="noStrike">
                          <a:solidFill>
                            <a:srgbClr val="000000"/>
                          </a:solidFill>
                          <a:effectLst/>
                          <a:latin typeface="Calibri" panose="020F0502020204030204" pitchFamily="34" charset="0"/>
                        </a:rPr>
                        <a:t>8</a:t>
                      </a:r>
                    </a:p>
                    <a:p>
                      <a:pPr algn="ctr" fontAlgn="ctr"/>
                      <a:r>
                        <a:rPr lang="en-IN" sz="1100" b="0" i="0" u="none" strike="noStrike">
                          <a:solidFill>
                            <a:srgbClr val="000000"/>
                          </a:solidFill>
                          <a:effectLst/>
                          <a:latin typeface="Calibri" panose="020F0502020204030204" pitchFamily="34" charset="0"/>
                        </a:rPr>
                        <a:t>45</a:t>
                      </a:r>
                    </a:p>
                  </a:txBody>
                  <a:tcPr marL="6350" marR="6350" marT="6350" marB="0" anchor="ctr"/>
                </a:tc>
                <a:extLst>
                  <a:ext uri="{0D108BD9-81ED-4DB2-BD59-A6C34878D82A}">
                    <a16:rowId xmlns:a16="http://schemas.microsoft.com/office/drawing/2014/main" val="215928686"/>
                  </a:ext>
                </a:extLst>
              </a:tr>
              <a:tr h="673984">
                <a:tc>
                  <a:txBody>
                    <a:bodyPr/>
                    <a:lstStyle/>
                    <a:p>
                      <a:pPr algn="ctr" fontAlgn="ctr"/>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b="0" i="0" u="none" strike="noStrike">
                          <a:solidFill>
                            <a:srgbClr val="000000"/>
                          </a:solidFill>
                          <a:effectLst/>
                          <a:latin typeface="Calibri" panose="020F0502020204030204" pitchFamily="34" charset="0"/>
                        </a:rPr>
                        <a:t>Training conducted</a:t>
                      </a:r>
                    </a:p>
                    <a:p>
                      <a:pPr algn="l" fontAlgn="ctr"/>
                      <a:r>
                        <a:rPr lang="en-IN" sz="1100" b="0" i="0" u="none" strike="noStrike">
                          <a:solidFill>
                            <a:srgbClr val="000000"/>
                          </a:solidFill>
                          <a:effectLst/>
                          <a:latin typeface="Calibri" panose="020F0502020204030204" pitchFamily="34" charset="0"/>
                        </a:rPr>
                        <a:t>Total Participants</a:t>
                      </a:r>
                    </a:p>
                  </a:txBody>
                  <a:tcPr marL="6350" marR="6350" marT="6350" marB="0" anchor="ctr"/>
                </a:tc>
                <a:tc>
                  <a:txBody>
                    <a:bodyPr/>
                    <a:lstStyle/>
                    <a:p>
                      <a:pPr algn="ctr" fontAlgn="ctr"/>
                      <a:r>
                        <a:rPr lang="en-IN" sz="1100" b="0" i="0" u="none" strike="noStrike">
                          <a:solidFill>
                            <a:srgbClr val="000000"/>
                          </a:solidFill>
                          <a:effectLst/>
                          <a:latin typeface="Calibri" panose="020F0502020204030204" pitchFamily="34" charset="0"/>
                        </a:rPr>
                        <a:t>5</a:t>
                      </a:r>
                    </a:p>
                    <a:p>
                      <a:pPr algn="ctr" fontAlgn="ctr"/>
                      <a:r>
                        <a:rPr lang="en-IN" sz="1100" b="0" i="0" u="none" strike="noStrike">
                          <a:solidFill>
                            <a:srgbClr val="000000"/>
                          </a:solidFill>
                          <a:effectLst/>
                          <a:latin typeface="Calibri" panose="020F0502020204030204" pitchFamily="34" charset="0"/>
                        </a:rPr>
                        <a:t>50</a:t>
                      </a:r>
                    </a:p>
                  </a:txBody>
                  <a:tcPr marL="6350" marR="6350" marT="6350" marB="0" anchor="ctr"/>
                </a:tc>
                <a:extLst>
                  <a:ext uri="{0D108BD9-81ED-4DB2-BD59-A6C34878D82A}">
                    <a16:rowId xmlns:a16="http://schemas.microsoft.com/office/drawing/2014/main" val="3842221900"/>
                  </a:ext>
                </a:extLst>
              </a:tr>
            </a:tbl>
          </a:graphicData>
        </a:graphic>
      </p:graphicFrame>
      <p:sp>
        <p:nvSpPr>
          <p:cNvPr id="17" name="Rectangle 16">
            <a:extLst>
              <a:ext uri="{FF2B5EF4-FFF2-40B4-BE49-F238E27FC236}">
                <a16:creationId xmlns:a16="http://schemas.microsoft.com/office/drawing/2014/main" id="{2386C30F-ED64-C21B-E139-6ECF315C9226}"/>
              </a:ext>
            </a:extLst>
          </p:cNvPr>
          <p:cNvSpPr/>
          <p:nvPr/>
        </p:nvSpPr>
        <p:spPr>
          <a:xfrm>
            <a:off x="6180308" y="2927782"/>
            <a:ext cx="3081873" cy="3807433"/>
          </a:xfrm>
          <a:prstGeom prst="rect">
            <a:avLst/>
          </a:prstGeom>
          <a:solidFill>
            <a:schemeClr val="accent6">
              <a:lumMod val="20000"/>
              <a:lumOff val="8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22" name="TextBox 21">
            <a:extLst>
              <a:ext uri="{FF2B5EF4-FFF2-40B4-BE49-F238E27FC236}">
                <a16:creationId xmlns:a16="http://schemas.microsoft.com/office/drawing/2014/main" id="{E9B48521-6F61-16FF-3C67-53A83D8BFE89}"/>
              </a:ext>
            </a:extLst>
          </p:cNvPr>
          <p:cNvSpPr txBox="1"/>
          <p:nvPr/>
        </p:nvSpPr>
        <p:spPr>
          <a:xfrm>
            <a:off x="6156311" y="6501438"/>
            <a:ext cx="6035690" cy="369332"/>
          </a:xfrm>
          <a:prstGeom prst="rect">
            <a:avLst/>
          </a:prstGeom>
          <a:solidFill>
            <a:srgbClr val="FFC000"/>
          </a:solidFill>
        </p:spPr>
        <p:txBody>
          <a:bodyPr wrap="square" rtlCol="0">
            <a:spAutoFit/>
          </a:bodyPr>
          <a:lstStyle/>
          <a:p>
            <a:pPr defTabSz="457200">
              <a:defRPr/>
            </a:pPr>
            <a:r>
              <a:rPr kumimoji="0" lang="en-IN" sz="1800" b="0" i="0" u="none" strike="noStrike" kern="1200" cap="none" spc="0" normalizeH="0" baseline="0" noProof="0">
                <a:ln>
                  <a:noFill/>
                </a:ln>
                <a:solidFill>
                  <a:srgbClr val="3C3C3C"/>
                </a:solidFill>
                <a:effectLst/>
                <a:uLnTx/>
                <a:uFillTx/>
                <a:latin typeface="Arial"/>
                <a:ea typeface="+mn-ea"/>
                <a:cs typeface="+mn-cs"/>
              </a:rPr>
              <a:t>                                 </a:t>
            </a:r>
            <a:r>
              <a:rPr lang="en-IN">
                <a:solidFill>
                  <a:srgbClr val="3C3C3C"/>
                </a:solidFill>
                <a:latin typeface="Arial"/>
              </a:rPr>
              <a:t>TBT at Sugar</a:t>
            </a:r>
            <a:endParaRPr lang="en-IN" sz="1400">
              <a:latin typeface="Arial" panose="020B0604020202020204" pitchFamily="34" charset="0"/>
              <a:cs typeface="Arial" panose="020B0604020202020204" pitchFamily="34" charset="0"/>
            </a:endParaRPr>
          </a:p>
        </p:txBody>
      </p:sp>
      <p:pic>
        <p:nvPicPr>
          <p:cNvPr id="8" name="Picture 7" descr="A group of men wearing hard hats&#10;&#10;AI-generated content may be incorrect.">
            <a:extLst>
              <a:ext uri="{FF2B5EF4-FFF2-40B4-BE49-F238E27FC236}">
                <a16:creationId xmlns:a16="http://schemas.microsoft.com/office/drawing/2014/main" id="{768805E4-BB4E-89AE-2DA0-E5BDB434A768}"/>
              </a:ext>
            </a:extLst>
          </p:cNvPr>
          <p:cNvPicPr>
            <a:picLocks noChangeAspect="1"/>
          </p:cNvPicPr>
          <p:nvPr/>
        </p:nvPicPr>
        <p:blipFill>
          <a:blip r:embed="rId4"/>
          <a:stretch>
            <a:fillRect/>
          </a:stretch>
        </p:blipFill>
        <p:spPr>
          <a:xfrm>
            <a:off x="51817" y="2961649"/>
            <a:ext cx="2943772" cy="3499737"/>
          </a:xfrm>
          <a:prstGeom prst="rect">
            <a:avLst/>
          </a:prstGeom>
        </p:spPr>
      </p:pic>
      <p:pic>
        <p:nvPicPr>
          <p:cNvPr id="12" name="Picture 11" descr="A group of people in hard hats standing in a line&#10;&#10;AI-generated content may be incorrect.">
            <a:extLst>
              <a:ext uri="{FF2B5EF4-FFF2-40B4-BE49-F238E27FC236}">
                <a16:creationId xmlns:a16="http://schemas.microsoft.com/office/drawing/2014/main" id="{FE81507F-29E2-38F6-09DA-7581AEB71626}"/>
              </a:ext>
            </a:extLst>
          </p:cNvPr>
          <p:cNvPicPr>
            <a:picLocks noChangeAspect="1"/>
          </p:cNvPicPr>
          <p:nvPr/>
        </p:nvPicPr>
        <p:blipFill>
          <a:blip r:embed="rId5"/>
          <a:stretch>
            <a:fillRect/>
          </a:stretch>
        </p:blipFill>
        <p:spPr>
          <a:xfrm>
            <a:off x="3042250" y="2934104"/>
            <a:ext cx="3120567" cy="3544943"/>
          </a:xfrm>
          <a:prstGeom prst="rect">
            <a:avLst/>
          </a:prstGeom>
        </p:spPr>
      </p:pic>
      <p:pic>
        <p:nvPicPr>
          <p:cNvPr id="7" name="Picture 6">
            <a:extLst>
              <a:ext uri="{FF2B5EF4-FFF2-40B4-BE49-F238E27FC236}">
                <a16:creationId xmlns:a16="http://schemas.microsoft.com/office/drawing/2014/main" id="{CC7331C6-83E4-60DA-CB55-C2A7F8739BA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7481" y="3048285"/>
            <a:ext cx="2952269" cy="3523965"/>
          </a:xfrm>
          <a:prstGeom prst="rect">
            <a:avLst/>
          </a:prstGeom>
          <a:noFill/>
          <a:ln>
            <a:noFill/>
          </a:ln>
        </p:spPr>
      </p:pic>
      <p:pic>
        <p:nvPicPr>
          <p:cNvPr id="10" name="Picture 9">
            <a:extLst>
              <a:ext uri="{FF2B5EF4-FFF2-40B4-BE49-F238E27FC236}">
                <a16:creationId xmlns:a16="http://schemas.microsoft.com/office/drawing/2014/main" id="{41057676-E1AD-D8D9-D32C-6577CE5389CA}"/>
              </a:ext>
            </a:extLst>
          </p:cNvPr>
          <p:cNvPicPr>
            <a:picLocks noChangeAspect="1"/>
          </p:cNvPicPr>
          <p:nvPr/>
        </p:nvPicPr>
        <p:blipFill>
          <a:blip r:embed="rId7"/>
          <a:stretch>
            <a:fillRect/>
          </a:stretch>
        </p:blipFill>
        <p:spPr>
          <a:xfrm>
            <a:off x="9305924" y="2927350"/>
            <a:ext cx="2790825" cy="3644900"/>
          </a:xfrm>
          <a:prstGeom prst="rect">
            <a:avLst/>
          </a:prstGeom>
        </p:spPr>
      </p:pic>
    </p:spTree>
    <p:extLst>
      <p:ext uri="{BB962C8B-B14F-4D97-AF65-F5344CB8AC3E}">
        <p14:creationId xmlns:p14="http://schemas.microsoft.com/office/powerpoint/2010/main" val="40485871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6309" y="228600"/>
            <a:ext cx="121221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a:latin typeface="Calibri" pitchFamily="34" charset="0"/>
                <a:ea typeface="Calibri" pitchFamily="34" charset="0"/>
                <a:cs typeface="Times New Roman" pitchFamily="18" charset="0"/>
              </a:rPr>
              <a:t>Bore Well Water Details</a:t>
            </a:r>
            <a:endParaRPr kumimoji="0" lang="en-US" sz="4400" b="1" i="0" u="none" strike="noStrike" cap="none" normalizeH="0" baseline="0">
              <a:ln>
                <a:noFill/>
              </a:ln>
              <a:solidFill>
                <a:schemeClr val="tx1"/>
              </a:solidFill>
              <a:effectLst/>
              <a:latin typeface="Arial" pitchFamily="34" charset="0"/>
              <a:cs typeface="Arial" pitchFamily="34" charset="0"/>
            </a:endParaRPr>
          </a:p>
        </p:txBody>
      </p:sp>
      <p:graphicFrame>
        <p:nvGraphicFramePr>
          <p:cNvPr id="2" name="Chart 1">
            <a:extLst>
              <a:ext uri="{FF2B5EF4-FFF2-40B4-BE49-F238E27FC236}">
                <a16:creationId xmlns:a16="http://schemas.microsoft.com/office/drawing/2014/main" id="{2B129047-732D-6CB7-8253-D7321DCDECC8}"/>
              </a:ext>
            </a:extLst>
          </p:cNvPr>
          <p:cNvGraphicFramePr>
            <a:graphicFrameLocks/>
          </p:cNvGraphicFramePr>
          <p:nvPr/>
        </p:nvGraphicFramePr>
        <p:xfrm>
          <a:off x="438150" y="1171575"/>
          <a:ext cx="11353800" cy="49625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574916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236E-4622-851F-3D0A-38CD184FEB9A}"/>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D264C7A9-1D17-F615-0BC6-E1878E77F510}"/>
              </a:ext>
            </a:extLst>
          </p:cNvPr>
          <p:cNvSpPr>
            <a:spLocks noChangeArrowheads="1"/>
          </p:cNvSpPr>
          <p:nvPr/>
        </p:nvSpPr>
        <p:spPr bwMode="auto">
          <a:xfrm>
            <a:off x="-6309" y="228600"/>
            <a:ext cx="121221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a:latin typeface="Calibri" pitchFamily="34" charset="0"/>
                <a:ea typeface="Calibri" pitchFamily="34" charset="0"/>
                <a:cs typeface="Times New Roman" pitchFamily="18" charset="0"/>
              </a:rPr>
              <a:t>Bore Well Water Details</a:t>
            </a:r>
            <a:endParaRPr kumimoji="0" lang="en-US" sz="4400" b="1" i="0" u="none" strike="noStrike" cap="none" normalizeH="0" baseline="0">
              <a:ln>
                <a:noFill/>
              </a:ln>
              <a:solidFill>
                <a:schemeClr val="tx1"/>
              </a:solidFill>
              <a:effectLst/>
              <a:latin typeface="Arial" pitchFamily="34" charset="0"/>
              <a:cs typeface="Arial" pitchFamily="34" charset="0"/>
            </a:endParaRPr>
          </a:p>
        </p:txBody>
      </p:sp>
      <p:graphicFrame>
        <p:nvGraphicFramePr>
          <p:cNvPr id="2" name="Chart 1">
            <a:extLst>
              <a:ext uri="{FF2B5EF4-FFF2-40B4-BE49-F238E27FC236}">
                <a16:creationId xmlns:a16="http://schemas.microsoft.com/office/drawing/2014/main" id="{95B3604A-A142-E9C6-943B-24574D369380}"/>
              </a:ext>
            </a:extLst>
          </p:cNvPr>
          <p:cNvGraphicFramePr>
            <a:graphicFrameLocks/>
          </p:cNvGraphicFramePr>
          <p:nvPr/>
        </p:nvGraphicFramePr>
        <p:xfrm>
          <a:off x="685800" y="1257300"/>
          <a:ext cx="11087100" cy="50101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98736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C7F19-6504-1942-865D-4BCD4DC762E7}"/>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48E370F5-6523-66C2-CCB0-1D766EB23748}"/>
              </a:ext>
            </a:extLst>
          </p:cNvPr>
          <p:cNvSpPr>
            <a:spLocks noChangeArrowheads="1"/>
          </p:cNvSpPr>
          <p:nvPr/>
        </p:nvSpPr>
        <p:spPr bwMode="auto">
          <a:xfrm>
            <a:off x="-6309" y="228601"/>
            <a:ext cx="121221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a:latin typeface="Calibri" pitchFamily="34" charset="0"/>
                <a:ea typeface="Calibri" pitchFamily="34" charset="0"/>
                <a:cs typeface="Times New Roman" pitchFamily="18" charset="0"/>
              </a:rPr>
              <a:t>Effluent Flow &amp; Parameters</a:t>
            </a:r>
          </a:p>
        </p:txBody>
      </p:sp>
      <p:graphicFrame>
        <p:nvGraphicFramePr>
          <p:cNvPr id="3" name="Chart 2">
            <a:extLst>
              <a:ext uri="{FF2B5EF4-FFF2-40B4-BE49-F238E27FC236}">
                <a16:creationId xmlns:a16="http://schemas.microsoft.com/office/drawing/2014/main" id="{34829950-DA58-68FE-2DD3-5288692BB51A}"/>
              </a:ext>
            </a:extLst>
          </p:cNvPr>
          <p:cNvGraphicFramePr>
            <a:graphicFrameLocks/>
          </p:cNvGraphicFramePr>
          <p:nvPr/>
        </p:nvGraphicFramePr>
        <p:xfrm>
          <a:off x="476250" y="1076325"/>
          <a:ext cx="10972800" cy="50577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779723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1"/>
          </p:nvPr>
        </p:nvSpPr>
        <p:spPr>
          <a:prstGeom prst="rect">
            <a:avLst/>
          </a:prstGeom>
        </p:spPr>
        <p:txBody>
          <a:bodyPr>
            <a:normAutofit/>
          </a:bodyPr>
          <a:lstStyle/>
          <a:p>
            <a:pPr marL="0" indent="0" algn="ctr">
              <a:buNone/>
            </a:pPr>
            <a:r>
              <a:rPr lang="en-US" sz="4000" b="1"/>
              <a:t>Procurement</a:t>
            </a:r>
          </a:p>
        </p:txBody>
      </p:sp>
      <p:pic>
        <p:nvPicPr>
          <p:cNvPr id="4" name="Picture Placeholder 3" descr="A picture containing text&#10;&#10;Description automatically generated">
            <a:extLst>
              <a:ext uri="{FF2B5EF4-FFF2-40B4-BE49-F238E27FC236}">
                <a16:creationId xmlns:a16="http://schemas.microsoft.com/office/drawing/2014/main" id="{983CE0F8-86BB-08C4-C594-385C674996B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3858" r="23858"/>
          <a:stretch>
            <a:fillRect/>
          </a:stretch>
        </p:blip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129</a:t>
            </a:fld>
            <a:endParaRPr lang="en-US"/>
          </a:p>
        </p:txBody>
      </p:sp>
      <p:sp>
        <p:nvSpPr>
          <p:cNvPr id="5" name="Rectangle 3"/>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a:latin typeface="+mj-lt"/>
            </a:endParaRPr>
          </a:p>
          <a:p>
            <a:pPr lvl="1" algn="just">
              <a:lnSpc>
                <a:spcPct val="150000"/>
              </a:lnSpc>
            </a:pPr>
            <a:endParaRPr lang="en-US" sz="1600">
              <a:latin typeface="+mj-lt"/>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sp>
        <p:nvSpPr>
          <p:cNvPr id="4" name="TextBox 4">
            <a:extLst>
              <a:ext uri="{FF2B5EF4-FFF2-40B4-BE49-F238E27FC236}">
                <a16:creationId xmlns:a16="http://schemas.microsoft.com/office/drawing/2014/main" id="{AFC12862-BF1D-FCE5-108B-64E8CB062AA6}"/>
              </a:ext>
            </a:extLst>
          </p:cNvPr>
          <p:cNvSpPr txBox="1">
            <a:spLocks noChangeArrowheads="1"/>
          </p:cNvSpPr>
          <p:nvPr/>
        </p:nvSpPr>
        <p:spPr bwMode="auto">
          <a:xfrm>
            <a:off x="381000" y="860548"/>
            <a:ext cx="11172423" cy="461665"/>
          </a:xfrm>
          <a:prstGeom prst="rect">
            <a:avLst/>
          </a:prstGeom>
          <a:solidFill>
            <a:srgbClr val="FFC000"/>
          </a:solidFill>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algn="l"/>
            <a:r>
              <a:rPr lang="en-IN">
                <a:solidFill>
                  <a:schemeClr val="tx1"/>
                </a:solidFill>
                <a:latin typeface="Cambria" panose="02040503050406030204" pitchFamily="18" charset="0"/>
                <a:ea typeface="Cambria" panose="02040503050406030204" pitchFamily="18" charset="0"/>
              </a:rPr>
              <a:t>Purchase &amp; Stores PPT Slides Year Wise</a:t>
            </a:r>
          </a:p>
        </p:txBody>
      </p:sp>
      <p:pic>
        <p:nvPicPr>
          <p:cNvPr id="1028" name="Picture 4" descr="zuari #adventz #energy #growth #passion #agility #action ...">
            <a:extLst>
              <a:ext uri="{FF2B5EF4-FFF2-40B4-BE49-F238E27FC236}">
                <a16:creationId xmlns:a16="http://schemas.microsoft.com/office/drawing/2014/main" id="{8EE5FD94-62DB-9982-E729-DB5DE22439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3714" y="227003"/>
            <a:ext cx="1687285" cy="44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Table 17">
            <a:extLst>
              <a:ext uri="{FF2B5EF4-FFF2-40B4-BE49-F238E27FC236}">
                <a16:creationId xmlns:a16="http://schemas.microsoft.com/office/drawing/2014/main" id="{3D3D50D5-3263-DE5B-3782-DDECB0C3C137}"/>
              </a:ext>
            </a:extLst>
          </p:cNvPr>
          <p:cNvGraphicFramePr>
            <a:graphicFrameLocks noGrp="1"/>
          </p:cNvGraphicFramePr>
          <p:nvPr/>
        </p:nvGraphicFramePr>
        <p:xfrm>
          <a:off x="381000" y="1514007"/>
          <a:ext cx="11172423" cy="5036879"/>
        </p:xfrm>
        <a:graphic>
          <a:graphicData uri="http://schemas.openxmlformats.org/drawingml/2006/table">
            <a:tbl>
              <a:tblPr firstRow="1" firstCol="1" bandRow="1">
                <a:tableStyleId>{5C22544A-7EE6-4342-B048-85BDC9FD1C3A}</a:tableStyleId>
              </a:tblPr>
              <a:tblGrid>
                <a:gridCol w="2472962">
                  <a:extLst>
                    <a:ext uri="{9D8B030D-6E8A-4147-A177-3AD203B41FA5}">
                      <a16:colId xmlns:a16="http://schemas.microsoft.com/office/drawing/2014/main" val="1522126308"/>
                    </a:ext>
                  </a:extLst>
                </a:gridCol>
                <a:gridCol w="2517521">
                  <a:extLst>
                    <a:ext uri="{9D8B030D-6E8A-4147-A177-3AD203B41FA5}">
                      <a16:colId xmlns:a16="http://schemas.microsoft.com/office/drawing/2014/main" val="3176327763"/>
                    </a:ext>
                  </a:extLst>
                </a:gridCol>
                <a:gridCol w="3029936">
                  <a:extLst>
                    <a:ext uri="{9D8B030D-6E8A-4147-A177-3AD203B41FA5}">
                      <a16:colId xmlns:a16="http://schemas.microsoft.com/office/drawing/2014/main" val="1966654099"/>
                    </a:ext>
                  </a:extLst>
                </a:gridCol>
                <a:gridCol w="3152004">
                  <a:extLst>
                    <a:ext uri="{9D8B030D-6E8A-4147-A177-3AD203B41FA5}">
                      <a16:colId xmlns:a16="http://schemas.microsoft.com/office/drawing/2014/main" val="3899950656"/>
                    </a:ext>
                  </a:extLst>
                </a:gridCol>
              </a:tblGrid>
              <a:tr h="934089">
                <a:tc>
                  <a:txBody>
                    <a:bodyPr/>
                    <a:lstStyle/>
                    <a:p>
                      <a:pPr algn="ctr"/>
                      <a:r>
                        <a:rPr lang="en-US" sz="2000">
                          <a:solidFill>
                            <a:schemeClr val="tx1"/>
                          </a:solidFill>
                          <a:latin typeface="Cambria" panose="02040503050406030204" pitchFamily="18" charset="0"/>
                          <a:ea typeface="Cambria" panose="02040503050406030204" pitchFamily="18" charset="0"/>
                        </a:rPr>
                        <a:t>Year</a:t>
                      </a:r>
                      <a:endParaRPr lang="en-IN" sz="2000">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a:solidFill>
                            <a:schemeClr val="tx1"/>
                          </a:solidFill>
                          <a:latin typeface="Cambria" panose="02040503050406030204" pitchFamily="18" charset="0"/>
                          <a:ea typeface="Cambria" panose="02040503050406030204" pitchFamily="18" charset="0"/>
                        </a:rPr>
                        <a:t>Total No of Indent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a:solidFill>
                            <a:schemeClr val="tx1"/>
                          </a:solidFill>
                          <a:latin typeface="Cambria" panose="02040503050406030204" pitchFamily="18" charset="0"/>
                          <a:ea typeface="Cambria" panose="02040503050406030204" pitchFamily="18" charset="0"/>
                        </a:rPr>
                        <a:t>Total Purchase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b="1" kern="1200">
                          <a:solidFill>
                            <a:schemeClr val="tx1"/>
                          </a:solidFill>
                          <a:latin typeface="Cambria" panose="02040503050406030204" pitchFamily="18" charset="0"/>
                          <a:ea typeface="Cambria" panose="02040503050406030204" pitchFamily="18" charset="0"/>
                          <a:cs typeface="+mn-cs"/>
                        </a:rPr>
                        <a:t>Against Good Received</a:t>
                      </a:r>
                      <a:endParaRPr lang="en-IN" sz="2000" b="1" kern="1200">
                        <a:solidFill>
                          <a:schemeClr val="tx1"/>
                        </a:solidFill>
                        <a:latin typeface="Cambria" panose="02040503050406030204" pitchFamily="18" charset="0"/>
                        <a:ea typeface="Cambria"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406587709"/>
                  </a:ext>
                </a:extLst>
              </a:tr>
              <a:tr h="612906">
                <a:tc>
                  <a:txBody>
                    <a:bodyPr/>
                    <a:lstStyle/>
                    <a:p>
                      <a:pPr algn="ctr"/>
                      <a:r>
                        <a:rPr lang="en-US">
                          <a:solidFill>
                            <a:schemeClr val="tx1"/>
                          </a:solidFill>
                          <a:latin typeface="Cambria" panose="02040503050406030204" pitchFamily="18" charset="0"/>
                          <a:ea typeface="Cambria" panose="02040503050406030204" pitchFamily="18" charset="0"/>
                        </a:rPr>
                        <a:t>FY 23-24</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1646</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2462</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3635</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6809932"/>
                  </a:ext>
                </a:extLst>
              </a:tr>
              <a:tr h="511932">
                <a:tc>
                  <a:txBody>
                    <a:bodyPr/>
                    <a:lstStyle/>
                    <a:p>
                      <a:pPr algn="ctr"/>
                      <a:r>
                        <a:rPr lang="en-US">
                          <a:solidFill>
                            <a:schemeClr val="tx1"/>
                          </a:solidFill>
                          <a:latin typeface="Cambria" panose="02040503050406030204" pitchFamily="18" charset="0"/>
                          <a:ea typeface="Cambria" panose="02040503050406030204" pitchFamily="18" charset="0"/>
                        </a:rPr>
                        <a:t>FY 24-25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2083</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3131</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4842</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853635"/>
                  </a:ext>
                </a:extLst>
              </a:tr>
              <a:tr h="617328">
                <a:tc>
                  <a:txBody>
                    <a:bodyPr/>
                    <a:lstStyle/>
                    <a:p>
                      <a:pPr algn="ctr"/>
                      <a:r>
                        <a:rPr lang="en-US">
                          <a:solidFill>
                            <a:schemeClr val="tx1"/>
                          </a:solidFill>
                          <a:latin typeface="Cambria" panose="02040503050406030204" pitchFamily="18" charset="0"/>
                          <a:ea typeface="Cambria" panose="02040503050406030204" pitchFamily="18" charset="0"/>
                        </a:rPr>
                        <a:t>FY 25-26</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1883</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2580</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3865</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6543810"/>
                  </a:ext>
                </a:extLst>
              </a:tr>
              <a:tr h="590156">
                <a:tc gridSpan="4">
                  <a:txBody>
                    <a:bodyPr/>
                    <a:lstStyle/>
                    <a:p>
                      <a:pPr algn="l"/>
                      <a:r>
                        <a:rPr lang="en-IN" sz="2400">
                          <a:solidFill>
                            <a:schemeClr val="tx1"/>
                          </a:solidFill>
                          <a:latin typeface="Cambria" panose="02040503050406030204" pitchFamily="18" charset="0"/>
                          <a:ea typeface="Cambria" panose="02040503050406030204" pitchFamily="18" charset="0"/>
                        </a:rPr>
                        <a:t>Purchase &amp; Stores PPT Slides Month Wise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IN"/>
                    </a:p>
                  </a:txBody>
                  <a:tcPr anchor="ctr"/>
                </a:tc>
                <a:tc hMerge="1">
                  <a:txBody>
                    <a:bodyPr/>
                    <a:lstStyle/>
                    <a:p>
                      <a:endParaRPr/>
                    </a:p>
                  </a:txBody>
                  <a:tcPr anchor="ctr"/>
                </a:tc>
                <a:tc hMerge="1">
                  <a:txBody>
                    <a:bodyPr/>
                    <a:lstStyle/>
                    <a:p>
                      <a:pPr algn="ctr"/>
                      <a:endParaRPr lang="en-IN">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3004762821"/>
                  </a:ext>
                </a:extLst>
              </a:tr>
              <a:tr h="590156">
                <a:tc>
                  <a:txBody>
                    <a:bodyPr/>
                    <a:lstStyle/>
                    <a:p>
                      <a:pPr algn="ctr"/>
                      <a:r>
                        <a:rPr lang="en-US">
                          <a:solidFill>
                            <a:schemeClr val="tx1"/>
                          </a:solidFill>
                          <a:latin typeface="Cambria" panose="02040503050406030204" pitchFamily="18" charset="0"/>
                          <a:ea typeface="Cambria" panose="02040503050406030204" pitchFamily="18" charset="0"/>
                        </a:rPr>
                        <a:t>Nov - 25</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136</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210</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393</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6650736"/>
                  </a:ext>
                </a:extLst>
              </a:tr>
              <a:tr h="590156">
                <a:tc>
                  <a:txBody>
                    <a:bodyPr/>
                    <a:lstStyle/>
                    <a:p>
                      <a:pPr algn="ctr"/>
                      <a:r>
                        <a:rPr lang="en-US">
                          <a:solidFill>
                            <a:schemeClr val="tx1"/>
                          </a:solidFill>
                          <a:latin typeface="Cambria" panose="02040503050406030204" pitchFamily="18" charset="0"/>
                          <a:ea typeface="Cambria" panose="02040503050406030204" pitchFamily="18" charset="0"/>
                        </a:rPr>
                        <a:t>Dec - 25</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116</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204</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341</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4489824"/>
                  </a:ext>
                </a:extLst>
              </a:tr>
              <a:tr h="590156">
                <a:tc>
                  <a:txBody>
                    <a:bodyPr/>
                    <a:lstStyle/>
                    <a:p>
                      <a:pPr algn="ctr"/>
                      <a:r>
                        <a:rPr lang="en-US">
                          <a:solidFill>
                            <a:schemeClr val="tx1"/>
                          </a:solidFill>
                          <a:latin typeface="Cambria" panose="02040503050406030204" pitchFamily="18" charset="0"/>
                          <a:ea typeface="Cambria" panose="02040503050406030204" pitchFamily="18" charset="0"/>
                        </a:rPr>
                        <a:t>Jan - 26</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123</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198</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Cambria" panose="02040503050406030204" pitchFamily="18" charset="0"/>
                          <a:ea typeface="Cambria" panose="02040503050406030204" pitchFamily="18" charset="0"/>
                        </a:rPr>
                        <a:t>281</a:t>
                      </a:r>
                      <a:endParaRPr lang="en-IN">
                        <a:solidFill>
                          <a:schemeClr val="tx1"/>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0129579"/>
                  </a:ext>
                </a:extLst>
              </a:tr>
            </a:tbl>
          </a:graphicData>
        </a:graphic>
      </p:graphicFrame>
    </p:spTree>
    <p:extLst>
      <p:ext uri="{BB962C8B-B14F-4D97-AF65-F5344CB8AC3E}">
        <p14:creationId xmlns:p14="http://schemas.microsoft.com/office/powerpoint/2010/main" val="1134223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2B6B4-F9E9-3CEE-EE82-DD587110C42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42C00E-E4EA-ABDD-F121-D3FE6EC5FCE9}"/>
              </a:ext>
            </a:extLst>
          </p:cNvPr>
          <p:cNvSpPr>
            <a:spLocks noGrp="1"/>
          </p:cNvSpPr>
          <p:nvPr>
            <p:ph type="sldNum" sz="quarter" idx="12"/>
          </p:nvPr>
        </p:nvSpPr>
        <p:spPr/>
        <p:txBody>
          <a:bodyPr/>
          <a:lstStyle/>
          <a:p>
            <a:fld id="{B76B49FA-22BB-44F5-8EFA-E5C56FA3907E}" type="slidenum">
              <a:rPr lang="en-US" smtClean="0"/>
              <a:pPr/>
              <a:t>13</a:t>
            </a:fld>
            <a:endParaRPr lang="en-US"/>
          </a:p>
        </p:txBody>
      </p:sp>
      <p:sp>
        <p:nvSpPr>
          <p:cNvPr id="7" name="Title 6">
            <a:extLst>
              <a:ext uri="{FF2B5EF4-FFF2-40B4-BE49-F238E27FC236}">
                <a16:creationId xmlns:a16="http://schemas.microsoft.com/office/drawing/2014/main" id="{E1ECD983-E875-4859-15C5-A8F1254EC257}"/>
              </a:ext>
            </a:extLst>
          </p:cNvPr>
          <p:cNvSpPr>
            <a:spLocks noGrp="1"/>
          </p:cNvSpPr>
          <p:nvPr>
            <p:ph type="title"/>
          </p:nvPr>
        </p:nvSpPr>
        <p:spPr>
          <a:xfrm>
            <a:off x="152400" y="76200"/>
            <a:ext cx="9906000" cy="609600"/>
          </a:xfrm>
        </p:spPr>
        <p:txBody>
          <a:bodyPr>
            <a:normAutofit/>
          </a:bodyPr>
          <a:lstStyle/>
          <a:p>
            <a:r>
              <a:rPr lang="en-US"/>
              <a:t>Historical Recovery Trend Vs Current (Last 2 years)</a:t>
            </a:r>
            <a:endParaRPr lang="en-IN"/>
          </a:p>
        </p:txBody>
      </p:sp>
      <p:graphicFrame>
        <p:nvGraphicFramePr>
          <p:cNvPr id="2" name="Chart 1">
            <a:extLst>
              <a:ext uri="{FF2B5EF4-FFF2-40B4-BE49-F238E27FC236}">
                <a16:creationId xmlns:a16="http://schemas.microsoft.com/office/drawing/2014/main" id="{6ED8EB5F-D052-B61C-75D7-163CD7F11EF9}"/>
              </a:ext>
            </a:extLst>
          </p:cNvPr>
          <p:cNvGraphicFramePr>
            <a:graphicFrameLocks/>
          </p:cNvGraphicFramePr>
          <p:nvPr/>
        </p:nvGraphicFramePr>
        <p:xfrm>
          <a:off x="152400" y="914399"/>
          <a:ext cx="11658600" cy="55784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055978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10ACF-3BE3-7931-F6B2-12D499B2E78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DCD7B2-8F67-CFE9-8642-390F34DCB134}"/>
              </a:ext>
            </a:extLst>
          </p:cNvPr>
          <p:cNvSpPr>
            <a:spLocks noGrp="1"/>
          </p:cNvSpPr>
          <p:nvPr>
            <p:ph type="sldNum" sz="quarter" idx="12"/>
          </p:nvPr>
        </p:nvSpPr>
        <p:spPr>
          <a:prstGeom prst="rect">
            <a:avLst/>
          </a:prstGeom>
        </p:spPr>
        <p:txBody>
          <a:bodyPr/>
          <a:lstStyle/>
          <a:p>
            <a:fld id="{B76B49FA-22BB-44F5-8EFA-E5C56FA3907E}" type="slidenum">
              <a:rPr lang="en-US" smtClean="0"/>
              <a:pPr/>
              <a:t>130</a:t>
            </a:fld>
            <a:endParaRPr lang="en-US"/>
          </a:p>
        </p:txBody>
      </p:sp>
      <p:sp>
        <p:nvSpPr>
          <p:cNvPr id="5" name="Rectangle 3">
            <a:extLst>
              <a:ext uri="{FF2B5EF4-FFF2-40B4-BE49-F238E27FC236}">
                <a16:creationId xmlns:a16="http://schemas.microsoft.com/office/drawing/2014/main" id="{4E0833E4-9C0B-BC5C-D831-4A2AC40C7653}"/>
              </a:ext>
            </a:extLst>
          </p:cNvPr>
          <p:cNvSpPr txBox="1">
            <a:spLocks/>
          </p:cNvSpPr>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a:latin typeface="+mj-lt"/>
            </a:endParaRPr>
          </a:p>
          <a:p>
            <a:pPr lvl="1" algn="just">
              <a:lnSpc>
                <a:spcPct val="150000"/>
              </a:lnSpc>
            </a:pPr>
            <a:endParaRPr lang="en-US" sz="1600">
              <a:latin typeface="+mj-lt"/>
            </a:endParaRPr>
          </a:p>
        </p:txBody>
      </p:sp>
      <p:sp>
        <p:nvSpPr>
          <p:cNvPr id="7" name="Rectangle 5">
            <a:extLst>
              <a:ext uri="{FF2B5EF4-FFF2-40B4-BE49-F238E27FC236}">
                <a16:creationId xmlns:a16="http://schemas.microsoft.com/office/drawing/2014/main" id="{2F2532A1-7447-9032-CD2A-F519F9C95C8A}"/>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9" name="Table 8">
            <a:extLst>
              <a:ext uri="{FF2B5EF4-FFF2-40B4-BE49-F238E27FC236}">
                <a16:creationId xmlns:a16="http://schemas.microsoft.com/office/drawing/2014/main" id="{42B5B809-27F4-592D-7C9F-5524D07DA112}"/>
              </a:ext>
            </a:extLst>
          </p:cNvPr>
          <p:cNvGraphicFramePr>
            <a:graphicFrameLocks noGrp="1"/>
          </p:cNvGraphicFramePr>
          <p:nvPr>
            <p:extLst>
              <p:ext uri="{D42A27DB-BD31-4B8C-83A1-F6EECF244321}">
                <p14:modId xmlns:p14="http://schemas.microsoft.com/office/powerpoint/2010/main" val="3976494474"/>
              </p:ext>
            </p:extLst>
          </p:nvPr>
        </p:nvGraphicFramePr>
        <p:xfrm>
          <a:off x="28977" y="15641"/>
          <a:ext cx="12134046" cy="6706206"/>
        </p:xfrm>
        <a:graphic>
          <a:graphicData uri="http://schemas.openxmlformats.org/drawingml/2006/table">
            <a:tbl>
              <a:tblPr firstRow="1" bandRow="1">
                <a:tableStyleId>{5C22544A-7EE6-4342-B048-85BDC9FD1C3A}</a:tableStyleId>
              </a:tblPr>
              <a:tblGrid>
                <a:gridCol w="2392548">
                  <a:extLst>
                    <a:ext uri="{9D8B030D-6E8A-4147-A177-3AD203B41FA5}">
                      <a16:colId xmlns:a16="http://schemas.microsoft.com/office/drawing/2014/main" val="3648861930"/>
                    </a:ext>
                  </a:extLst>
                </a:gridCol>
                <a:gridCol w="2392548">
                  <a:extLst>
                    <a:ext uri="{9D8B030D-6E8A-4147-A177-3AD203B41FA5}">
                      <a16:colId xmlns:a16="http://schemas.microsoft.com/office/drawing/2014/main" val="2345809865"/>
                    </a:ext>
                  </a:extLst>
                </a:gridCol>
                <a:gridCol w="2392548">
                  <a:extLst>
                    <a:ext uri="{9D8B030D-6E8A-4147-A177-3AD203B41FA5}">
                      <a16:colId xmlns:a16="http://schemas.microsoft.com/office/drawing/2014/main" val="287095898"/>
                    </a:ext>
                  </a:extLst>
                </a:gridCol>
                <a:gridCol w="2392548">
                  <a:extLst>
                    <a:ext uri="{9D8B030D-6E8A-4147-A177-3AD203B41FA5}">
                      <a16:colId xmlns:a16="http://schemas.microsoft.com/office/drawing/2014/main" val="3780793655"/>
                    </a:ext>
                  </a:extLst>
                </a:gridCol>
                <a:gridCol w="2563854">
                  <a:extLst>
                    <a:ext uri="{9D8B030D-6E8A-4147-A177-3AD203B41FA5}">
                      <a16:colId xmlns:a16="http://schemas.microsoft.com/office/drawing/2014/main" val="4234458181"/>
                    </a:ext>
                  </a:extLst>
                </a:gridCol>
              </a:tblGrid>
              <a:tr h="514956">
                <a:tc gridSpan="3">
                  <a:txBody>
                    <a:bodyPr/>
                    <a:lstStyle/>
                    <a:p>
                      <a:pPr algn="l" fontAlgn="b">
                        <a:buNone/>
                      </a:pPr>
                      <a:r>
                        <a:rPr lang="en-US" sz="1800" b="1" i="0" u="none" strike="noStrike">
                          <a:solidFill>
                            <a:schemeClr val="tx1"/>
                          </a:solidFill>
                          <a:effectLst/>
                          <a:latin typeface="Cambria" panose="02040503050406030204" pitchFamily="18" charset="0"/>
                        </a:rPr>
                        <a:t>Inventory Balance Material Summary Report : Month/Group 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IN"/>
                    </a:p>
                  </a:txBody>
                  <a:tcPr/>
                </a:tc>
                <a:tc hMerge="1">
                  <a:txBody>
                    <a:bodyPr/>
                    <a:lstStyle/>
                    <a:p>
                      <a:endParaRPr lang="en-IN"/>
                    </a:p>
                  </a:txBody>
                  <a:tcPr/>
                </a:tc>
                <a:tc>
                  <a:txBody>
                    <a:bodyPr/>
                    <a:lstStyle/>
                    <a:p>
                      <a:pPr algn="l" fontAlgn="b">
                        <a:buNone/>
                      </a:pPr>
                      <a:endParaRPr lang="en-IN" sz="1100" b="1" i="0" u="none" strike="noStrike">
                        <a:solidFill>
                          <a:schemeClr val="tx1"/>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buNone/>
                      </a:pPr>
                      <a:endParaRPr lang="en-IN" sz="1100" b="1" i="0" u="none" strike="noStrike">
                        <a:solidFill>
                          <a:schemeClr val="tx1"/>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775947312"/>
                  </a:ext>
                </a:extLst>
              </a:tr>
              <a:tr h="233751">
                <a:tc>
                  <a:txBody>
                    <a:bodyPr/>
                    <a:lstStyle/>
                    <a:p>
                      <a:pPr algn="l" fontAlgn="b">
                        <a:buNone/>
                      </a:pPr>
                      <a:endParaRPr lang="en-IN" sz="1600" b="0" i="0" u="none" strike="noStrike">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600" b="0" i="0" u="none" strike="noStrike">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1" i="0" u="none" strike="noStrike">
                          <a:effectLst/>
                          <a:latin typeface="Cambria" panose="02040503050406030204" pitchFamily="18" charset="0"/>
                        </a:rPr>
                        <a:t>Nov-25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1" i="0" u="none" strike="noStrike">
                          <a:effectLst/>
                          <a:latin typeface="Cambria" panose="02040503050406030204" pitchFamily="18" charset="0"/>
                        </a:rPr>
                        <a:t>Dec-25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1" i="0" u="none" strike="noStrike">
                          <a:effectLst/>
                          <a:latin typeface="Cambria" panose="02040503050406030204" pitchFamily="18" charset="0"/>
                        </a:rPr>
                        <a:t>10-Jan-26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7676903"/>
                  </a:ext>
                </a:extLst>
              </a:tr>
              <a:tr h="261872">
                <a:tc>
                  <a:txBody>
                    <a:bodyPr/>
                    <a:lstStyle/>
                    <a:p>
                      <a:pPr algn="l" fontAlgn="b">
                        <a:buNone/>
                      </a:pPr>
                      <a:r>
                        <a:rPr lang="en-IN" sz="1800" b="1" i="0" u="none" strike="noStrike">
                          <a:effectLst/>
                          <a:latin typeface="Cambria" panose="02040503050406030204" pitchFamily="18" charset="0"/>
                        </a:rPr>
                        <a:t>Group Code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800" b="1" i="0" u="none" strike="noStrike">
                          <a:effectLst/>
                          <a:latin typeface="Cambria" panose="02040503050406030204" pitchFamily="18" charset="0"/>
                        </a:rPr>
                        <a:t>Group Description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800" b="1" i="0" u="none" strike="noStrike">
                          <a:effectLst/>
                          <a:latin typeface="Cambria" panose="02040503050406030204" pitchFamily="18" charset="0"/>
                        </a:rPr>
                        <a:t>Value (Rs.)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800" b="1" i="0" u="none" strike="noStrike">
                          <a:effectLst/>
                          <a:latin typeface="Cambria" panose="02040503050406030204" pitchFamily="18" charset="0"/>
                        </a:rPr>
                        <a:t>Value (Rs.)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800" b="1" i="0" u="none" strike="noStrike">
                          <a:effectLst/>
                          <a:latin typeface="Cambria" panose="02040503050406030204" pitchFamily="18" charset="0"/>
                        </a:rPr>
                        <a:t>Value (Rs.)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7767316"/>
                  </a:ext>
                </a:extLst>
              </a:tr>
              <a:tr h="205631">
                <a:tc>
                  <a:txBody>
                    <a:bodyPr/>
                    <a:lstStyle/>
                    <a:p>
                      <a:pPr algn="l" fontAlgn="b">
                        <a:buNone/>
                      </a:pPr>
                      <a:r>
                        <a:rPr lang="en-IN" sz="1400" b="0" i="0" u="none" strike="noStrike">
                          <a:effectLst/>
                          <a:latin typeface="Cambria" panose="02040503050406030204" pitchFamily="18" charset="0"/>
                        </a:rPr>
                        <a:t>Group : A0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OIL &amp; GREASE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1059993.26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1251265.22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1414917.51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4578105"/>
                  </a:ext>
                </a:extLst>
              </a:tr>
              <a:tr h="205631">
                <a:tc>
                  <a:txBody>
                    <a:bodyPr/>
                    <a:lstStyle/>
                    <a:p>
                      <a:pPr algn="l" fontAlgn="b">
                        <a:buNone/>
                      </a:pPr>
                      <a:r>
                        <a:rPr lang="en-IN" sz="1400" b="0" i="0" u="none" strike="noStrike">
                          <a:effectLst/>
                          <a:latin typeface="Cambria" panose="02040503050406030204" pitchFamily="18" charset="0"/>
                        </a:rPr>
                        <a:t>Group : B0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CHEMICALS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10299046.96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14580368.52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10186702.52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6241189"/>
                  </a:ext>
                </a:extLst>
              </a:tr>
              <a:tr h="205631">
                <a:tc>
                  <a:txBody>
                    <a:bodyPr/>
                    <a:lstStyle/>
                    <a:p>
                      <a:pPr algn="l" fontAlgn="b">
                        <a:buNone/>
                      </a:pPr>
                      <a:r>
                        <a:rPr lang="en-IN" sz="1400" b="0" i="0" u="none" strike="noStrike">
                          <a:effectLst/>
                          <a:latin typeface="Cambria" panose="02040503050406030204" pitchFamily="18" charset="0"/>
                        </a:rPr>
                        <a:t>Group : C0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SPARE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38982478.84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37938414.78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34125314.53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9442378"/>
                  </a:ext>
                </a:extLst>
              </a:tr>
              <a:tr h="205631">
                <a:tc>
                  <a:txBody>
                    <a:bodyPr/>
                    <a:lstStyle/>
                    <a:p>
                      <a:pPr algn="l" fontAlgn="b">
                        <a:buNone/>
                      </a:pPr>
                      <a:r>
                        <a:rPr lang="en-IN" sz="1400" b="0" i="0" u="none" strike="noStrike">
                          <a:effectLst/>
                          <a:latin typeface="Cambria" panose="02040503050406030204" pitchFamily="18" charset="0"/>
                        </a:rPr>
                        <a:t>Group : D0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ELECTRIC GOODS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8237946.3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8199618.07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6825227.01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452232"/>
                  </a:ext>
                </a:extLst>
              </a:tr>
              <a:tr h="205631">
                <a:tc>
                  <a:txBody>
                    <a:bodyPr/>
                    <a:lstStyle/>
                    <a:p>
                      <a:pPr algn="l" fontAlgn="b">
                        <a:buNone/>
                      </a:pPr>
                      <a:r>
                        <a:rPr lang="en-IN" sz="1400" b="0" i="0" u="none" strike="noStrike">
                          <a:effectLst/>
                          <a:latin typeface="Cambria" panose="02040503050406030204" pitchFamily="18" charset="0"/>
                        </a:rPr>
                        <a:t>Group : E0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WELDING MATERIALS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1498495.59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1486353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1143898.04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2272987"/>
                  </a:ext>
                </a:extLst>
              </a:tr>
              <a:tr h="205631">
                <a:tc>
                  <a:txBody>
                    <a:bodyPr/>
                    <a:lstStyle/>
                    <a:p>
                      <a:pPr algn="l" fontAlgn="b">
                        <a:buNone/>
                      </a:pPr>
                      <a:r>
                        <a:rPr lang="en-IN" sz="1400" b="0" i="0" u="none" strike="noStrike">
                          <a:effectLst/>
                          <a:latin typeface="Cambria" panose="02040503050406030204" pitchFamily="18" charset="0"/>
                        </a:rPr>
                        <a:t>Group : F0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PIPE &amp; PIPE FITTINGS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5135286.35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4648046.41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2697106.83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615651"/>
                  </a:ext>
                </a:extLst>
              </a:tr>
              <a:tr h="205631">
                <a:tc>
                  <a:txBody>
                    <a:bodyPr/>
                    <a:lstStyle/>
                    <a:p>
                      <a:pPr algn="l" fontAlgn="b">
                        <a:buNone/>
                      </a:pPr>
                      <a:r>
                        <a:rPr lang="en-IN" sz="1400" b="0" i="0" u="none" strike="noStrike">
                          <a:effectLst/>
                          <a:latin typeface="Cambria" panose="02040503050406030204" pitchFamily="18" charset="0"/>
                        </a:rPr>
                        <a:t>Group : G0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BELTING &amp; PACKING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839906.56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912586.95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1011028.61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7282643"/>
                  </a:ext>
                </a:extLst>
              </a:tr>
              <a:tr h="205631">
                <a:tc>
                  <a:txBody>
                    <a:bodyPr/>
                    <a:lstStyle/>
                    <a:p>
                      <a:pPr algn="l" fontAlgn="b">
                        <a:buNone/>
                      </a:pPr>
                      <a:r>
                        <a:rPr lang="en-IN" sz="1400" b="0" i="0" u="none" strike="noStrike">
                          <a:effectLst/>
                          <a:latin typeface="Cambria" panose="02040503050406030204" pitchFamily="18" charset="0"/>
                        </a:rPr>
                        <a:t>Group : H0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METALS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102915.23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109391.75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99764.94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6043151"/>
                  </a:ext>
                </a:extLst>
              </a:tr>
              <a:tr h="205631">
                <a:tc>
                  <a:txBody>
                    <a:bodyPr/>
                    <a:lstStyle/>
                    <a:p>
                      <a:pPr algn="l" fontAlgn="b">
                        <a:buNone/>
                      </a:pPr>
                      <a:r>
                        <a:rPr lang="en-IN" sz="1400" b="0" i="0" u="none" strike="noStrike">
                          <a:effectLst/>
                          <a:latin typeface="Cambria" panose="02040503050406030204" pitchFamily="18" charset="0"/>
                        </a:rPr>
                        <a:t>Group : I0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PAINT &amp; VARNISH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948336.43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906946.52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525664.11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805662"/>
                  </a:ext>
                </a:extLst>
              </a:tr>
              <a:tr h="205631">
                <a:tc>
                  <a:txBody>
                    <a:bodyPr/>
                    <a:lstStyle/>
                    <a:p>
                      <a:pPr algn="l" fontAlgn="b">
                        <a:buNone/>
                      </a:pPr>
                      <a:r>
                        <a:rPr lang="en-IN" sz="1400" b="0" i="0" u="none" strike="noStrike">
                          <a:effectLst/>
                          <a:latin typeface="Cambria" panose="02040503050406030204" pitchFamily="18" charset="0"/>
                        </a:rPr>
                        <a:t>Group : J0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TOOLS &amp; FILES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548061.27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535782.66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493340.62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6541569"/>
                  </a:ext>
                </a:extLst>
              </a:tr>
              <a:tr h="205631">
                <a:tc>
                  <a:txBody>
                    <a:bodyPr/>
                    <a:lstStyle/>
                    <a:p>
                      <a:pPr algn="l" fontAlgn="b">
                        <a:buNone/>
                      </a:pPr>
                      <a:r>
                        <a:rPr lang="en-IN" sz="1400" b="0" i="0" u="none" strike="noStrike">
                          <a:effectLst/>
                          <a:latin typeface="Cambria" panose="02040503050406030204" pitchFamily="18" charset="0"/>
                        </a:rPr>
                        <a:t>Group : K0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IRON MATERIALS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2078786.54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652335.01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894395.1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0334033"/>
                  </a:ext>
                </a:extLst>
              </a:tr>
              <a:tr h="205631">
                <a:tc>
                  <a:txBody>
                    <a:bodyPr/>
                    <a:lstStyle/>
                    <a:p>
                      <a:pPr algn="l" fontAlgn="b">
                        <a:buNone/>
                      </a:pPr>
                      <a:r>
                        <a:rPr lang="en-IN" sz="1400" b="0" i="0" u="none" strike="noStrike">
                          <a:effectLst/>
                          <a:latin typeface="Cambria" panose="02040503050406030204" pitchFamily="18" charset="0"/>
                        </a:rPr>
                        <a:t>Group : L0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GENERAL STORES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5678851.84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6022995.09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6854923.58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663604"/>
                  </a:ext>
                </a:extLst>
              </a:tr>
              <a:tr h="205631">
                <a:tc>
                  <a:txBody>
                    <a:bodyPr/>
                    <a:lstStyle/>
                    <a:p>
                      <a:pPr algn="l" fontAlgn="b">
                        <a:buNone/>
                      </a:pPr>
                      <a:r>
                        <a:rPr lang="en-IN" sz="1400" b="0" i="0" u="none" strike="noStrike">
                          <a:effectLst/>
                          <a:latin typeface="Cambria" panose="02040503050406030204" pitchFamily="18" charset="0"/>
                        </a:rPr>
                        <a:t>Group : M0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PACKING MATERIALS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8021382.69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11144752.64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14110458.09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6964498"/>
                  </a:ext>
                </a:extLst>
              </a:tr>
              <a:tr h="205631">
                <a:tc>
                  <a:txBody>
                    <a:bodyPr/>
                    <a:lstStyle/>
                    <a:p>
                      <a:pPr algn="l" fontAlgn="b">
                        <a:buNone/>
                      </a:pPr>
                      <a:r>
                        <a:rPr lang="en-IN" sz="1400" b="0" i="0" u="none" strike="noStrike">
                          <a:effectLst/>
                          <a:latin typeface="Cambria" panose="02040503050406030204" pitchFamily="18" charset="0"/>
                        </a:rPr>
                        <a:t>Group : N0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BLOCK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1620456.06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751806.06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671149.3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4757849"/>
                  </a:ext>
                </a:extLst>
              </a:tr>
              <a:tr h="205631">
                <a:tc>
                  <a:txBody>
                    <a:bodyPr/>
                    <a:lstStyle/>
                    <a:p>
                      <a:pPr algn="l" fontAlgn="b">
                        <a:buNone/>
                      </a:pPr>
                      <a:r>
                        <a:rPr lang="en-IN" sz="1400" b="0" i="0" u="none" strike="noStrike">
                          <a:effectLst/>
                          <a:latin typeface="Cambria" panose="02040503050406030204" pitchFamily="18" charset="0"/>
                        </a:rPr>
                        <a:t>Group : Q0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INSURANCE SPARE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2820206.11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2820206.11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2701170.12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4915578"/>
                  </a:ext>
                </a:extLst>
              </a:tr>
              <a:tr h="205631">
                <a:tc gridSpan="2">
                  <a:txBody>
                    <a:bodyPr/>
                    <a:lstStyle/>
                    <a:p>
                      <a:pPr algn="ctr" fontAlgn="b">
                        <a:buNone/>
                      </a:pPr>
                      <a:r>
                        <a:rPr lang="en-IN" sz="1400" b="1" i="0" u="none" strike="noStrike">
                          <a:effectLst/>
                          <a:latin typeface="Cambria" panose="02040503050406030204" pitchFamily="18" charset="0"/>
                        </a:rPr>
                        <a:t>Total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a:txBody>
                    <a:bodyPr/>
                    <a:lstStyle/>
                    <a:p>
                      <a:pPr algn="r" fontAlgn="b">
                        <a:buNone/>
                      </a:pPr>
                      <a:r>
                        <a:rPr lang="en-IN" sz="1400" b="1" i="0" u="none" strike="noStrike">
                          <a:effectLst/>
                          <a:latin typeface="Cambria" panose="02040503050406030204" pitchFamily="18" charset="0"/>
                        </a:rPr>
                        <a:t>87872150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1" i="0" u="none" strike="noStrike">
                          <a:effectLst/>
                          <a:latin typeface="Cambria" panose="02040503050406030204" pitchFamily="18" charset="0"/>
                        </a:rPr>
                        <a:t>91960869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1" i="0" u="none" strike="noStrike">
                          <a:effectLst/>
                          <a:highlight>
                            <a:srgbClr val="FFFF00"/>
                          </a:highlight>
                          <a:latin typeface="Cambria" panose="02040503050406030204" pitchFamily="18" charset="0"/>
                        </a:rPr>
                        <a:t>83755061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822828"/>
                  </a:ext>
                </a:extLst>
              </a:tr>
              <a:tr h="205631">
                <a:tc>
                  <a:txBody>
                    <a:bodyPr/>
                    <a:lstStyle/>
                    <a:p>
                      <a:pPr algn="l" fontAlgn="b">
                        <a:buNone/>
                      </a:pPr>
                      <a:endParaRPr lang="en-IN" sz="1400" b="0" i="0" u="none" strike="noStrike">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400" b="0" i="0" u="none" strike="noStrike">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400" b="0" i="0" u="none" strike="noStrike">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400" b="0" i="0" u="none" strike="noStrike">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400" b="0" i="0" u="none" strike="noStrike">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2867402"/>
                  </a:ext>
                </a:extLst>
              </a:tr>
              <a:tr h="205631">
                <a:tc>
                  <a:txBody>
                    <a:bodyPr/>
                    <a:lstStyle/>
                    <a:p>
                      <a:pPr algn="l" fontAlgn="b">
                        <a:buNone/>
                      </a:pPr>
                      <a:r>
                        <a:rPr lang="en-IN" sz="1400" b="0" i="0" u="none" strike="noStrike">
                          <a:effectLst/>
                          <a:latin typeface="Cambria" panose="02040503050406030204" pitchFamily="18" charset="0"/>
                        </a:rPr>
                        <a:t>Group : B0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CHEMICALS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10299046.96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14580368.52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10186702.52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1330041"/>
                  </a:ext>
                </a:extLst>
              </a:tr>
              <a:tr h="205631">
                <a:tc>
                  <a:txBody>
                    <a:bodyPr/>
                    <a:lstStyle/>
                    <a:p>
                      <a:pPr algn="l" fontAlgn="b">
                        <a:buNone/>
                      </a:pPr>
                      <a:r>
                        <a:rPr lang="en-IN" sz="1400" b="0" i="0" u="none" strike="noStrike">
                          <a:effectLst/>
                          <a:latin typeface="Cambria" panose="02040503050406030204" pitchFamily="18" charset="0"/>
                        </a:rPr>
                        <a:t>Group : M0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PACKING MATERIALS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8021382.69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11144752.64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14110458.09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5543448"/>
                  </a:ext>
                </a:extLst>
              </a:tr>
              <a:tr h="205631">
                <a:tc>
                  <a:txBody>
                    <a:bodyPr/>
                    <a:lstStyle/>
                    <a:p>
                      <a:pPr algn="l" fontAlgn="b">
                        <a:buNone/>
                      </a:pPr>
                      <a:r>
                        <a:rPr lang="en-IN" sz="1400" b="0" i="0" u="none" strike="noStrike">
                          <a:effectLst/>
                          <a:latin typeface="Cambria" panose="02040503050406030204" pitchFamily="18" charset="0"/>
                        </a:rPr>
                        <a:t>Group : N0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BLOCK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1620456.06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751806.06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671149.3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0924737"/>
                  </a:ext>
                </a:extLst>
              </a:tr>
              <a:tr h="205631">
                <a:tc>
                  <a:txBody>
                    <a:bodyPr/>
                    <a:lstStyle/>
                    <a:p>
                      <a:pPr algn="l" fontAlgn="b">
                        <a:buNone/>
                      </a:pPr>
                      <a:r>
                        <a:rPr lang="en-IN" sz="1400" b="0" i="0" u="none" strike="noStrike">
                          <a:effectLst/>
                          <a:latin typeface="Cambria" panose="02040503050406030204" pitchFamily="18" charset="0"/>
                        </a:rPr>
                        <a:t>Group : Q0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b="0" i="0" u="none" strike="noStrike">
                          <a:effectLst/>
                          <a:latin typeface="Cambria" panose="02040503050406030204" pitchFamily="18" charset="0"/>
                        </a:rPr>
                        <a:t>INSURANCE SPARE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2820206.11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2820206.11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buNone/>
                      </a:pPr>
                      <a:r>
                        <a:rPr lang="en-IN" sz="1400" b="0" i="0" u="none" strike="noStrike">
                          <a:effectLst/>
                          <a:latin typeface="Cambria" panose="02040503050406030204" pitchFamily="18" charset="0"/>
                        </a:rPr>
                        <a:t>2701170.12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6351814"/>
                  </a:ext>
                </a:extLst>
              </a:tr>
              <a:tr h="205631">
                <a:tc gridSpan="2">
                  <a:txBody>
                    <a:bodyPr/>
                    <a:lstStyle/>
                    <a:p>
                      <a:pPr algn="ctr" fontAlgn="b">
                        <a:buNone/>
                      </a:pPr>
                      <a:r>
                        <a:rPr lang="en-IN" sz="1400" b="1" i="0" u="none" strike="noStrike">
                          <a:effectLst/>
                          <a:latin typeface="Cambria" panose="02040503050406030204" pitchFamily="18" charset="0"/>
                        </a:rPr>
                        <a:t>Total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IN"/>
                    </a:p>
                  </a:txBody>
                  <a:tcPr/>
                </a:tc>
                <a:tc>
                  <a:txBody>
                    <a:bodyPr/>
                    <a:lstStyle/>
                    <a:p>
                      <a:pPr algn="r" fontAlgn="b">
                        <a:buNone/>
                      </a:pPr>
                      <a:r>
                        <a:rPr lang="en-IN" sz="1400" b="1" i="0" u="none" strike="noStrike">
                          <a:effectLst/>
                          <a:latin typeface="Cambria" panose="02040503050406030204" pitchFamily="18" charset="0"/>
                        </a:rPr>
                        <a:t>22761092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buNone/>
                      </a:pPr>
                      <a:r>
                        <a:rPr lang="en-IN" sz="1400" b="1" i="0" u="none" strike="noStrike">
                          <a:effectLst/>
                          <a:latin typeface="Cambria" panose="02040503050406030204" pitchFamily="18" charset="0"/>
                        </a:rPr>
                        <a:t>29297133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buNone/>
                      </a:pPr>
                      <a:r>
                        <a:rPr lang="en-IN" sz="1400" b="1" i="0" u="none" strike="noStrike">
                          <a:effectLst/>
                          <a:latin typeface="Cambria" panose="02040503050406030204" pitchFamily="18" charset="0"/>
                        </a:rPr>
                        <a:t>27669480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259219234"/>
                  </a:ext>
                </a:extLst>
              </a:tr>
              <a:tr h="233751">
                <a:tc>
                  <a:txBody>
                    <a:bodyPr/>
                    <a:lstStyle/>
                    <a:p>
                      <a:pPr algn="l" fontAlgn="b">
                        <a:buNone/>
                      </a:pPr>
                      <a:endParaRPr lang="en-IN" sz="1600" b="0" i="0" u="none" strike="noStrike">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600" b="0" i="0" u="none" strike="noStrike">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600" b="0" i="0" u="none" strike="noStrike">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600" b="0" i="0" u="none" strike="noStrike">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600" b="0" i="0" u="none" strike="noStrike">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5719656"/>
                  </a:ext>
                </a:extLst>
              </a:tr>
              <a:tr h="458715">
                <a:tc gridSpan="2">
                  <a:txBody>
                    <a:bodyPr/>
                    <a:lstStyle/>
                    <a:p>
                      <a:pPr marL="0" algn="l" defTabSz="914400" rtl="0" eaLnBrk="1" fontAlgn="b" latinLnBrk="0" hangingPunct="1">
                        <a:buNone/>
                      </a:pPr>
                      <a:r>
                        <a:rPr lang="en-IN" sz="1600" b="1" i="0" u="none" strike="noStrike" kern="1200">
                          <a:solidFill>
                            <a:schemeClr val="dk1"/>
                          </a:solidFill>
                          <a:effectLst/>
                          <a:latin typeface="Cambria" panose="02040503050406030204" pitchFamily="18" charset="0"/>
                          <a:ea typeface="+mn-ea"/>
                          <a:cs typeface="+mn-cs"/>
                        </a:rPr>
                        <a:t>                                                 Total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a:txBody>
                    <a:bodyPr/>
                    <a:lstStyle/>
                    <a:p>
                      <a:pPr marL="0" algn="ctr" defTabSz="914400" rtl="0" eaLnBrk="1" fontAlgn="b" latinLnBrk="0" hangingPunct="1">
                        <a:buNone/>
                      </a:pPr>
                      <a:r>
                        <a:rPr lang="en-IN" sz="1600" b="1" i="0" u="none" strike="noStrike" kern="1200">
                          <a:solidFill>
                            <a:schemeClr val="dk1"/>
                          </a:solidFill>
                          <a:effectLst/>
                          <a:latin typeface="Cambria" panose="02040503050406030204" pitchFamily="18" charset="0"/>
                          <a:ea typeface="+mn-ea"/>
                          <a:cs typeface="+mn-cs"/>
                        </a:rPr>
                        <a:t>                                65111058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buNone/>
                      </a:pPr>
                      <a:r>
                        <a:rPr lang="en-IN" sz="1600" b="1" i="0" u="none" strike="noStrike" kern="1200">
                          <a:solidFill>
                            <a:schemeClr val="dk1"/>
                          </a:solidFill>
                          <a:effectLst/>
                          <a:latin typeface="Cambria" panose="02040503050406030204" pitchFamily="18" charset="0"/>
                          <a:ea typeface="+mn-ea"/>
                          <a:cs typeface="+mn-cs"/>
                        </a:rPr>
                        <a:t>                                62663735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914400" rtl="0" eaLnBrk="1" fontAlgn="b" latinLnBrk="0" hangingPunct="1">
                        <a:buNone/>
                      </a:pPr>
                      <a:r>
                        <a:rPr lang="en-IN" sz="1600" b="1" i="0" u="none" strike="noStrike" kern="1200">
                          <a:solidFill>
                            <a:schemeClr val="dk1"/>
                          </a:solidFill>
                          <a:effectLst/>
                          <a:highlight>
                            <a:srgbClr val="FFFF00"/>
                          </a:highlight>
                          <a:latin typeface="Cambria" panose="02040503050406030204" pitchFamily="18" charset="0"/>
                          <a:ea typeface="+mn-ea"/>
                          <a:cs typeface="+mn-cs"/>
                        </a:rPr>
                        <a:t>                                56085581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468013"/>
                  </a:ext>
                </a:extLst>
              </a:tr>
            </a:tbl>
          </a:graphicData>
        </a:graphic>
      </p:graphicFrame>
    </p:spTree>
    <p:extLst>
      <p:ext uri="{BB962C8B-B14F-4D97-AF65-F5344CB8AC3E}">
        <p14:creationId xmlns:p14="http://schemas.microsoft.com/office/powerpoint/2010/main" val="19794448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71908-EACA-E839-E064-1484E399965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836D47-39A9-2F71-8E93-2E3EE0A7BD72}"/>
              </a:ext>
            </a:extLst>
          </p:cNvPr>
          <p:cNvSpPr>
            <a:spLocks noGrp="1"/>
          </p:cNvSpPr>
          <p:nvPr>
            <p:ph type="sldNum" sz="quarter" idx="12"/>
          </p:nvPr>
        </p:nvSpPr>
        <p:spPr>
          <a:prstGeom prst="rect">
            <a:avLst/>
          </a:prstGeom>
        </p:spPr>
        <p:txBody>
          <a:bodyPr/>
          <a:lstStyle/>
          <a:p>
            <a:fld id="{B76B49FA-22BB-44F5-8EFA-E5C56FA3907E}" type="slidenum">
              <a:rPr lang="en-US" smtClean="0"/>
              <a:pPr/>
              <a:t>131</a:t>
            </a:fld>
            <a:endParaRPr lang="en-US"/>
          </a:p>
        </p:txBody>
      </p:sp>
      <p:sp>
        <p:nvSpPr>
          <p:cNvPr id="5" name="Rectangle 3">
            <a:extLst>
              <a:ext uri="{FF2B5EF4-FFF2-40B4-BE49-F238E27FC236}">
                <a16:creationId xmlns:a16="http://schemas.microsoft.com/office/drawing/2014/main" id="{A4A47618-EE02-7A0B-16E7-8A25989B0B94}"/>
              </a:ext>
            </a:extLst>
          </p:cNvPr>
          <p:cNvSpPr txBox="1">
            <a:spLocks/>
          </p:cNvSpPr>
          <p:nvPr/>
        </p:nvSpPr>
        <p:spPr>
          <a:xfrm>
            <a:off x="339213" y="914400"/>
            <a:ext cx="11793793" cy="5578475"/>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a:latin typeface="+mj-lt"/>
            </a:endParaRPr>
          </a:p>
          <a:p>
            <a:pPr lvl="1" algn="just">
              <a:lnSpc>
                <a:spcPct val="150000"/>
              </a:lnSpc>
            </a:pPr>
            <a:endParaRPr lang="en-US" sz="1600">
              <a:latin typeface="+mj-lt"/>
            </a:endParaRPr>
          </a:p>
        </p:txBody>
      </p:sp>
      <p:sp>
        <p:nvSpPr>
          <p:cNvPr id="7" name="Rectangle 5">
            <a:extLst>
              <a:ext uri="{FF2B5EF4-FFF2-40B4-BE49-F238E27FC236}">
                <a16:creationId xmlns:a16="http://schemas.microsoft.com/office/drawing/2014/main" id="{05520C58-776D-B5F0-6F1F-EC9614775BAA}"/>
              </a:ext>
            </a:extLst>
          </p:cNvPr>
          <p:cNvSpPr>
            <a:spLocks noChangeArrowheads="1"/>
          </p:cNvSpPr>
          <p:nvPr/>
        </p:nvSpPr>
        <p:spPr bwMode="auto">
          <a:xfrm>
            <a:off x="1479756"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pic>
        <p:nvPicPr>
          <p:cNvPr id="1028" name="Picture 4" descr="zuari #adventz #energy #growth #passion #agility #action ...">
            <a:extLst>
              <a:ext uri="{FF2B5EF4-FFF2-40B4-BE49-F238E27FC236}">
                <a16:creationId xmlns:a16="http://schemas.microsoft.com/office/drawing/2014/main" id="{80B67A76-646C-4EA5-D812-B112E53358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3714" y="227003"/>
            <a:ext cx="1687285" cy="44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a:extLst>
              <a:ext uri="{FF2B5EF4-FFF2-40B4-BE49-F238E27FC236}">
                <a16:creationId xmlns:a16="http://schemas.microsoft.com/office/drawing/2014/main" id="{08451E2A-1AD3-C1C3-FBD8-25610AB317BD}"/>
              </a:ext>
            </a:extLst>
          </p:cNvPr>
          <p:cNvGraphicFramePr>
            <a:graphicFrameLocks noGrp="1"/>
          </p:cNvGraphicFramePr>
          <p:nvPr/>
        </p:nvGraphicFramePr>
        <p:xfrm>
          <a:off x="117986" y="477672"/>
          <a:ext cx="12015020" cy="6282906"/>
        </p:xfrm>
        <a:graphic>
          <a:graphicData uri="http://schemas.openxmlformats.org/drawingml/2006/table">
            <a:tbl>
              <a:tblPr>
                <a:tableStyleId>{5C22544A-7EE6-4342-B048-85BDC9FD1C3A}</a:tableStyleId>
              </a:tblPr>
              <a:tblGrid>
                <a:gridCol w="2373431">
                  <a:extLst>
                    <a:ext uri="{9D8B030D-6E8A-4147-A177-3AD203B41FA5}">
                      <a16:colId xmlns:a16="http://schemas.microsoft.com/office/drawing/2014/main" val="2654822974"/>
                    </a:ext>
                  </a:extLst>
                </a:gridCol>
                <a:gridCol w="1732188">
                  <a:extLst>
                    <a:ext uri="{9D8B030D-6E8A-4147-A177-3AD203B41FA5}">
                      <a16:colId xmlns:a16="http://schemas.microsoft.com/office/drawing/2014/main" val="3482962462"/>
                    </a:ext>
                  </a:extLst>
                </a:gridCol>
                <a:gridCol w="1732188">
                  <a:extLst>
                    <a:ext uri="{9D8B030D-6E8A-4147-A177-3AD203B41FA5}">
                      <a16:colId xmlns:a16="http://schemas.microsoft.com/office/drawing/2014/main" val="1166758782"/>
                    </a:ext>
                  </a:extLst>
                </a:gridCol>
                <a:gridCol w="1463237">
                  <a:extLst>
                    <a:ext uri="{9D8B030D-6E8A-4147-A177-3AD203B41FA5}">
                      <a16:colId xmlns:a16="http://schemas.microsoft.com/office/drawing/2014/main" val="94854398"/>
                    </a:ext>
                  </a:extLst>
                </a:gridCol>
                <a:gridCol w="268952">
                  <a:extLst>
                    <a:ext uri="{9D8B030D-6E8A-4147-A177-3AD203B41FA5}">
                      <a16:colId xmlns:a16="http://schemas.microsoft.com/office/drawing/2014/main" val="752761936"/>
                    </a:ext>
                  </a:extLst>
                </a:gridCol>
                <a:gridCol w="980648">
                  <a:extLst>
                    <a:ext uri="{9D8B030D-6E8A-4147-A177-3AD203B41FA5}">
                      <a16:colId xmlns:a16="http://schemas.microsoft.com/office/drawing/2014/main" val="3631661581"/>
                    </a:ext>
                  </a:extLst>
                </a:gridCol>
                <a:gridCol w="1732188">
                  <a:extLst>
                    <a:ext uri="{9D8B030D-6E8A-4147-A177-3AD203B41FA5}">
                      <a16:colId xmlns:a16="http://schemas.microsoft.com/office/drawing/2014/main" val="2461213241"/>
                    </a:ext>
                  </a:extLst>
                </a:gridCol>
                <a:gridCol w="1732188">
                  <a:extLst>
                    <a:ext uri="{9D8B030D-6E8A-4147-A177-3AD203B41FA5}">
                      <a16:colId xmlns:a16="http://schemas.microsoft.com/office/drawing/2014/main" val="2572566342"/>
                    </a:ext>
                  </a:extLst>
                </a:gridCol>
              </a:tblGrid>
              <a:tr h="278971">
                <a:tc gridSpan="3">
                  <a:txBody>
                    <a:bodyPr/>
                    <a:lstStyle/>
                    <a:p>
                      <a:pPr algn="l" fontAlgn="ctr">
                        <a:buNone/>
                      </a:pPr>
                      <a:endParaRPr lang="en-IN" sz="1600" b="1" i="0" u="none" strike="noStrike">
                        <a:solidFill>
                          <a:srgbClr val="000000"/>
                        </a:solidFill>
                        <a:effectLst/>
                        <a:latin typeface="Cambria" panose="02040503050406030204" pitchFamily="18" charset="0"/>
                      </a:endParaRPr>
                    </a:p>
                  </a:txBody>
                  <a:tcPr marL="9525" marR="9525" marT="9525" marB="0" anchor="ctr">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B w="12700" cap="flat" cmpd="sng" algn="ctr">
                      <a:solidFill>
                        <a:schemeClr val="tx1"/>
                      </a:solidFill>
                      <a:prstDash val="solid"/>
                      <a:round/>
                      <a:headEnd type="none" w="med" len="med"/>
                      <a:tailEnd type="none" w="med" len="med"/>
                    </a:lnB>
                    <a:noFill/>
                  </a:tcPr>
                </a:tc>
                <a:tc gridSpan="2">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B w="12700" cap="flat" cmpd="sng" algn="ctr">
                      <a:solidFill>
                        <a:schemeClr val="tx1"/>
                      </a:solidFill>
                      <a:prstDash val="solid"/>
                      <a:round/>
                      <a:headEnd type="none" w="med" len="med"/>
                      <a:tailEnd type="none" w="med" len="med"/>
                    </a:lnB>
                    <a:noFill/>
                  </a:tcPr>
                </a:tc>
                <a:tc hMerge="1">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391018"/>
                  </a:ext>
                </a:extLst>
              </a:tr>
              <a:tr h="530408">
                <a:tc gridSpan="8">
                  <a:txBody>
                    <a:bodyPr/>
                    <a:lstStyle/>
                    <a:p>
                      <a:pPr algn="ctr" fontAlgn="ctr">
                        <a:buNone/>
                      </a:pPr>
                      <a:r>
                        <a:rPr lang="en-IN" sz="2000" b="1" u="none" strike="noStrike">
                          <a:effectLst/>
                          <a:latin typeface="Cambria" panose="02040503050406030204" pitchFamily="18" charset="0"/>
                          <a:ea typeface="Cambria" panose="02040503050406030204" pitchFamily="18" charset="0"/>
                        </a:rPr>
                        <a:t>PP Bag ,Lime &amp; Sulphur as on date stock position</a:t>
                      </a:r>
                      <a:endParaRPr lang="en-IN" sz="2000" b="1"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IN"/>
                    </a:p>
                  </a:txBody>
                  <a:tcPr/>
                </a:tc>
                <a:tc hMerge="1">
                  <a:txBody>
                    <a:bodyPr/>
                    <a:lstStyle/>
                    <a:p>
                      <a:endParaRPr lang="en-IN"/>
                    </a:p>
                  </a:txBody>
                  <a:tcPr/>
                </a:tc>
                <a:tc hMerge="1">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tc>
                <a:tc hMerge="1">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tc>
                <a:tc hMerge="1">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tc>
                <a:tc hMerge="1">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tc>
                <a:tc hMerge="1">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4263615546"/>
                  </a:ext>
                </a:extLst>
              </a:tr>
              <a:tr h="278971">
                <a:tc gridSpan="3">
                  <a:txBody>
                    <a:bodyPr/>
                    <a:lstStyle/>
                    <a:p>
                      <a:pPr algn="l" fontAlgn="ctr">
                        <a:buNone/>
                      </a:pP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IN"/>
                    </a:p>
                  </a:txBody>
                  <a:tcPr/>
                </a:tc>
                <a:tc hMerge="1">
                  <a:txBody>
                    <a:bodyPr/>
                    <a:lstStyle/>
                    <a:p>
                      <a:endParaRPr lang="en-IN"/>
                    </a:p>
                  </a:txBody>
                  <a:tcPr/>
                </a:tc>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tc>
                <a:tc gridSpan="2">
                  <a:txBody>
                    <a:bodyPr/>
                    <a:lstStyle/>
                    <a:p>
                      <a:pPr algn="r" fontAlgn="ctr">
                        <a:buNone/>
                      </a:pPr>
                      <a:r>
                        <a:rPr lang="en-IN" sz="1200" u="none" strike="noStrike">
                          <a:effectLst/>
                        </a:rPr>
                        <a:t>Date:31.01.2026</a:t>
                      </a:r>
                      <a:endParaRPr lang="en-IN" sz="12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IN"/>
                    </a:p>
                  </a:txBody>
                  <a:tcPr/>
                </a:tc>
                <a:extLst>
                  <a:ext uri="{0D108BD9-81ED-4DB2-BD59-A6C34878D82A}">
                    <a16:rowId xmlns:a16="http://schemas.microsoft.com/office/drawing/2014/main" val="4190198002"/>
                  </a:ext>
                </a:extLst>
              </a:tr>
              <a:tr h="991426">
                <a:tc rowSpan="2">
                  <a:txBody>
                    <a:bodyPr/>
                    <a:lstStyle/>
                    <a:p>
                      <a:pPr algn="ctr" fontAlgn="ctr">
                        <a:buNone/>
                      </a:pPr>
                      <a:r>
                        <a:rPr lang="en-IN" sz="2400" b="1" u="none" strike="noStrike">
                          <a:effectLst/>
                        </a:rPr>
                        <a:t>Grade</a:t>
                      </a:r>
                      <a:endParaRPr lang="en-IN" sz="24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IN" sz="1600" b="1" u="none" strike="noStrike">
                          <a:effectLst/>
                        </a:rPr>
                        <a:t> Previous Year Stock Balance  Qty    (23 - 24)+(24-25)</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gridSpan="3">
                  <a:txBody>
                    <a:bodyPr/>
                    <a:lstStyle/>
                    <a:p>
                      <a:pPr marL="0" algn="ctr" defTabSz="914400" rtl="0" eaLnBrk="1" fontAlgn="ctr" latinLnBrk="0" hangingPunct="1">
                        <a:buNone/>
                      </a:pPr>
                      <a:r>
                        <a:rPr lang="en-IN" sz="1600" b="1" u="none" strike="noStrike" kern="1200">
                          <a:solidFill>
                            <a:schemeClr val="dk1"/>
                          </a:solidFill>
                          <a:effectLst/>
                          <a:latin typeface="+mn-lt"/>
                          <a:ea typeface="+mn-ea"/>
                          <a:cs typeface="+mn-cs"/>
                        </a:rPr>
                        <a:t>Rec Stock Bal. Qty Season  2025 - 26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gridSpan="2">
                  <a:txBody>
                    <a:bodyPr/>
                    <a:lstStyle/>
                    <a:p>
                      <a:pPr algn="ctr" fontAlgn="ctr">
                        <a:buNone/>
                      </a:pPr>
                      <a:r>
                        <a:rPr lang="en-IN" sz="1800" b="1" u="none" strike="noStrike">
                          <a:effectLst/>
                        </a:rPr>
                        <a:t>Bal. Total Stock Qty   (2024 - 25)&amp;(2025 - 26)</a:t>
                      </a:r>
                      <a:endParaRPr lang="en-IN" sz="18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1357049116"/>
                  </a:ext>
                </a:extLst>
              </a:tr>
              <a:tr h="376821">
                <a:tc vMerge="1">
                  <a:txBody>
                    <a:bodyPr/>
                    <a:lstStyle/>
                    <a:p>
                      <a:endParaRPr lang="en-IN"/>
                    </a:p>
                  </a:txBody>
                  <a:tcPr/>
                </a:tc>
                <a:tc>
                  <a:txBody>
                    <a:bodyPr/>
                    <a:lstStyle/>
                    <a:p>
                      <a:pPr algn="ctr" fontAlgn="ctr">
                        <a:buNone/>
                      </a:pPr>
                      <a:r>
                        <a:rPr lang="en-IN" sz="1600" b="1" u="none" strike="noStrike">
                          <a:effectLst/>
                        </a:rPr>
                        <a:t>DS</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u="none" strike="noStrike">
                          <a:effectLst/>
                        </a:rPr>
                        <a:t> Refinery</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IN" sz="1600" b="1" u="none" strike="noStrike">
                          <a:effectLst/>
                        </a:rPr>
                        <a:t>DS</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a:txBody>
                    <a:bodyPr/>
                    <a:lstStyle/>
                    <a:p>
                      <a:pPr algn="ctr" fontAlgn="ctr">
                        <a:buNone/>
                      </a:pPr>
                      <a:r>
                        <a:rPr lang="en-IN" sz="1600" b="1" u="none" strike="noStrike">
                          <a:effectLst/>
                        </a:rPr>
                        <a:t> Refinery</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u="none" strike="noStrike">
                          <a:effectLst/>
                        </a:rPr>
                        <a:t> DS</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u="none" strike="noStrike">
                          <a:effectLst/>
                        </a:rPr>
                        <a:t> Refinery</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9538908"/>
                  </a:ext>
                </a:extLst>
              </a:tr>
              <a:tr h="261596">
                <a:tc>
                  <a:txBody>
                    <a:bodyPr/>
                    <a:lstStyle/>
                    <a:p>
                      <a:pPr algn="l" fontAlgn="ctr">
                        <a:buNone/>
                      </a:pPr>
                      <a:r>
                        <a:rPr lang="en-IN" sz="1600" u="none" strike="noStrike">
                          <a:effectLst/>
                        </a:rPr>
                        <a:t>Pharma</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6500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IN" sz="1600" u="none" strike="noStrike">
                          <a:effectLst/>
                        </a:rPr>
                        <a:t>0</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a:txBody>
                    <a:bodyPr/>
                    <a:lstStyle/>
                    <a:p>
                      <a:pPr algn="ctr" fontAlgn="ctr">
                        <a:buNone/>
                      </a:pPr>
                      <a:r>
                        <a:rPr lang="en-IN" sz="1600" u="none" strike="noStrike">
                          <a:effectLst/>
                        </a:rPr>
                        <a:t>20041</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26541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5157099"/>
                  </a:ext>
                </a:extLst>
              </a:tr>
              <a:tr h="243371">
                <a:tc>
                  <a:txBody>
                    <a:bodyPr/>
                    <a:lstStyle/>
                    <a:p>
                      <a:pPr algn="l" fontAlgn="ctr">
                        <a:buNone/>
                      </a:pPr>
                      <a:r>
                        <a:rPr lang="en-IN" sz="1600" u="none" strike="noStrike">
                          <a:effectLst/>
                        </a:rPr>
                        <a:t>PLANE</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16500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4491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IN" sz="1600" u="none" strike="noStrike">
                          <a:effectLst/>
                        </a:rPr>
                        <a:t>0</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a:txBody>
                    <a:bodyPr/>
                    <a:lstStyle/>
                    <a:p>
                      <a:pPr algn="ctr" fontAlgn="ctr">
                        <a:buNone/>
                      </a:pPr>
                      <a:r>
                        <a:rPr lang="en-IN" sz="1600" u="none" strike="noStrike">
                          <a:effectLst/>
                        </a:rPr>
                        <a:t>0</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16500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4491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97806"/>
                  </a:ext>
                </a:extLst>
              </a:tr>
              <a:tr h="261596">
                <a:tc>
                  <a:txBody>
                    <a:bodyPr/>
                    <a:lstStyle/>
                    <a:p>
                      <a:pPr algn="l" fontAlgn="ctr">
                        <a:buNone/>
                      </a:pPr>
                      <a:r>
                        <a:rPr lang="en-IN" sz="1600" u="none" strike="noStrike">
                          <a:effectLst/>
                        </a:rPr>
                        <a:t>M - 31    </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4216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IN" sz="1600" u="none" strike="noStrike">
                          <a:effectLst/>
                        </a:rPr>
                        <a:t>101883</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194278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106099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194278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9416117"/>
                  </a:ext>
                </a:extLst>
              </a:tr>
              <a:tr h="261596">
                <a:tc>
                  <a:txBody>
                    <a:bodyPr/>
                    <a:lstStyle/>
                    <a:p>
                      <a:pPr algn="l" fontAlgn="ctr">
                        <a:buNone/>
                      </a:pPr>
                      <a:r>
                        <a:rPr lang="en-IN" sz="1600" u="none" strike="noStrike">
                          <a:effectLst/>
                        </a:rPr>
                        <a:t>S - 31</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4349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7500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IN" sz="1600" u="none" strike="noStrike">
                          <a:effectLst/>
                        </a:rPr>
                        <a:t>13683</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70780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18032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78280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881455"/>
                  </a:ext>
                </a:extLst>
              </a:tr>
              <a:tr h="261596">
                <a:tc>
                  <a:txBody>
                    <a:bodyPr/>
                    <a:lstStyle/>
                    <a:p>
                      <a:pPr algn="l" fontAlgn="ctr">
                        <a:buNone/>
                      </a:pPr>
                      <a:r>
                        <a:rPr lang="en-IN" sz="1600" u="none" strike="noStrike">
                          <a:effectLst/>
                        </a:rPr>
                        <a:t>L - 31</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15172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2059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IN" sz="1600" u="none" strike="noStrike">
                          <a:effectLst/>
                        </a:rPr>
                        <a:t>0</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23996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15172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26055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6782487"/>
                  </a:ext>
                </a:extLst>
              </a:tr>
              <a:tr h="261596">
                <a:tc>
                  <a:txBody>
                    <a:bodyPr/>
                    <a:lstStyle/>
                    <a:p>
                      <a:pPr algn="l" fontAlgn="ctr">
                        <a:buNone/>
                      </a:pPr>
                      <a:r>
                        <a:rPr lang="en-IN" sz="1600" u="none" strike="noStrike">
                          <a:effectLst/>
                        </a:rPr>
                        <a:t>S - 31  180</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24269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IN" sz="1600" u="none" strike="noStrike">
                          <a:effectLst/>
                        </a:rPr>
                        <a:t>0</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7231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31500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3403193"/>
                  </a:ext>
                </a:extLst>
              </a:tr>
              <a:tr h="382054">
                <a:tc>
                  <a:txBody>
                    <a:bodyPr/>
                    <a:lstStyle/>
                    <a:p>
                      <a:pPr algn="l" fontAlgn="ctr">
                        <a:buNone/>
                      </a:pPr>
                      <a:r>
                        <a:rPr lang="en-IN" sz="1600" u="none" strike="noStrike">
                          <a:effectLst/>
                        </a:rPr>
                        <a:t>JUTE BAG</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IN" sz="1600" u="none" strike="noStrike">
                          <a:effectLst/>
                        </a:rPr>
                        <a:t>0</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8708012"/>
                  </a:ext>
                </a:extLst>
              </a:tr>
              <a:tr h="261596">
                <a:tc>
                  <a:txBody>
                    <a:bodyPr/>
                    <a:lstStyle/>
                    <a:p>
                      <a:pPr algn="l" fontAlgn="ctr">
                        <a:buNone/>
                      </a:pPr>
                      <a:r>
                        <a:rPr lang="en-IN" sz="1600" u="none" strike="noStrike">
                          <a:effectLst/>
                        </a:rPr>
                        <a:t>Total  </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40237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44819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IN" sz="1600" u="none" strike="noStrike">
                          <a:effectLst/>
                        </a:rPr>
                        <a:t>115566</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316326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155803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361145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959529"/>
                  </a:ext>
                </a:extLst>
              </a:tr>
              <a:tr h="261596">
                <a:tc>
                  <a:txBody>
                    <a:bodyPr/>
                    <a:lstStyle/>
                    <a:p>
                      <a:pPr algn="l" fontAlgn="ctr">
                        <a:buNone/>
                      </a:pPr>
                      <a:r>
                        <a:rPr lang="en-IN" sz="1600" u="none" strike="noStrike">
                          <a:effectLst/>
                        </a:rPr>
                        <a:t>Total  </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85056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gridSpan="3">
                  <a:txBody>
                    <a:bodyPr/>
                    <a:lstStyle/>
                    <a:p>
                      <a:pPr marL="0" algn="ctr" defTabSz="914400" rtl="0" eaLnBrk="1" fontAlgn="ctr" latinLnBrk="0" hangingPunct="1">
                        <a:buNone/>
                      </a:pPr>
                      <a:r>
                        <a:rPr lang="en-US" sz="1600" u="none" strike="noStrike" kern="1200">
                          <a:solidFill>
                            <a:schemeClr val="dk1"/>
                          </a:solidFill>
                          <a:effectLst/>
                          <a:latin typeface="+mn-lt"/>
                          <a:ea typeface="+mn-ea"/>
                          <a:cs typeface="+mn-cs"/>
                        </a:rPr>
                        <a:t>4</a:t>
                      </a:r>
                      <a:r>
                        <a:rPr lang="en-IN" sz="1600" u="none" strike="noStrike" kern="1200">
                          <a:solidFill>
                            <a:schemeClr val="dk1"/>
                          </a:solidFill>
                          <a:effectLst/>
                          <a:latin typeface="+mn-lt"/>
                          <a:ea typeface="+mn-ea"/>
                          <a:cs typeface="+mn-cs"/>
                        </a:rPr>
                        <a:t>31892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gridSpan="2">
                  <a:txBody>
                    <a:bodyPr/>
                    <a:lstStyle/>
                    <a:p>
                      <a:pPr marL="0" algn="ctr" defTabSz="914400" rtl="0" eaLnBrk="1" fontAlgn="ctr" latinLnBrk="0" hangingPunct="1">
                        <a:buNone/>
                      </a:pPr>
                      <a:r>
                        <a:rPr lang="en-IN" sz="1600" u="none" strike="noStrike" kern="1200">
                          <a:solidFill>
                            <a:schemeClr val="dk1"/>
                          </a:solidFill>
                          <a:effectLst/>
                          <a:latin typeface="+mn-lt"/>
                          <a:ea typeface="+mn-ea"/>
                          <a:cs typeface="+mn-cs"/>
                        </a:rPr>
                        <a:t>516948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3833085478"/>
                  </a:ext>
                </a:extLst>
              </a:tr>
              <a:tr h="247857">
                <a:tc>
                  <a:txBody>
                    <a:bodyPr/>
                    <a:lstStyle/>
                    <a:p>
                      <a:pPr algn="l" fontAlgn="ctr">
                        <a:buNone/>
                      </a:pPr>
                      <a:endParaRPr lang="en-IN" sz="1000" b="0" i="0" u="none" strike="noStrike">
                        <a:solidFill>
                          <a:srgbClr val="000000"/>
                        </a:solidFill>
                        <a:effectLst/>
                        <a:latin typeface="Cambria" panose="02040503050406030204" pitchFamily="18" charset="0"/>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l" fontAlgn="ctr">
                        <a:buNone/>
                      </a:pPr>
                      <a:endParaRPr lang="en-IN" sz="1000" b="0" i="0" u="none" strike="noStrike">
                        <a:solidFill>
                          <a:srgbClr val="000000"/>
                        </a:solidFill>
                        <a:effectLst/>
                        <a:latin typeface="Cambria" panose="02040503050406030204" pitchFamily="18" charset="0"/>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l" fontAlgn="ctr">
                        <a:buNone/>
                      </a:pPr>
                      <a:endParaRPr lang="en-IN" sz="1000" b="0" i="0" u="none" strike="noStrike">
                        <a:solidFill>
                          <a:srgbClr val="000000"/>
                        </a:solidFill>
                        <a:effectLst/>
                        <a:latin typeface="Cambria" panose="02040503050406030204" pitchFamily="18" charset="0"/>
                      </a:endParaRPr>
                    </a:p>
                  </a:txBody>
                  <a:tcPr marL="9525" marR="9525" marT="9525" marB="0" anchor="ctr">
                    <a:lnT w="12700" cap="flat" cmpd="sng" algn="ctr">
                      <a:solidFill>
                        <a:schemeClr val="tx1"/>
                      </a:solidFill>
                      <a:prstDash val="solid"/>
                      <a:round/>
                      <a:headEnd type="none" w="med" len="med"/>
                      <a:tailEnd type="none" w="med" len="med"/>
                    </a:lnT>
                    <a:noFill/>
                  </a:tcPr>
                </a:tc>
                <a:tc gridSpan="2">
                  <a:txBody>
                    <a:bodyPr/>
                    <a:lstStyle/>
                    <a:p>
                      <a:pPr algn="l" fontAlgn="ctr">
                        <a:buNone/>
                      </a:pPr>
                      <a:endParaRPr lang="en-IN" sz="1000" b="0" i="0" u="none" strike="noStrike">
                        <a:solidFill>
                          <a:srgbClr val="000000"/>
                        </a:solidFill>
                        <a:effectLst/>
                        <a:latin typeface="Cambria" panose="02040503050406030204" pitchFamily="18" charset="0"/>
                      </a:endParaRPr>
                    </a:p>
                  </a:txBody>
                  <a:tcPr marL="9525" marR="9525" marT="9525" marB="0" anchor="ctr">
                    <a:lnT w="12700" cap="flat" cmpd="sng" algn="ctr">
                      <a:solidFill>
                        <a:schemeClr val="tx1"/>
                      </a:solidFill>
                      <a:prstDash val="solid"/>
                      <a:round/>
                      <a:headEnd type="none" w="med" len="med"/>
                      <a:tailEnd type="none" w="med" len="med"/>
                    </a:lnT>
                    <a:noFill/>
                  </a:tcPr>
                </a:tc>
                <a:tc hMerge="1">
                  <a:txBody>
                    <a:bodyPr/>
                    <a:lstStyle/>
                    <a:p>
                      <a:pPr algn="l" fontAlgn="ctr">
                        <a:buNone/>
                      </a:pPr>
                      <a:endParaRPr lang="en-IN" sz="1000" b="0" i="0" u="none" strike="noStrike">
                        <a:solidFill>
                          <a:srgbClr val="000000"/>
                        </a:solidFill>
                        <a:effectLst/>
                        <a:latin typeface="Cambria" panose="02040503050406030204" pitchFamily="18" charset="0"/>
                      </a:endParaRPr>
                    </a:p>
                  </a:txBody>
                  <a:tcPr marL="9525" marR="9525" marT="9525" marB="0" anchor="ctr"/>
                </a:tc>
                <a:tc>
                  <a:txBody>
                    <a:bodyPr/>
                    <a:lstStyle/>
                    <a:p>
                      <a:pPr algn="l" fontAlgn="ctr">
                        <a:buNone/>
                      </a:pPr>
                      <a:endParaRPr lang="en-IN" sz="1000" b="0" i="0" u="none" strike="noStrike">
                        <a:solidFill>
                          <a:srgbClr val="000000"/>
                        </a:solidFill>
                        <a:effectLst/>
                        <a:latin typeface="Cambria" panose="02040503050406030204" pitchFamily="18" charset="0"/>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l" fontAlgn="ctr">
                        <a:buNone/>
                      </a:pPr>
                      <a:endParaRPr lang="en-IN" sz="1000" b="0" i="0" u="none" strike="noStrike">
                        <a:solidFill>
                          <a:srgbClr val="000000"/>
                        </a:solidFill>
                        <a:effectLst/>
                        <a:latin typeface="Cambria" panose="02040503050406030204" pitchFamily="18" charset="0"/>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l" fontAlgn="ctr">
                        <a:buNone/>
                      </a:pPr>
                      <a:endParaRPr lang="en-IN" sz="1000" b="0" i="0" u="none" strike="noStrike">
                        <a:solidFill>
                          <a:srgbClr val="000000"/>
                        </a:solidFill>
                        <a:effectLst/>
                        <a:latin typeface="Cambria" panose="02040503050406030204" pitchFamily="18" charset="0"/>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99433602"/>
                  </a:ext>
                </a:extLst>
              </a:tr>
              <a:tr h="247857">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B w="12700" cap="flat" cmpd="sng" algn="ctr">
                      <a:solidFill>
                        <a:schemeClr val="tx1"/>
                      </a:solidFill>
                      <a:prstDash val="solid"/>
                      <a:round/>
                      <a:headEnd type="none" w="med" len="med"/>
                      <a:tailEnd type="none" w="med" len="med"/>
                    </a:lnB>
                    <a:noFill/>
                  </a:tcPr>
                </a:tc>
                <a:tc gridSpan="2">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B w="12700" cap="flat" cmpd="sng" algn="ctr">
                      <a:solidFill>
                        <a:schemeClr val="tx1"/>
                      </a:solidFill>
                      <a:prstDash val="solid"/>
                      <a:round/>
                      <a:headEnd type="none" w="med" len="med"/>
                      <a:tailEnd type="none" w="med" len="med"/>
                    </a:lnB>
                    <a:noFill/>
                  </a:tcPr>
                </a:tc>
                <a:tc hMerge="1">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noFill/>
                  </a:tcPr>
                </a:tc>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noFill/>
                  </a:tcPr>
                </a:tc>
                <a:extLst>
                  <a:ext uri="{0D108BD9-81ED-4DB2-BD59-A6C34878D82A}">
                    <a16:rowId xmlns:a16="http://schemas.microsoft.com/office/drawing/2014/main" val="1240633911"/>
                  </a:ext>
                </a:extLst>
              </a:tr>
              <a:tr h="340812">
                <a:tc>
                  <a:txBody>
                    <a:bodyPr/>
                    <a:lstStyle/>
                    <a:p>
                      <a:pPr algn="l" fontAlgn="b">
                        <a:buNone/>
                      </a:pPr>
                      <a:endParaRPr lang="en-IN" sz="1050" b="0" i="0" u="none" strike="noStrike">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Unit</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Stock Qty</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IN" sz="1600" u="none" strike="noStrike">
                          <a:effectLst/>
                        </a:rPr>
                        <a:t>Bal Days</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a:txBody>
                    <a:bodyPr/>
                    <a:lstStyle/>
                    <a:p>
                      <a:pPr algn="l" fontAlgn="b">
                        <a:buNone/>
                      </a:pPr>
                      <a:endParaRPr lang="en-IN" sz="1050" b="0" i="0" u="none" strike="noStrike">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b">
                        <a:buNone/>
                      </a:pPr>
                      <a:endParaRPr lang="en-IN" sz="1000" b="0" i="0" u="none" strike="noStrike">
                        <a:solidFill>
                          <a:srgbClr val="000000"/>
                        </a:solidFill>
                        <a:effectLst/>
                        <a:latin typeface="Cambria" panose="02040503050406030204" pitchFamily="18" charset="0"/>
                      </a:endParaRPr>
                    </a:p>
                  </a:txBody>
                  <a:tcPr marL="9525" marR="9525" marT="9525" marB="0" anchor="b">
                    <a:noFill/>
                  </a:tcPr>
                </a:tc>
                <a:extLst>
                  <a:ext uri="{0D108BD9-81ED-4DB2-BD59-A6C34878D82A}">
                    <a16:rowId xmlns:a16="http://schemas.microsoft.com/office/drawing/2014/main" val="3988960648"/>
                  </a:ext>
                </a:extLst>
              </a:tr>
              <a:tr h="261596">
                <a:tc>
                  <a:txBody>
                    <a:bodyPr/>
                    <a:lstStyle/>
                    <a:p>
                      <a:pPr algn="l" fontAlgn="ctr">
                        <a:buNone/>
                      </a:pPr>
                      <a:r>
                        <a:rPr lang="en-IN" sz="1600" u="none" strike="noStrike">
                          <a:effectLst/>
                        </a:rPr>
                        <a:t>Lime Unslaked</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QTL</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600" b="0" i="0" u="none" strike="noStrike">
                          <a:solidFill>
                            <a:srgbClr val="000000"/>
                          </a:solidFill>
                          <a:effectLst/>
                          <a:latin typeface="Cambria" panose="02040503050406030204" pitchFamily="18" charset="0"/>
                        </a:rPr>
                        <a:t>6</a:t>
                      </a:r>
                      <a:r>
                        <a:rPr lang="en-IN" sz="1600" b="0" i="0" u="none" strike="noStrike">
                          <a:solidFill>
                            <a:srgbClr val="000000"/>
                          </a:solidFill>
                          <a:effectLst/>
                          <a:latin typeface="Cambria" panose="02040503050406030204" pitchFamily="18" charset="0"/>
                        </a:rPr>
                        <a:t>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US" sz="1600" b="0" i="0" u="none" strike="noStrike">
                          <a:solidFill>
                            <a:srgbClr val="000000"/>
                          </a:solidFill>
                          <a:effectLst/>
                          <a:latin typeface="Cambria" panose="02040503050406030204" pitchFamily="18" charset="0"/>
                        </a:rPr>
                        <a:t>4</a:t>
                      </a:r>
                      <a:endParaRPr lang="en-IN" sz="16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gridSpan="2">
                  <a:txBody>
                    <a:bodyPr/>
                    <a:lstStyle/>
                    <a:p>
                      <a:pPr algn="l" fontAlgn="ctr">
                        <a:buNone/>
                      </a:pPr>
                      <a:r>
                        <a:rPr lang="en-IN" sz="1600" u="none" strike="noStrike">
                          <a:effectLst/>
                        </a:rPr>
                        <a:t>Per day@ 150 Qtl</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a:txBody>
                    <a:bodyPr/>
                    <a:lstStyle/>
                    <a:p>
                      <a:pPr algn="l" fontAlgn="ctr">
                        <a:buNone/>
                      </a:pPr>
                      <a:endParaRPr lang="en-IN" sz="1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68273816"/>
                  </a:ext>
                </a:extLst>
              </a:tr>
              <a:tr h="261596">
                <a:tc>
                  <a:txBody>
                    <a:bodyPr/>
                    <a:lstStyle/>
                    <a:p>
                      <a:pPr algn="l" fontAlgn="ctr">
                        <a:buNone/>
                      </a:pPr>
                      <a:r>
                        <a:rPr lang="en-IN" sz="1600" u="none" strike="noStrike">
                          <a:effectLst/>
                        </a:rPr>
                        <a:t>Sulphur</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MT</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600" b="0" i="0" u="none" strike="noStrike">
                          <a:solidFill>
                            <a:srgbClr val="000000"/>
                          </a:solidFill>
                          <a:effectLst/>
                          <a:latin typeface="Cambria" panose="02040503050406030204" pitchFamily="18" charset="0"/>
                        </a:rPr>
                        <a:t>3</a:t>
                      </a:r>
                      <a:r>
                        <a:rPr lang="en-IN" sz="1600" b="0" i="0" u="none" strike="noStrike">
                          <a:solidFill>
                            <a:srgbClr val="000000"/>
                          </a:solidFill>
                          <a:effectLst/>
                          <a:latin typeface="Cambria" panose="020405030504060302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ctr">
                        <a:buNone/>
                      </a:pPr>
                      <a:r>
                        <a:rPr lang="en-US" sz="1600" b="0" i="0" u="none" strike="noStrike">
                          <a:solidFill>
                            <a:srgbClr val="000000"/>
                          </a:solidFill>
                          <a:effectLst/>
                          <a:latin typeface="Cambria" panose="02040503050406030204" pitchFamily="18" charset="0"/>
                        </a:rPr>
                        <a:t>1</a:t>
                      </a:r>
                      <a:r>
                        <a:rPr lang="en-IN" sz="1600" b="0" i="0" u="none" strike="noStrike">
                          <a:solidFill>
                            <a:srgbClr val="000000"/>
                          </a:solidFill>
                          <a:effectLst/>
                          <a:latin typeface="Cambria" panose="02040503050406030204" pitchFamily="18"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buNone/>
                      </a:pPr>
                      <a:endParaRPr lang="en-IN" sz="1200" b="1" i="0" u="none" strike="noStrike">
                        <a:solidFill>
                          <a:srgbClr val="000000"/>
                        </a:solidFill>
                        <a:effectLst/>
                        <a:latin typeface="Cambria" panose="02040503050406030204" pitchFamily="18" charset="0"/>
                      </a:endParaRPr>
                    </a:p>
                  </a:txBody>
                  <a:tcPr marL="9525" marR="9525" marT="9525" marB="0" anchor="ctr"/>
                </a:tc>
                <a:tc gridSpan="2">
                  <a:txBody>
                    <a:bodyPr/>
                    <a:lstStyle/>
                    <a:p>
                      <a:pPr algn="l" fontAlgn="ctr">
                        <a:buNone/>
                      </a:pPr>
                      <a:r>
                        <a:rPr lang="en-IN" sz="1600" u="none" strike="noStrike">
                          <a:effectLst/>
                        </a:rPr>
                        <a:t>Per day@ 3 ton</a:t>
                      </a:r>
                      <a:endParaRPr lang="en-IN" sz="1600" b="1"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a:txBody>
                    <a:bodyPr/>
                    <a:lstStyle/>
                    <a:p>
                      <a:pPr algn="l" fontAlgn="ctr">
                        <a:buNone/>
                      </a:pPr>
                      <a:endParaRPr lang="en-IN" sz="1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5331628"/>
                  </a:ext>
                </a:extLst>
              </a:tr>
            </a:tbl>
          </a:graphicData>
        </a:graphic>
      </p:graphicFrame>
    </p:spTree>
    <p:extLst>
      <p:ext uri="{BB962C8B-B14F-4D97-AF65-F5344CB8AC3E}">
        <p14:creationId xmlns:p14="http://schemas.microsoft.com/office/powerpoint/2010/main" val="178108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sky, city, outdoor, scene">
            <a:extLst>
              <a:ext uri="{FF2B5EF4-FFF2-40B4-BE49-F238E27FC236}">
                <a16:creationId xmlns:a16="http://schemas.microsoft.com/office/drawing/2014/main" id="{0FE5397A-BC5A-F185-E625-8FEB95E1CBB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0158" b="20158"/>
          <a:stretch>
            <a:fillRect/>
          </a:stretch>
        </p:blipFill>
        <p:spPr/>
      </p:pic>
      <p:sp>
        <p:nvSpPr>
          <p:cNvPr id="7" name="Rectangle 6">
            <a:extLst>
              <a:ext uri="{FF2B5EF4-FFF2-40B4-BE49-F238E27FC236}">
                <a16:creationId xmlns:a16="http://schemas.microsoft.com/office/drawing/2014/main" id="{CE5F3C05-9282-AB0B-AFF6-CA35D4745189}"/>
              </a:ext>
            </a:extLst>
          </p:cNvPr>
          <p:cNvSpPr/>
          <p:nvPr/>
        </p:nvSpPr>
        <p:spPr>
          <a:xfrm>
            <a:off x="0" y="-51371"/>
            <a:ext cx="12192000" cy="4850383"/>
          </a:xfrm>
          <a:prstGeom prst="rect">
            <a:avLst/>
          </a:prstGeom>
          <a:solidFill>
            <a:srgbClr val="0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BA1A78-4D66-A1AD-ACA7-456116E5E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5199998"/>
            <a:ext cx="1859491" cy="911797"/>
          </a:xfrm>
          <a:prstGeom prst="rect">
            <a:avLst/>
          </a:prstGeom>
        </p:spPr>
      </p:pic>
      <p:sp>
        <p:nvSpPr>
          <p:cNvPr id="4" name="Text Placeholder 3">
            <a:extLst>
              <a:ext uri="{FF2B5EF4-FFF2-40B4-BE49-F238E27FC236}">
                <a16:creationId xmlns:a16="http://schemas.microsoft.com/office/drawing/2014/main" id="{DE0A0946-8FE4-902F-20C0-586752C47D0A}"/>
              </a:ext>
            </a:extLst>
          </p:cNvPr>
          <p:cNvSpPr>
            <a:spLocks noGrp="1"/>
          </p:cNvSpPr>
          <p:nvPr>
            <p:ph type="body" sz="quarter" idx="12"/>
          </p:nvPr>
        </p:nvSpPr>
        <p:spPr>
          <a:xfrm>
            <a:off x="2555750" y="2027237"/>
            <a:ext cx="6892925" cy="744538"/>
          </a:xfrm>
        </p:spPr>
        <p:txBody>
          <a:bodyPr/>
          <a:lstStyle/>
          <a:p>
            <a:r>
              <a:rPr lang="en-US" sz="5400" b="1">
                <a:solidFill>
                  <a:schemeClr val="bg1"/>
                </a:solidFill>
              </a:rPr>
              <a:t>Thank You!</a:t>
            </a:r>
          </a:p>
        </p:txBody>
      </p:sp>
      <p:cxnSp>
        <p:nvCxnSpPr>
          <p:cNvPr id="2" name="Straight Connector 1">
            <a:extLst>
              <a:ext uri="{FF2B5EF4-FFF2-40B4-BE49-F238E27FC236}">
                <a16:creationId xmlns:a16="http://schemas.microsoft.com/office/drawing/2014/main" id="{B12B2AA1-A992-58D5-85D3-79F42414D572}"/>
              </a:ext>
            </a:extLst>
          </p:cNvPr>
          <p:cNvCxnSpPr>
            <a:cxnSpLocks/>
          </p:cNvCxnSpPr>
          <p:nvPr/>
        </p:nvCxnSpPr>
        <p:spPr>
          <a:xfrm>
            <a:off x="6004053" y="5246214"/>
            <a:ext cx="0" cy="838504"/>
          </a:xfrm>
          <a:prstGeom prst="line">
            <a:avLst/>
          </a:prstGeom>
        </p:spPr>
        <p:style>
          <a:lnRef idx="1">
            <a:schemeClr val="accent1"/>
          </a:lnRef>
          <a:fillRef idx="0">
            <a:schemeClr val="accent1"/>
          </a:fillRef>
          <a:effectRef idx="0">
            <a:schemeClr val="accent1"/>
          </a:effectRef>
          <a:fontRef idx="minor">
            <a:schemeClr val="tx1"/>
          </a:fontRef>
        </p:style>
      </p:cxnSp>
      <p:pic>
        <p:nvPicPr>
          <p:cNvPr id="3" name="Content Placeholder 4">
            <a:extLst>
              <a:ext uri="{FF2B5EF4-FFF2-40B4-BE49-F238E27FC236}">
                <a16:creationId xmlns:a16="http://schemas.microsoft.com/office/drawing/2014/main" id="{7E3EC4B0-841D-345E-E163-9BEC2A1CB3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05" r="3866"/>
          <a:stretch/>
        </p:blipFill>
        <p:spPr>
          <a:xfrm>
            <a:off x="3428257" y="5284003"/>
            <a:ext cx="2121588" cy="894568"/>
          </a:xfrm>
          <a:prstGeom prst="rect">
            <a:avLst/>
          </a:prstGeom>
        </p:spPr>
      </p:pic>
    </p:spTree>
    <p:extLst>
      <p:ext uri="{BB962C8B-B14F-4D97-AF65-F5344CB8AC3E}">
        <p14:creationId xmlns:p14="http://schemas.microsoft.com/office/powerpoint/2010/main" val="333183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3C4EE-36A8-4696-F712-23DC58420E3C}"/>
              </a:ext>
            </a:extLst>
          </p:cNvPr>
          <p:cNvSpPr>
            <a:spLocks noGrp="1"/>
          </p:cNvSpPr>
          <p:nvPr>
            <p:ph type="sldNum" sz="quarter" idx="12"/>
          </p:nvPr>
        </p:nvSpPr>
        <p:spPr/>
        <p:txBody>
          <a:bodyPr/>
          <a:lstStyle/>
          <a:p>
            <a:fld id="{B76B49FA-22BB-44F5-8EFA-E5C56FA3907E}" type="slidenum">
              <a:rPr lang="en-US" smtClean="0"/>
              <a:pPr/>
              <a:t>14</a:t>
            </a:fld>
            <a:endParaRPr lang="en-US"/>
          </a:p>
        </p:txBody>
      </p:sp>
      <p:sp>
        <p:nvSpPr>
          <p:cNvPr id="3" name="Title 2">
            <a:extLst>
              <a:ext uri="{FF2B5EF4-FFF2-40B4-BE49-F238E27FC236}">
                <a16:creationId xmlns:a16="http://schemas.microsoft.com/office/drawing/2014/main" id="{60409CB8-D1D2-16A9-8624-AEB4C8B71ED6}"/>
              </a:ext>
            </a:extLst>
          </p:cNvPr>
          <p:cNvSpPr>
            <a:spLocks noGrp="1"/>
          </p:cNvSpPr>
          <p:nvPr>
            <p:ph type="title"/>
          </p:nvPr>
        </p:nvSpPr>
        <p:spPr>
          <a:xfrm>
            <a:off x="152400" y="76200"/>
            <a:ext cx="6400800" cy="609600"/>
          </a:xfrm>
        </p:spPr>
        <p:txBody>
          <a:bodyPr>
            <a:normAutofit fontScale="90000"/>
          </a:bodyPr>
          <a:lstStyle/>
          <a:p>
            <a:r>
              <a:rPr lang="en-US" sz="2400"/>
              <a:t>Date-wise number of center operation update 1 -31 Jan 2026</a:t>
            </a:r>
          </a:p>
        </p:txBody>
      </p:sp>
      <p:graphicFrame>
        <p:nvGraphicFramePr>
          <p:cNvPr id="4" name="Table 3">
            <a:extLst>
              <a:ext uri="{FF2B5EF4-FFF2-40B4-BE49-F238E27FC236}">
                <a16:creationId xmlns:a16="http://schemas.microsoft.com/office/drawing/2014/main" id="{E644E2C9-A18C-0005-5812-A16B8F10E162}"/>
              </a:ext>
            </a:extLst>
          </p:cNvPr>
          <p:cNvGraphicFramePr>
            <a:graphicFrameLocks noGrp="1"/>
          </p:cNvGraphicFramePr>
          <p:nvPr/>
        </p:nvGraphicFramePr>
        <p:xfrm>
          <a:off x="338134" y="746759"/>
          <a:ext cx="5867400" cy="5952859"/>
        </p:xfrm>
        <a:graphic>
          <a:graphicData uri="http://schemas.openxmlformats.org/drawingml/2006/table">
            <a:tbl>
              <a:tblPr firstRow="1" bandRow="1">
                <a:tableStyleId>{5C22544A-7EE6-4342-B048-85BDC9FD1C3A}</a:tableStyleId>
              </a:tblPr>
              <a:tblGrid>
                <a:gridCol w="1080837">
                  <a:extLst>
                    <a:ext uri="{9D8B030D-6E8A-4147-A177-3AD203B41FA5}">
                      <a16:colId xmlns:a16="http://schemas.microsoft.com/office/drawing/2014/main" val="3868566901"/>
                    </a:ext>
                  </a:extLst>
                </a:gridCol>
                <a:gridCol w="1852863">
                  <a:extLst>
                    <a:ext uri="{9D8B030D-6E8A-4147-A177-3AD203B41FA5}">
                      <a16:colId xmlns:a16="http://schemas.microsoft.com/office/drawing/2014/main" val="3758786672"/>
                    </a:ext>
                  </a:extLst>
                </a:gridCol>
                <a:gridCol w="1428148">
                  <a:extLst>
                    <a:ext uri="{9D8B030D-6E8A-4147-A177-3AD203B41FA5}">
                      <a16:colId xmlns:a16="http://schemas.microsoft.com/office/drawing/2014/main" val="1551096290"/>
                    </a:ext>
                  </a:extLst>
                </a:gridCol>
                <a:gridCol w="1505552">
                  <a:extLst>
                    <a:ext uri="{9D8B030D-6E8A-4147-A177-3AD203B41FA5}">
                      <a16:colId xmlns:a16="http://schemas.microsoft.com/office/drawing/2014/main" val="338382399"/>
                    </a:ext>
                  </a:extLst>
                </a:gridCol>
              </a:tblGrid>
              <a:tr h="549289">
                <a:tc>
                  <a:txBody>
                    <a:bodyPr/>
                    <a:lstStyle/>
                    <a:p>
                      <a:pPr algn="ctr"/>
                      <a:r>
                        <a:rPr lang="en-US" sz="1400">
                          <a:latin typeface="Aptos" panose="020B0004020202020204" pitchFamily="34" charset="0"/>
                        </a:rPr>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Aptos" panose="020B0004020202020204" pitchFamily="34" charset="0"/>
                        </a:rPr>
                        <a:t>Number of centers operated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Aptos" panose="020B0004020202020204" pitchFamily="34" charset="0"/>
                        </a:rPr>
                        <a:t>No of  centers 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Aptos" panose="020B0004020202020204" pitchFamily="34" charset="0"/>
                        </a:rPr>
                        <a:t>Reason for closure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2050581"/>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01-Jan-26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6047914"/>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02-Jan-26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1351929"/>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03-Jan-26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2495228"/>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04-Jan-26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9033107"/>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05-Jan-26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468442"/>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06-Jan-26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8009404"/>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07-Jan-26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960586"/>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08-Jan-26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547381"/>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09-Jan-26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602887"/>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10-Jan-26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7793472"/>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11-Jan-26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2709487"/>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12-Jan-26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248381"/>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13-Jan-26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2897002"/>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14-Jan-26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3544249"/>
                  </a:ext>
                </a:extLst>
              </a:tr>
              <a:tr h="360238">
                <a:tc>
                  <a:txBody>
                    <a:bodyPr/>
                    <a:lstStyle/>
                    <a:p>
                      <a:pPr algn="ctr" fontAlgn="ctr">
                        <a:buNone/>
                      </a:pPr>
                      <a:r>
                        <a:rPr lang="en-IN" sz="1400" b="1" i="0" u="none" strike="noStrike">
                          <a:solidFill>
                            <a:srgbClr val="000000"/>
                          </a:solidFill>
                          <a:effectLst/>
                          <a:latin typeface="Aptos" panose="020B0004020202020204" pitchFamily="34" charset="0"/>
                        </a:rPr>
                        <a:t>15-Jan-26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3334752"/>
                  </a:ext>
                </a:extLst>
              </a:tr>
            </a:tbl>
          </a:graphicData>
        </a:graphic>
      </p:graphicFrame>
      <p:graphicFrame>
        <p:nvGraphicFramePr>
          <p:cNvPr id="5" name="Table 4">
            <a:extLst>
              <a:ext uri="{FF2B5EF4-FFF2-40B4-BE49-F238E27FC236}">
                <a16:creationId xmlns:a16="http://schemas.microsoft.com/office/drawing/2014/main" id="{3DDA9264-8EB9-0E67-D583-AD7D09DAA297}"/>
              </a:ext>
            </a:extLst>
          </p:cNvPr>
          <p:cNvGraphicFramePr>
            <a:graphicFrameLocks noGrp="1"/>
          </p:cNvGraphicFramePr>
          <p:nvPr/>
        </p:nvGraphicFramePr>
        <p:xfrm>
          <a:off x="6391648" y="18836"/>
          <a:ext cx="5771375" cy="6528386"/>
        </p:xfrm>
        <a:graphic>
          <a:graphicData uri="http://schemas.openxmlformats.org/drawingml/2006/table">
            <a:tbl>
              <a:tblPr firstRow="1" bandRow="1">
                <a:tableStyleId>{5C22544A-7EE6-4342-B048-85BDC9FD1C3A}</a:tableStyleId>
              </a:tblPr>
              <a:tblGrid>
                <a:gridCol w="1104793">
                  <a:extLst>
                    <a:ext uri="{9D8B030D-6E8A-4147-A177-3AD203B41FA5}">
                      <a16:colId xmlns:a16="http://schemas.microsoft.com/office/drawing/2014/main" val="3868566901"/>
                    </a:ext>
                  </a:extLst>
                </a:gridCol>
                <a:gridCol w="1495159">
                  <a:extLst>
                    <a:ext uri="{9D8B030D-6E8A-4147-A177-3AD203B41FA5}">
                      <a16:colId xmlns:a16="http://schemas.microsoft.com/office/drawing/2014/main" val="3758786672"/>
                    </a:ext>
                  </a:extLst>
                </a:gridCol>
                <a:gridCol w="1143000">
                  <a:extLst>
                    <a:ext uri="{9D8B030D-6E8A-4147-A177-3AD203B41FA5}">
                      <a16:colId xmlns:a16="http://schemas.microsoft.com/office/drawing/2014/main" val="1551096290"/>
                    </a:ext>
                  </a:extLst>
                </a:gridCol>
                <a:gridCol w="2028423">
                  <a:extLst>
                    <a:ext uri="{9D8B030D-6E8A-4147-A177-3AD203B41FA5}">
                      <a16:colId xmlns:a16="http://schemas.microsoft.com/office/drawing/2014/main" val="338382399"/>
                    </a:ext>
                  </a:extLst>
                </a:gridCol>
              </a:tblGrid>
              <a:tr h="481722">
                <a:tc>
                  <a:txBody>
                    <a:bodyPr/>
                    <a:lstStyle/>
                    <a:p>
                      <a:pPr algn="ctr"/>
                      <a:r>
                        <a:rPr lang="en-US" sz="1400">
                          <a:latin typeface="Aptos" panose="020B0004020202020204" pitchFamily="34" charset="0"/>
                        </a:rPr>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Aptos" panose="020B0004020202020204" pitchFamily="34" charset="0"/>
                        </a:rPr>
                        <a:t>Number of centers operated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Aptos" panose="020B0004020202020204" pitchFamily="34" charset="0"/>
                        </a:rPr>
                        <a:t>No. of  centers 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Aptos" panose="020B0004020202020204" pitchFamily="34" charset="0"/>
                        </a:rPr>
                        <a:t>Reason for closure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2050581"/>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16-Jan-26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6047914"/>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17-Jan-26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543019"/>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18-Jan-26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1351929"/>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19-Jan-26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2495228"/>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20-Jan-26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9033107"/>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21-Jan-26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468442"/>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22-Jan-26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372742"/>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23-Jan-26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1862249"/>
                  </a:ext>
                </a:extLst>
              </a:tr>
              <a:tr h="396712">
                <a:tc>
                  <a:txBody>
                    <a:bodyPr/>
                    <a:lstStyle/>
                    <a:p>
                      <a:pPr algn="ctr" fontAlgn="ctr">
                        <a:buNone/>
                      </a:pPr>
                      <a:r>
                        <a:rPr lang="en-IN" sz="1400" b="1" i="0" u="none" strike="noStrike">
                          <a:solidFill>
                            <a:srgbClr val="000000"/>
                          </a:solidFill>
                          <a:effectLst/>
                          <a:latin typeface="Aptos" panose="020B0004020202020204" pitchFamily="34" charset="0"/>
                        </a:rPr>
                        <a:t>24-Jan-26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a:latin typeface="Aptos" panose="020B0004020202020204" pitchFamily="34" charset="0"/>
                        </a:rPr>
                        <a:t>Due to the excess cane in the gate yard.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122975"/>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25-Jan-26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02198"/>
                  </a:ext>
                </a:extLst>
              </a:tr>
              <a:tr h="396712">
                <a:tc>
                  <a:txBody>
                    <a:bodyPr/>
                    <a:lstStyle/>
                    <a:p>
                      <a:pPr algn="ctr" fontAlgn="ctr">
                        <a:buNone/>
                      </a:pPr>
                      <a:r>
                        <a:rPr lang="en-IN" sz="1400" b="1" i="0" u="none" strike="noStrike">
                          <a:solidFill>
                            <a:srgbClr val="000000"/>
                          </a:solidFill>
                          <a:effectLst/>
                          <a:latin typeface="Aptos" panose="020B0004020202020204" pitchFamily="34" charset="0"/>
                        </a:rPr>
                        <a:t>26-Jan-26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latin typeface="Aptos" panose="020B0004020202020204" pitchFamily="34" charset="0"/>
                        </a:rPr>
                        <a:t>Due to the excess cane in the gate yard.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4293649"/>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27-Jan-26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0831304"/>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28-Jan-26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5274036"/>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29-Jan-26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390033"/>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30-Jan-26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560084"/>
                  </a:ext>
                </a:extLst>
              </a:tr>
              <a:tr h="340039">
                <a:tc>
                  <a:txBody>
                    <a:bodyPr/>
                    <a:lstStyle/>
                    <a:p>
                      <a:pPr algn="ctr" fontAlgn="ctr">
                        <a:buNone/>
                      </a:pPr>
                      <a:r>
                        <a:rPr lang="en-IN" sz="1400" b="1" i="0" u="none" strike="noStrike">
                          <a:solidFill>
                            <a:srgbClr val="000000"/>
                          </a:solidFill>
                          <a:effectLst/>
                          <a:latin typeface="Aptos" panose="020B0004020202020204" pitchFamily="34" charset="0"/>
                        </a:rPr>
                        <a:t>31-Jan-26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1400" b="0" i="0" u="none" strike="noStrike">
                          <a:solidFill>
                            <a:srgbClr val="000000"/>
                          </a:solidFill>
                          <a:effectLst/>
                          <a:latin typeface="Aptos" panose="020B000402020202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0949036"/>
                  </a:ext>
                </a:extLst>
              </a:tr>
            </a:tbl>
          </a:graphicData>
        </a:graphic>
      </p:graphicFrame>
    </p:spTree>
    <p:extLst>
      <p:ext uri="{BB962C8B-B14F-4D97-AF65-F5344CB8AC3E}">
        <p14:creationId xmlns:p14="http://schemas.microsoft.com/office/powerpoint/2010/main" val="2836423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EB26C98-B027-541A-EF9B-4F1159074F75}"/>
              </a:ext>
            </a:extLst>
          </p:cNvPr>
          <p:cNvSpPr>
            <a:spLocks noGrp="1"/>
          </p:cNvSpPr>
          <p:nvPr>
            <p:ph type="title"/>
          </p:nvPr>
        </p:nvSpPr>
        <p:spPr>
          <a:xfrm>
            <a:off x="152400" y="76200"/>
            <a:ext cx="6858000" cy="609600"/>
          </a:xfrm>
        </p:spPr>
        <p:txBody>
          <a:bodyPr>
            <a:normAutofit/>
          </a:bodyPr>
          <a:lstStyle/>
          <a:p>
            <a:r>
              <a:rPr lang="en-US"/>
              <a:t>Indent Maturity (20 Jan -26 Jan 2026)</a:t>
            </a:r>
          </a:p>
        </p:txBody>
      </p:sp>
      <p:sp>
        <p:nvSpPr>
          <p:cNvPr id="2" name="Slide Number Placeholder 1">
            <a:extLst>
              <a:ext uri="{FF2B5EF4-FFF2-40B4-BE49-F238E27FC236}">
                <a16:creationId xmlns:a16="http://schemas.microsoft.com/office/drawing/2014/main" id="{1B577965-35CA-06FF-EA93-B25570361F44}"/>
              </a:ext>
            </a:extLst>
          </p:cNvPr>
          <p:cNvSpPr>
            <a:spLocks noGrp="1"/>
          </p:cNvSpPr>
          <p:nvPr>
            <p:ph type="sldNum" sz="quarter" idx="12"/>
          </p:nvPr>
        </p:nvSpPr>
        <p:spPr/>
        <p:txBody>
          <a:bodyPr/>
          <a:lstStyle/>
          <a:p>
            <a:fld id="{B76B49FA-22BB-44F5-8EFA-E5C56FA3907E}" type="slidenum">
              <a:rPr lang="en-US" smtClean="0"/>
              <a:pPr/>
              <a:t>15</a:t>
            </a:fld>
            <a:endParaRPr lang="en-US"/>
          </a:p>
        </p:txBody>
      </p:sp>
      <p:graphicFrame>
        <p:nvGraphicFramePr>
          <p:cNvPr id="4" name="Table 3">
            <a:extLst>
              <a:ext uri="{FF2B5EF4-FFF2-40B4-BE49-F238E27FC236}">
                <a16:creationId xmlns:a16="http://schemas.microsoft.com/office/drawing/2014/main" id="{65C9F366-A404-EB0A-81AC-E65916AAD572}"/>
              </a:ext>
            </a:extLst>
          </p:cNvPr>
          <p:cNvGraphicFramePr>
            <a:graphicFrameLocks noGrp="1"/>
          </p:cNvGraphicFramePr>
          <p:nvPr/>
        </p:nvGraphicFramePr>
        <p:xfrm>
          <a:off x="152400" y="914399"/>
          <a:ext cx="11734801" cy="5578478"/>
        </p:xfrm>
        <a:graphic>
          <a:graphicData uri="http://schemas.openxmlformats.org/drawingml/2006/table">
            <a:tbl>
              <a:tblPr/>
              <a:tblGrid>
                <a:gridCol w="325706">
                  <a:extLst>
                    <a:ext uri="{9D8B030D-6E8A-4147-A177-3AD203B41FA5}">
                      <a16:colId xmlns:a16="http://schemas.microsoft.com/office/drawing/2014/main" val="3806243215"/>
                    </a:ext>
                  </a:extLst>
                </a:gridCol>
                <a:gridCol w="1365459">
                  <a:extLst>
                    <a:ext uri="{9D8B030D-6E8A-4147-A177-3AD203B41FA5}">
                      <a16:colId xmlns:a16="http://schemas.microsoft.com/office/drawing/2014/main" val="4220737852"/>
                    </a:ext>
                  </a:extLst>
                </a:gridCol>
                <a:gridCol w="1390513">
                  <a:extLst>
                    <a:ext uri="{9D8B030D-6E8A-4147-A177-3AD203B41FA5}">
                      <a16:colId xmlns:a16="http://schemas.microsoft.com/office/drawing/2014/main" val="4236420716"/>
                    </a:ext>
                  </a:extLst>
                </a:gridCol>
                <a:gridCol w="651411">
                  <a:extLst>
                    <a:ext uri="{9D8B030D-6E8A-4147-A177-3AD203B41FA5}">
                      <a16:colId xmlns:a16="http://schemas.microsoft.com/office/drawing/2014/main" val="1408895084"/>
                    </a:ext>
                  </a:extLst>
                </a:gridCol>
                <a:gridCol w="764156">
                  <a:extLst>
                    <a:ext uri="{9D8B030D-6E8A-4147-A177-3AD203B41FA5}">
                      <a16:colId xmlns:a16="http://schemas.microsoft.com/office/drawing/2014/main" val="1597054776"/>
                    </a:ext>
                  </a:extLst>
                </a:gridCol>
                <a:gridCol w="2806080">
                  <a:extLst>
                    <a:ext uri="{9D8B030D-6E8A-4147-A177-3AD203B41FA5}">
                      <a16:colId xmlns:a16="http://schemas.microsoft.com/office/drawing/2014/main" val="2145053547"/>
                    </a:ext>
                  </a:extLst>
                </a:gridCol>
                <a:gridCol w="103349">
                  <a:extLst>
                    <a:ext uri="{9D8B030D-6E8A-4147-A177-3AD203B41FA5}">
                      <a16:colId xmlns:a16="http://schemas.microsoft.com/office/drawing/2014/main" val="2596483987"/>
                    </a:ext>
                  </a:extLst>
                </a:gridCol>
                <a:gridCol w="1719350">
                  <a:extLst>
                    <a:ext uri="{9D8B030D-6E8A-4147-A177-3AD203B41FA5}">
                      <a16:colId xmlns:a16="http://schemas.microsoft.com/office/drawing/2014/main" val="3119770066"/>
                    </a:ext>
                  </a:extLst>
                </a:gridCol>
                <a:gridCol w="1227660">
                  <a:extLst>
                    <a:ext uri="{9D8B030D-6E8A-4147-A177-3AD203B41FA5}">
                      <a16:colId xmlns:a16="http://schemas.microsoft.com/office/drawing/2014/main" val="3152530068"/>
                    </a:ext>
                  </a:extLst>
                </a:gridCol>
                <a:gridCol w="554326">
                  <a:extLst>
                    <a:ext uri="{9D8B030D-6E8A-4147-A177-3AD203B41FA5}">
                      <a16:colId xmlns:a16="http://schemas.microsoft.com/office/drawing/2014/main" val="845422620"/>
                    </a:ext>
                  </a:extLst>
                </a:gridCol>
                <a:gridCol w="826791">
                  <a:extLst>
                    <a:ext uri="{9D8B030D-6E8A-4147-A177-3AD203B41FA5}">
                      <a16:colId xmlns:a16="http://schemas.microsoft.com/office/drawing/2014/main" val="2106632313"/>
                    </a:ext>
                  </a:extLst>
                </a:gridCol>
              </a:tblGrid>
              <a:tr h="344990">
                <a:tc gridSpan="6">
                  <a:txBody>
                    <a:bodyPr/>
                    <a:lstStyle/>
                    <a:p>
                      <a:pPr algn="ctr" rtl="0" fontAlgn="ctr">
                        <a:buNone/>
                      </a:pPr>
                      <a:r>
                        <a:rPr lang="en-IN" sz="1200" b="1" i="0" u="none" strike="noStrike">
                          <a:solidFill>
                            <a:srgbClr val="000000"/>
                          </a:solidFill>
                          <a:effectLst/>
                          <a:latin typeface="Calibri" panose="020F0502020204030204" pitchFamily="34" charset="0"/>
                        </a:rPr>
                        <a:t>Bottom 10 Centers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buNone/>
                      </a:pPr>
                      <a:endParaRPr lang="en-IN"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gridSpan="4">
                  <a:txBody>
                    <a:bodyPr/>
                    <a:lstStyle/>
                    <a:p>
                      <a:pPr algn="ctr" rtl="0" fontAlgn="ctr">
                        <a:buNone/>
                      </a:pPr>
                      <a:r>
                        <a:rPr lang="en-IN" sz="1200" b="1" i="0" u="none" strike="noStrike">
                          <a:solidFill>
                            <a:srgbClr val="000000"/>
                          </a:solidFill>
                          <a:effectLst/>
                          <a:latin typeface="Calibri" panose="020F0502020204030204" pitchFamily="34" charset="0"/>
                        </a:rPr>
                        <a:t>Top 10 Centers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57875032"/>
                  </a:ext>
                </a:extLst>
              </a:tr>
              <a:tr h="579582">
                <a:tc>
                  <a:txBody>
                    <a:bodyPr/>
                    <a:lstStyle/>
                    <a:p>
                      <a:pPr algn="ctr" rtl="0" fontAlgn="ctr">
                        <a:buNone/>
                      </a:pPr>
                      <a:r>
                        <a:rPr lang="en-IN" sz="1100" b="1" i="0" u="none" strike="noStrike">
                          <a:solidFill>
                            <a:srgbClr val="000000"/>
                          </a:solidFill>
                          <a:effectLst/>
                          <a:latin typeface="Calibri" panose="020F0502020204030204" pitchFamily="34" charset="0"/>
                        </a:rPr>
                        <a:t>S.No.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100" b="1" i="0" u="none" strike="noStrike">
                          <a:solidFill>
                            <a:srgbClr val="000000"/>
                          </a:solidFill>
                          <a:effectLst/>
                          <a:latin typeface="Calibri" panose="020F0502020204030204" pitchFamily="34" charset="0"/>
                        </a:rPr>
                        <a:t>CENTRE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100" b="1" i="0" u="none" strike="noStrike">
                          <a:solidFill>
                            <a:srgbClr val="000000"/>
                          </a:solidFill>
                          <a:effectLst/>
                          <a:latin typeface="Calibri" panose="020F0502020204030204" pitchFamily="34" charset="0"/>
                        </a:rPr>
                        <a:t>SOCIETY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100" b="1" i="0" u="none" strike="noStrike">
                          <a:solidFill>
                            <a:srgbClr val="000000"/>
                          </a:solidFill>
                          <a:effectLst/>
                          <a:latin typeface="Calibri" panose="020F0502020204030204" pitchFamily="34" charset="0"/>
                        </a:rPr>
                        <a:t>INDENT (QTL)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100" b="1" i="0" u="none" strike="noStrike">
                          <a:solidFill>
                            <a:srgbClr val="000000"/>
                          </a:solidFill>
                          <a:effectLst/>
                          <a:latin typeface="Calibri" panose="020F0502020204030204" pitchFamily="34" charset="0"/>
                        </a:rPr>
                        <a:t>MATURITY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100" b="1" i="0" u="none" strike="noStrike">
                          <a:solidFill>
                            <a:srgbClr val="000000"/>
                          </a:solidFill>
                          <a:effectLst/>
                          <a:latin typeface="Calibri" panose="020F0502020204030204" pitchFamily="34" charset="0"/>
                        </a:rPr>
                        <a:t>Remark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endParaRPr lang="en-IN" sz="1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100" b="1" i="0" u="none" strike="noStrike">
                          <a:solidFill>
                            <a:srgbClr val="000000"/>
                          </a:solidFill>
                          <a:effectLst/>
                          <a:latin typeface="Calibri" panose="020F0502020204030204" pitchFamily="34" charset="0"/>
                        </a:rPr>
                        <a:t>CENTRE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100" b="1" i="0" u="none" strike="noStrike">
                          <a:solidFill>
                            <a:srgbClr val="000000"/>
                          </a:solidFill>
                          <a:effectLst/>
                          <a:latin typeface="Calibri" panose="020F0502020204030204" pitchFamily="34" charset="0"/>
                        </a:rPr>
                        <a:t>SOCIETY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100" b="1" i="0" u="none" strike="noStrike">
                          <a:solidFill>
                            <a:srgbClr val="000000"/>
                          </a:solidFill>
                          <a:effectLst/>
                          <a:latin typeface="Calibri" panose="020F0502020204030204" pitchFamily="34" charset="0"/>
                        </a:rPr>
                        <a:t>INDENT (QTL)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100" b="1" i="0" u="none" strike="noStrike">
                          <a:solidFill>
                            <a:srgbClr val="000000"/>
                          </a:solidFill>
                          <a:effectLst/>
                          <a:latin typeface="Calibri" panose="020F0502020204030204" pitchFamily="34" charset="0"/>
                        </a:rPr>
                        <a:t>MATURITY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2401805"/>
                  </a:ext>
                </a:extLst>
              </a:tr>
              <a:tr h="842254">
                <a:tc>
                  <a:txBody>
                    <a:bodyPr/>
                    <a:lstStyle/>
                    <a:p>
                      <a:pPr algn="ctr" rtl="0" fontAlgn="ctr">
                        <a:buNone/>
                      </a:pPr>
                      <a:r>
                        <a:rPr lang="en-IN" sz="105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Calibri" panose="020F0502020204030204" pitchFamily="34" charset="0"/>
                        </a:rPr>
                        <a:t>GANJ</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Calibri" panose="020F0502020204030204" pitchFamily="34" charset="0"/>
                        </a:rPr>
                        <a:t>MAHMOODABAD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1233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29.30%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US" sz="1200" b="1" i="0" u="none" strike="noStrike">
                          <a:solidFill>
                            <a:srgbClr val="000000"/>
                          </a:solidFill>
                          <a:effectLst/>
                          <a:latin typeface="Calibri" panose="020F0502020204030204" pitchFamily="34" charset="0"/>
                        </a:rPr>
                        <a:t>The villages linked to this center have low land area, and due to the rains, there are difficulties in harvesting the cane.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Calibri" panose="020F0502020204030204" pitchFamily="34" charset="0"/>
                        </a:rPr>
                        <a:t>MAJHRAPURAB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BELRAYAN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6453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114.58%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2769094"/>
                  </a:ext>
                </a:extLst>
              </a:tr>
              <a:tr h="1044033">
                <a:tc>
                  <a:txBody>
                    <a:bodyPr/>
                    <a:lstStyle/>
                    <a:p>
                      <a:pPr algn="ctr" rtl="0" fontAlgn="ctr">
                        <a:buNone/>
                      </a:pPr>
                      <a:r>
                        <a:rPr lang="en-IN" sz="105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Calibri" panose="020F0502020204030204" pitchFamily="34" charset="0"/>
                        </a:rPr>
                        <a:t>BELTUA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3762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47.46%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US" sz="1200" b="1" i="0" u="none" strike="noStrike">
                          <a:solidFill>
                            <a:srgbClr val="000000"/>
                          </a:solidFill>
                          <a:effectLst/>
                          <a:latin typeface="Calibri" panose="020F0502020204030204" pitchFamily="34" charset="0"/>
                        </a:rPr>
                        <a:t>The farmers of Beltua village had uprooted the ratoon cane crop, and according to departmental rules, 100 % of the crop has been converted to plant cane.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Calibri" panose="020F0502020204030204" pitchFamily="34" charset="0"/>
                        </a:rPr>
                        <a:t>SABAI GAURHI 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2997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112.86%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2605135"/>
                  </a:ext>
                </a:extLst>
              </a:tr>
              <a:tr h="642482">
                <a:tc>
                  <a:txBody>
                    <a:bodyPr/>
                    <a:lstStyle/>
                    <a:p>
                      <a:pPr algn="ctr" rtl="0" fontAlgn="ctr">
                        <a:buNone/>
                      </a:pPr>
                      <a:r>
                        <a:rPr lang="en-IN" sz="105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Calibri" panose="020F0502020204030204" pitchFamily="34" charset="0"/>
                        </a:rPr>
                        <a:t>RATANGANJ 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Calibri" panose="020F0502020204030204" pitchFamily="34" charset="0"/>
                        </a:rPr>
                        <a:t>MAHMOODABAD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3546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49.24%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US" sz="1200" b="1" i="0" u="none" strike="noStrike">
                          <a:solidFill>
                            <a:srgbClr val="000000"/>
                          </a:solidFill>
                          <a:effectLst/>
                          <a:latin typeface="Calibri" panose="020F0502020204030204" pitchFamily="34" charset="0"/>
                        </a:rPr>
                        <a:t>The villages linked to this center have low land area, and due to the rains, there are difficulties in harvesting the cane.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Calibri" panose="020F0502020204030204" pitchFamily="34" charset="0"/>
                        </a:rPr>
                        <a:t>DANDOORI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BELRAYAN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4149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111.94%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2816238"/>
                  </a:ext>
                </a:extLst>
              </a:tr>
              <a:tr h="303591">
                <a:tc>
                  <a:txBody>
                    <a:bodyPr/>
                    <a:lstStyle/>
                    <a:p>
                      <a:pPr algn="ctr" rtl="0" fontAlgn="ctr">
                        <a:buNone/>
                      </a:pPr>
                      <a:r>
                        <a:rPr lang="en-IN" sz="105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Calibri" panose="020F0502020204030204" pitchFamily="34" charset="0"/>
                        </a:rPr>
                        <a:t>URRA BAZAR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Calibri" panose="020F0502020204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6633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49.76%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US" sz="1200" b="1" i="0" u="none" strike="noStrike">
                          <a:solidFill>
                            <a:srgbClr val="000000"/>
                          </a:solidFill>
                          <a:effectLst/>
                          <a:latin typeface="Calibri" panose="020F0502020204030204" pitchFamily="34" charset="0"/>
                        </a:rPr>
                        <a:t>The villages linked to this center have 50-60% low land area, and due to the rains, there are difficulties in harvesting the cane.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Calibri" panose="020F0502020204030204" pitchFamily="34" charset="0"/>
                        </a:rPr>
                        <a:t>TAPARPURWA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BELRAYAN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3546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111.15%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384130"/>
                  </a:ext>
                </a:extLst>
              </a:tr>
              <a:tr h="303591">
                <a:tc>
                  <a:txBody>
                    <a:bodyPr/>
                    <a:lstStyle/>
                    <a:p>
                      <a:pPr algn="ctr" rtl="0" fontAlgn="ctr">
                        <a:buNone/>
                      </a:pPr>
                      <a:r>
                        <a:rPr lang="en-IN" sz="105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Calibri" panose="020F0502020204030204" pitchFamily="34" charset="0"/>
                        </a:rPr>
                        <a:t>BEHNANPURWA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4599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53.67%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Calibri" panose="020F0502020204030204" pitchFamily="34" charset="0"/>
                        </a:rPr>
                        <a:t>BOKARIYA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BELRAYAN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2637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110.95%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7885067"/>
                  </a:ext>
                </a:extLst>
              </a:tr>
              <a:tr h="303591">
                <a:tc>
                  <a:txBody>
                    <a:bodyPr/>
                    <a:lstStyle/>
                    <a:p>
                      <a:pPr algn="ctr" rtl="0" fontAlgn="ctr">
                        <a:buNone/>
                      </a:pPr>
                      <a:r>
                        <a:rPr lang="en-IN" sz="105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Calibri" panose="020F0502020204030204" pitchFamily="34" charset="0"/>
                        </a:rPr>
                        <a:t>NAINAPUR-III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4545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54.18%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Calibri" panose="020F0502020204030204" pitchFamily="34" charset="0"/>
                        </a:rPr>
                        <a:t>JALLAPUR MAHSI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HARGAON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3384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109.05%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2950932"/>
                  </a:ext>
                </a:extLst>
              </a:tr>
              <a:tr h="303591">
                <a:tc>
                  <a:txBody>
                    <a:bodyPr/>
                    <a:lstStyle/>
                    <a:p>
                      <a:pPr algn="ctr" rtl="0" fontAlgn="ctr">
                        <a:buNone/>
                      </a:pPr>
                      <a:r>
                        <a:rPr lang="en-IN" sz="105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Calibri" panose="020F0502020204030204" pitchFamily="34" charset="0"/>
                        </a:rPr>
                        <a:t>HARKHAPUR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Calibri" panose="020F0502020204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7983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54.54%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Calibri" panose="020F0502020204030204" pitchFamily="34" charset="0"/>
                        </a:rPr>
                        <a:t>BHAUVAPUR KALAN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4563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108.11%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2162821"/>
                  </a:ext>
                </a:extLst>
              </a:tr>
              <a:tr h="303591">
                <a:tc>
                  <a:txBody>
                    <a:bodyPr/>
                    <a:lstStyle/>
                    <a:p>
                      <a:pPr algn="ctr" rtl="0" fontAlgn="ctr">
                        <a:buNone/>
                      </a:pPr>
                      <a:r>
                        <a:rPr lang="en-IN" sz="105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Calibri" panose="020F0502020204030204" pitchFamily="34" charset="0"/>
                        </a:rPr>
                        <a:t>LAHBARI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5598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55.05%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Calibri" panose="020F0502020204030204" pitchFamily="34" charset="0"/>
                        </a:rPr>
                        <a:t>BELAWA II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BELRAYAN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6210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107.65%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4665650"/>
                  </a:ext>
                </a:extLst>
              </a:tr>
              <a:tr h="303591">
                <a:tc>
                  <a:txBody>
                    <a:bodyPr/>
                    <a:lstStyle/>
                    <a:p>
                      <a:pPr algn="ctr" rtl="0" fontAlgn="ctr">
                        <a:buNone/>
                      </a:pPr>
                      <a:r>
                        <a:rPr lang="en-IN" sz="105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Calibri" panose="020F0502020204030204" pitchFamily="34" charset="0"/>
                        </a:rPr>
                        <a:t>SUJAI KUNDA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4968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56.41%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Calibri" panose="020F0502020204030204" pitchFamily="34" charset="0"/>
                        </a:rPr>
                        <a:t>GATE (NANPARA)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7110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107.63%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3760265"/>
                  </a:ext>
                </a:extLst>
              </a:tr>
              <a:tr h="303591">
                <a:tc>
                  <a:txBody>
                    <a:bodyPr/>
                    <a:lstStyle/>
                    <a:p>
                      <a:pPr algn="ctr" rtl="0" fontAlgn="ctr">
                        <a:buNone/>
                      </a:pPr>
                      <a:r>
                        <a:rPr lang="en-IN" sz="105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Calibri" panose="020F0502020204030204" pitchFamily="34" charset="0"/>
                        </a:rPr>
                        <a:t>AMRITPUR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Calibri" panose="020F0502020204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7218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Calibri" panose="020F0502020204030204" pitchFamily="34" charset="0"/>
                        </a:rPr>
                        <a:t>57.24%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a:txBody>
                    <a:bodyPr/>
                    <a:lstStyle/>
                    <a:p>
                      <a:pPr algn="ctr" fontAlgn="ctr">
                        <a:buNone/>
                      </a:pP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400" b="0" i="0" u="none" strike="noStrike">
                          <a:solidFill>
                            <a:srgbClr val="000000"/>
                          </a:solidFill>
                          <a:effectLst/>
                          <a:latin typeface="Calibri" panose="020F0502020204030204" pitchFamily="34" charset="0"/>
                        </a:rPr>
                        <a:t>BIRSINGHPUR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8793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buNone/>
                      </a:pPr>
                      <a:r>
                        <a:rPr lang="en-IN" sz="1400" b="0" i="0" u="none" strike="noStrike">
                          <a:solidFill>
                            <a:srgbClr val="000000"/>
                          </a:solidFill>
                          <a:effectLst/>
                          <a:latin typeface="Calibri" panose="020F0502020204030204" pitchFamily="34" charset="0"/>
                        </a:rPr>
                        <a:t>107.51%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916103"/>
                  </a:ext>
                </a:extLst>
              </a:tr>
            </a:tbl>
          </a:graphicData>
        </a:graphic>
      </p:graphicFrame>
    </p:spTree>
    <p:extLst>
      <p:ext uri="{BB962C8B-B14F-4D97-AF65-F5344CB8AC3E}">
        <p14:creationId xmlns:p14="http://schemas.microsoft.com/office/powerpoint/2010/main" val="304046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61F52-6DA7-C7E3-FFDF-551EA93300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BD1702-8AF0-698C-621D-50E77D3B4F8A}"/>
              </a:ext>
            </a:extLst>
          </p:cNvPr>
          <p:cNvSpPr>
            <a:spLocks noGrp="1"/>
          </p:cNvSpPr>
          <p:nvPr>
            <p:ph type="title"/>
          </p:nvPr>
        </p:nvSpPr>
        <p:spPr>
          <a:xfrm>
            <a:off x="152400" y="76200"/>
            <a:ext cx="10210800" cy="609600"/>
          </a:xfrm>
        </p:spPr>
        <p:txBody>
          <a:bodyPr>
            <a:noAutofit/>
          </a:bodyPr>
          <a:lstStyle/>
          <a:p>
            <a:r>
              <a:rPr lang="en-US" sz="2400"/>
              <a:t>Average Vehicle Holding time at Purchase Center </a:t>
            </a:r>
            <a:r>
              <a:rPr lang="en-US" sz="2000"/>
              <a:t>(25.01.26 to 31.01.26)</a:t>
            </a:r>
            <a:endParaRPr lang="en-US" sz="2400"/>
          </a:p>
        </p:txBody>
      </p:sp>
      <p:sp>
        <p:nvSpPr>
          <p:cNvPr id="5" name="Slide Number Placeholder 4">
            <a:extLst>
              <a:ext uri="{FF2B5EF4-FFF2-40B4-BE49-F238E27FC236}">
                <a16:creationId xmlns:a16="http://schemas.microsoft.com/office/drawing/2014/main" id="{14381123-29AF-8CC0-D982-5F9C1E6C96EB}"/>
              </a:ext>
            </a:extLst>
          </p:cNvPr>
          <p:cNvSpPr>
            <a:spLocks noGrp="1"/>
          </p:cNvSpPr>
          <p:nvPr>
            <p:ph type="sldNum" sz="quarter" idx="12"/>
          </p:nvPr>
        </p:nvSpPr>
        <p:spPr/>
        <p:txBody>
          <a:bodyPr/>
          <a:lstStyle/>
          <a:p>
            <a:fld id="{B76B49FA-22BB-44F5-8EFA-E5C56FA3907E}" type="slidenum">
              <a:rPr lang="en-US" smtClean="0"/>
              <a:pPr/>
              <a:t>16</a:t>
            </a:fld>
            <a:endParaRPr lang="en-US"/>
          </a:p>
        </p:txBody>
      </p:sp>
      <p:graphicFrame>
        <p:nvGraphicFramePr>
          <p:cNvPr id="4" name="Object 3">
            <a:extLst>
              <a:ext uri="{FF2B5EF4-FFF2-40B4-BE49-F238E27FC236}">
                <a16:creationId xmlns:a16="http://schemas.microsoft.com/office/drawing/2014/main" id="{58C44279-2776-79F9-CA59-6C1CD218C20B}"/>
              </a:ext>
            </a:extLst>
          </p:cNvPr>
          <p:cNvGraphicFramePr>
            <a:graphicFrameLocks noChangeAspect="1"/>
          </p:cNvGraphicFramePr>
          <p:nvPr/>
        </p:nvGraphicFramePr>
        <p:xfrm>
          <a:off x="152400" y="838200"/>
          <a:ext cx="11811000" cy="5791200"/>
        </p:xfrm>
        <a:graphic>
          <a:graphicData uri="http://schemas.openxmlformats.org/presentationml/2006/ole">
            <mc:AlternateContent xmlns:mc="http://schemas.openxmlformats.org/markup-compatibility/2006">
              <mc:Choice xmlns:v="urn:schemas-microsoft-com:vml" Requires="v">
                <p:oleObj name="Worksheet" r:id="rId2" imgW="10505918" imgH="3362451" progId="Excel.Sheet.12">
                  <p:link updateAutomatic="1"/>
                </p:oleObj>
              </mc:Choice>
              <mc:Fallback>
                <p:oleObj name="Worksheet" r:id="rId2" imgW="10505918" imgH="3362451" progId="Excel.Sheet.12">
                  <p:link updateAutomatic="1"/>
                  <p:pic>
                    <p:nvPicPr>
                      <p:cNvPr id="4" name="Object 3">
                        <a:extLst>
                          <a:ext uri="{FF2B5EF4-FFF2-40B4-BE49-F238E27FC236}">
                            <a16:creationId xmlns:a16="http://schemas.microsoft.com/office/drawing/2014/main" id="{58C44279-2776-79F9-CA59-6C1CD218C20B}"/>
                          </a:ext>
                        </a:extLst>
                      </p:cNvPr>
                      <p:cNvPicPr/>
                      <p:nvPr/>
                    </p:nvPicPr>
                    <p:blipFill>
                      <a:blip r:embed="rId3"/>
                      <a:stretch>
                        <a:fillRect/>
                      </a:stretch>
                    </p:blipFill>
                    <p:spPr>
                      <a:xfrm>
                        <a:off x="152400" y="838200"/>
                        <a:ext cx="11811000" cy="5791200"/>
                      </a:xfrm>
                      <a:prstGeom prst="rect">
                        <a:avLst/>
                      </a:prstGeom>
                    </p:spPr>
                  </p:pic>
                </p:oleObj>
              </mc:Fallback>
            </mc:AlternateContent>
          </a:graphicData>
        </a:graphic>
      </p:graphicFrame>
    </p:spTree>
    <p:extLst>
      <p:ext uri="{BB962C8B-B14F-4D97-AF65-F5344CB8AC3E}">
        <p14:creationId xmlns:p14="http://schemas.microsoft.com/office/powerpoint/2010/main" val="771752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4665B-6BFF-F60B-8815-2FD8D67CB6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6F9F2B-5921-5489-93E3-F602BA41D235}"/>
              </a:ext>
            </a:extLst>
          </p:cNvPr>
          <p:cNvSpPr>
            <a:spLocks noGrp="1"/>
          </p:cNvSpPr>
          <p:nvPr>
            <p:ph type="title"/>
          </p:nvPr>
        </p:nvSpPr>
        <p:spPr>
          <a:xfrm>
            <a:off x="152400" y="76200"/>
            <a:ext cx="10287000" cy="609600"/>
          </a:xfrm>
        </p:spPr>
        <p:txBody>
          <a:bodyPr>
            <a:normAutofit fontScale="90000"/>
          </a:bodyPr>
          <a:lstStyle/>
          <a:p>
            <a:r>
              <a:rPr lang="en-US"/>
              <a:t>Average Truck Holding Time at Purchase Centers </a:t>
            </a:r>
            <a:r>
              <a:rPr lang="en-US" sz="2000"/>
              <a:t>(25.01.26 to 31.01.26)</a:t>
            </a:r>
            <a:endParaRPr lang="en-US"/>
          </a:p>
        </p:txBody>
      </p:sp>
      <p:sp>
        <p:nvSpPr>
          <p:cNvPr id="4" name="Slide Number Placeholder 3">
            <a:extLst>
              <a:ext uri="{FF2B5EF4-FFF2-40B4-BE49-F238E27FC236}">
                <a16:creationId xmlns:a16="http://schemas.microsoft.com/office/drawing/2014/main" id="{DEC91181-0CAC-B033-4BAE-D65B56DDD06E}"/>
              </a:ext>
            </a:extLst>
          </p:cNvPr>
          <p:cNvSpPr>
            <a:spLocks noGrp="1"/>
          </p:cNvSpPr>
          <p:nvPr>
            <p:ph type="sldNum" sz="quarter" idx="12"/>
          </p:nvPr>
        </p:nvSpPr>
        <p:spPr/>
        <p:txBody>
          <a:bodyPr/>
          <a:lstStyle/>
          <a:p>
            <a:fld id="{B76B49FA-22BB-44F5-8EFA-E5C56FA3907E}" type="slidenum">
              <a:rPr lang="en-US" smtClean="0"/>
              <a:pPr/>
              <a:t>17</a:t>
            </a:fld>
            <a:endParaRPr lang="en-US"/>
          </a:p>
        </p:txBody>
      </p:sp>
      <p:graphicFrame>
        <p:nvGraphicFramePr>
          <p:cNvPr id="2" name="Object 1">
            <a:extLst>
              <a:ext uri="{FF2B5EF4-FFF2-40B4-BE49-F238E27FC236}">
                <a16:creationId xmlns:a16="http://schemas.microsoft.com/office/drawing/2014/main" id="{632DFFF0-30B4-E87E-31FB-3E4E1635C052}"/>
              </a:ext>
            </a:extLst>
          </p:cNvPr>
          <p:cNvGraphicFramePr>
            <a:graphicFrameLocks noChangeAspect="1"/>
          </p:cNvGraphicFramePr>
          <p:nvPr/>
        </p:nvGraphicFramePr>
        <p:xfrm>
          <a:off x="228600" y="838201"/>
          <a:ext cx="11734800" cy="5689166"/>
        </p:xfrm>
        <a:graphic>
          <a:graphicData uri="http://schemas.openxmlformats.org/presentationml/2006/ole">
            <mc:AlternateContent xmlns:mc="http://schemas.openxmlformats.org/markup-compatibility/2006">
              <mc:Choice xmlns:v="urn:schemas-microsoft-com:vml" Requires="v">
                <p:oleObj name="Worksheet" r:id="rId2" imgW="10934790" imgH="6181878" progId="Excel.Sheet.12">
                  <p:link updateAutomatic="1"/>
                </p:oleObj>
              </mc:Choice>
              <mc:Fallback>
                <p:oleObj name="Worksheet" r:id="rId2" imgW="10934790" imgH="6181878" progId="Excel.Sheet.12">
                  <p:link updateAutomatic="1"/>
                  <p:pic>
                    <p:nvPicPr>
                      <p:cNvPr id="2" name="Object 1">
                        <a:extLst>
                          <a:ext uri="{FF2B5EF4-FFF2-40B4-BE49-F238E27FC236}">
                            <a16:creationId xmlns:a16="http://schemas.microsoft.com/office/drawing/2014/main" id="{632DFFF0-30B4-E87E-31FB-3E4E1635C052}"/>
                          </a:ext>
                        </a:extLst>
                      </p:cNvPr>
                      <p:cNvPicPr/>
                      <p:nvPr/>
                    </p:nvPicPr>
                    <p:blipFill>
                      <a:blip r:embed="rId3"/>
                      <a:stretch>
                        <a:fillRect/>
                      </a:stretch>
                    </p:blipFill>
                    <p:spPr>
                      <a:xfrm>
                        <a:off x="228600" y="838201"/>
                        <a:ext cx="11734800" cy="5689166"/>
                      </a:xfrm>
                      <a:prstGeom prst="rect">
                        <a:avLst/>
                      </a:prstGeom>
                    </p:spPr>
                  </p:pic>
                </p:oleObj>
              </mc:Fallback>
            </mc:AlternateContent>
          </a:graphicData>
        </a:graphic>
      </p:graphicFrame>
    </p:spTree>
    <p:extLst>
      <p:ext uri="{BB962C8B-B14F-4D97-AF65-F5344CB8AC3E}">
        <p14:creationId xmlns:p14="http://schemas.microsoft.com/office/powerpoint/2010/main" val="91334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D9DEC-E0F7-0D40-AE25-CD672E65F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7A8C7F-DC60-B2B0-323F-9BD705475DD9}"/>
              </a:ext>
            </a:extLst>
          </p:cNvPr>
          <p:cNvSpPr>
            <a:spLocks noGrp="1"/>
          </p:cNvSpPr>
          <p:nvPr>
            <p:ph type="title"/>
          </p:nvPr>
        </p:nvSpPr>
        <p:spPr>
          <a:xfrm>
            <a:off x="152400" y="76200"/>
            <a:ext cx="9982200" cy="609600"/>
          </a:xfrm>
        </p:spPr>
        <p:txBody>
          <a:bodyPr>
            <a:normAutofit/>
          </a:bodyPr>
          <a:lstStyle/>
          <a:p>
            <a:r>
              <a:rPr lang="en-US"/>
              <a:t>Zone wise Target V/S Cane supply 2025-26 up 31.01.2026</a:t>
            </a:r>
          </a:p>
        </p:txBody>
      </p:sp>
      <p:sp>
        <p:nvSpPr>
          <p:cNvPr id="4" name="Slide Number Placeholder 3">
            <a:extLst>
              <a:ext uri="{FF2B5EF4-FFF2-40B4-BE49-F238E27FC236}">
                <a16:creationId xmlns:a16="http://schemas.microsoft.com/office/drawing/2014/main" id="{CD7A27DD-0C8D-6B9E-87EF-FA436DEB89C1}"/>
              </a:ext>
            </a:extLst>
          </p:cNvPr>
          <p:cNvSpPr>
            <a:spLocks noGrp="1"/>
          </p:cNvSpPr>
          <p:nvPr>
            <p:ph type="sldNum" sz="quarter" idx="12"/>
          </p:nvPr>
        </p:nvSpPr>
        <p:spPr/>
        <p:txBody>
          <a:bodyPr/>
          <a:lstStyle/>
          <a:p>
            <a:fld id="{B76B49FA-22BB-44F5-8EFA-E5C56FA3907E}" type="slidenum">
              <a:rPr lang="en-US" smtClean="0"/>
              <a:pPr/>
              <a:t>18</a:t>
            </a:fld>
            <a:endParaRPr lang="en-US"/>
          </a:p>
        </p:txBody>
      </p:sp>
      <p:graphicFrame>
        <p:nvGraphicFramePr>
          <p:cNvPr id="6" name="Object 5">
            <a:extLst>
              <a:ext uri="{FF2B5EF4-FFF2-40B4-BE49-F238E27FC236}">
                <a16:creationId xmlns:a16="http://schemas.microsoft.com/office/drawing/2014/main" id="{A1A8D72E-675C-7FEF-7D99-7A1676859B43}"/>
              </a:ext>
            </a:extLst>
          </p:cNvPr>
          <p:cNvGraphicFramePr>
            <a:graphicFrameLocks noChangeAspect="1"/>
          </p:cNvGraphicFramePr>
          <p:nvPr/>
        </p:nvGraphicFramePr>
        <p:xfrm>
          <a:off x="20855" y="762000"/>
          <a:ext cx="12142168" cy="5871885"/>
        </p:xfrm>
        <a:graphic>
          <a:graphicData uri="http://schemas.openxmlformats.org/presentationml/2006/ole">
            <mc:AlternateContent xmlns:mc="http://schemas.openxmlformats.org/markup-compatibility/2006">
              <mc:Choice xmlns:v="urn:schemas-microsoft-com:vml" Requires="v">
                <p:oleObj name="Worksheet" r:id="rId2" imgW="8334308" imgH="4924498" progId="Excel.Sheet.12">
                  <p:link updateAutomatic="1"/>
                </p:oleObj>
              </mc:Choice>
              <mc:Fallback>
                <p:oleObj name="Worksheet" r:id="rId2" imgW="8334308" imgH="4924498" progId="Excel.Sheet.12">
                  <p:link updateAutomatic="1"/>
                  <p:pic>
                    <p:nvPicPr>
                      <p:cNvPr id="6" name="Object 5">
                        <a:extLst>
                          <a:ext uri="{FF2B5EF4-FFF2-40B4-BE49-F238E27FC236}">
                            <a16:creationId xmlns:a16="http://schemas.microsoft.com/office/drawing/2014/main" id="{A1A8D72E-675C-7FEF-7D99-7A1676859B43}"/>
                          </a:ext>
                        </a:extLst>
                      </p:cNvPr>
                      <p:cNvPicPr/>
                      <p:nvPr/>
                    </p:nvPicPr>
                    <p:blipFill>
                      <a:blip r:embed="rId3"/>
                      <a:stretch>
                        <a:fillRect/>
                      </a:stretch>
                    </p:blipFill>
                    <p:spPr>
                      <a:xfrm>
                        <a:off x="20855" y="762000"/>
                        <a:ext cx="12142168" cy="5871885"/>
                      </a:xfrm>
                      <a:prstGeom prst="rect">
                        <a:avLst/>
                      </a:prstGeom>
                    </p:spPr>
                  </p:pic>
                </p:oleObj>
              </mc:Fallback>
            </mc:AlternateContent>
          </a:graphicData>
        </a:graphic>
      </p:graphicFrame>
    </p:spTree>
    <p:extLst>
      <p:ext uri="{BB962C8B-B14F-4D97-AF65-F5344CB8AC3E}">
        <p14:creationId xmlns:p14="http://schemas.microsoft.com/office/powerpoint/2010/main" val="4182216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D6CA1AF-EBDF-36C3-B7A5-0C9FAB778634}"/>
              </a:ext>
            </a:extLst>
          </p:cNvPr>
          <p:cNvSpPr>
            <a:spLocks noGrp="1"/>
          </p:cNvSpPr>
          <p:nvPr>
            <p:ph type="title"/>
          </p:nvPr>
        </p:nvSpPr>
        <p:spPr>
          <a:xfrm>
            <a:off x="89892" y="60326"/>
            <a:ext cx="9587508" cy="609600"/>
          </a:xfrm>
        </p:spPr>
        <p:txBody>
          <a:bodyPr>
            <a:noAutofit/>
          </a:bodyPr>
          <a:lstStyle/>
          <a:p>
            <a:r>
              <a:rPr lang="en-US" sz="3000">
                <a:solidFill>
                  <a:schemeClr val="tx2">
                    <a:lumMod val="75000"/>
                  </a:schemeClr>
                </a:solidFill>
                <a:latin typeface="+mn-lt"/>
              </a:rPr>
              <a:t>Society Wise Indent And Supply (25.01.2026 to 31.01.26)</a:t>
            </a:r>
          </a:p>
        </p:txBody>
      </p:sp>
      <p:sp>
        <p:nvSpPr>
          <p:cNvPr id="2" name="Slide Number Placeholder 1">
            <a:extLst>
              <a:ext uri="{FF2B5EF4-FFF2-40B4-BE49-F238E27FC236}">
                <a16:creationId xmlns:a16="http://schemas.microsoft.com/office/drawing/2014/main" id="{ABA40554-8F53-1E1D-6BF0-CDFB1341CD5B}"/>
              </a:ext>
            </a:extLst>
          </p:cNvPr>
          <p:cNvSpPr>
            <a:spLocks noGrp="1"/>
          </p:cNvSpPr>
          <p:nvPr>
            <p:ph type="sldNum" sz="quarter" idx="12"/>
          </p:nvPr>
        </p:nvSpPr>
        <p:spPr/>
        <p:txBody>
          <a:bodyPr/>
          <a:lstStyle/>
          <a:p>
            <a:fld id="{B76B49FA-22BB-44F5-8EFA-E5C56FA3907E}" type="slidenum">
              <a:rPr lang="en-US" smtClean="0"/>
              <a:pPr/>
              <a:t>19</a:t>
            </a:fld>
            <a:endParaRPr lang="en-US"/>
          </a:p>
        </p:txBody>
      </p:sp>
      <p:graphicFrame>
        <p:nvGraphicFramePr>
          <p:cNvPr id="3" name="Table 2">
            <a:extLst>
              <a:ext uri="{FF2B5EF4-FFF2-40B4-BE49-F238E27FC236}">
                <a16:creationId xmlns:a16="http://schemas.microsoft.com/office/drawing/2014/main" id="{A0771817-E743-6182-314A-BEAED5DE8570}"/>
              </a:ext>
            </a:extLst>
          </p:cNvPr>
          <p:cNvGraphicFramePr>
            <a:graphicFrameLocks noGrp="1"/>
          </p:cNvGraphicFramePr>
          <p:nvPr/>
        </p:nvGraphicFramePr>
        <p:xfrm>
          <a:off x="89892" y="838200"/>
          <a:ext cx="11949708" cy="5791197"/>
        </p:xfrm>
        <a:graphic>
          <a:graphicData uri="http://schemas.openxmlformats.org/drawingml/2006/table">
            <a:tbl>
              <a:tblPr/>
              <a:tblGrid>
                <a:gridCol w="1050524">
                  <a:extLst>
                    <a:ext uri="{9D8B030D-6E8A-4147-A177-3AD203B41FA5}">
                      <a16:colId xmlns:a16="http://schemas.microsoft.com/office/drawing/2014/main" val="827343744"/>
                    </a:ext>
                  </a:extLst>
                </a:gridCol>
                <a:gridCol w="2517184">
                  <a:extLst>
                    <a:ext uri="{9D8B030D-6E8A-4147-A177-3AD203B41FA5}">
                      <a16:colId xmlns:a16="http://schemas.microsoft.com/office/drawing/2014/main" val="3270713107"/>
                    </a:ext>
                  </a:extLst>
                </a:gridCol>
                <a:gridCol w="2516576">
                  <a:extLst>
                    <a:ext uri="{9D8B030D-6E8A-4147-A177-3AD203B41FA5}">
                      <a16:colId xmlns:a16="http://schemas.microsoft.com/office/drawing/2014/main" val="3800371465"/>
                    </a:ext>
                  </a:extLst>
                </a:gridCol>
                <a:gridCol w="2319907">
                  <a:extLst>
                    <a:ext uri="{9D8B030D-6E8A-4147-A177-3AD203B41FA5}">
                      <a16:colId xmlns:a16="http://schemas.microsoft.com/office/drawing/2014/main" val="71151358"/>
                    </a:ext>
                  </a:extLst>
                </a:gridCol>
                <a:gridCol w="2385564">
                  <a:extLst>
                    <a:ext uri="{9D8B030D-6E8A-4147-A177-3AD203B41FA5}">
                      <a16:colId xmlns:a16="http://schemas.microsoft.com/office/drawing/2014/main" val="2139767679"/>
                    </a:ext>
                  </a:extLst>
                </a:gridCol>
                <a:gridCol w="1159953">
                  <a:extLst>
                    <a:ext uri="{9D8B030D-6E8A-4147-A177-3AD203B41FA5}">
                      <a16:colId xmlns:a16="http://schemas.microsoft.com/office/drawing/2014/main" val="596149200"/>
                    </a:ext>
                  </a:extLst>
                </a:gridCol>
              </a:tblGrid>
              <a:tr h="968428">
                <a:tc>
                  <a:txBody>
                    <a:bodyPr/>
                    <a:lstStyle/>
                    <a:p>
                      <a:pPr algn="ctr" rtl="0" fontAlgn="ctr">
                        <a:buNone/>
                      </a:pPr>
                      <a:r>
                        <a:rPr lang="en-IN" sz="2400" b="1" i="0" u="none" strike="noStrike" err="1">
                          <a:solidFill>
                            <a:srgbClr val="000000"/>
                          </a:solidFill>
                          <a:effectLst/>
                          <a:latin typeface="Calibri" panose="020F0502020204030204" pitchFamily="34" charset="0"/>
                        </a:rPr>
                        <a:t>S.No</a:t>
                      </a:r>
                      <a:r>
                        <a:rPr lang="en-IN" sz="2400" b="1" i="0" u="none" strike="noStrike">
                          <a:solidFill>
                            <a:srgbClr val="000000"/>
                          </a:solidFill>
                          <a:effectLst/>
                          <a:latin typeface="Calibri" panose="020F0502020204030204" pitchFamily="34" charset="0"/>
                        </a:rPr>
                        <a: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rtl="0" fontAlgn="ctr">
                        <a:buNone/>
                      </a:pPr>
                      <a:r>
                        <a:rPr lang="en-IN" sz="2400" b="1" i="0" u="none" strike="noStrike">
                          <a:solidFill>
                            <a:srgbClr val="000000"/>
                          </a:solidFill>
                          <a:effectLst/>
                          <a:latin typeface="Calibri" panose="020F0502020204030204" pitchFamily="34" charset="0"/>
                        </a:rPr>
                        <a:t>Society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rtl="0" fontAlgn="ctr">
                        <a:buNone/>
                      </a:pPr>
                      <a:r>
                        <a:rPr lang="en-IN" sz="2400" b="1" i="0" u="none" strike="noStrike">
                          <a:solidFill>
                            <a:srgbClr val="000000"/>
                          </a:solidFill>
                          <a:effectLst/>
                          <a:latin typeface="Calibri" panose="020F0502020204030204" pitchFamily="34" charset="0"/>
                        </a:rPr>
                        <a:t>Quota (Qtls.)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rtl="0" fontAlgn="ctr">
                        <a:buNone/>
                      </a:pPr>
                      <a:r>
                        <a:rPr lang="en-IN" sz="2400" b="1" i="0" u="none" strike="noStrike">
                          <a:solidFill>
                            <a:srgbClr val="000000"/>
                          </a:solidFill>
                          <a:effectLst/>
                          <a:latin typeface="Calibri" panose="020F0502020204030204" pitchFamily="34" charset="0"/>
                        </a:rPr>
                        <a:t>Indent (Qtls.)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rtl="0" fontAlgn="ctr">
                        <a:buNone/>
                      </a:pPr>
                      <a:r>
                        <a:rPr lang="en-IN" sz="2400" b="1" i="0" u="none" strike="noStrike">
                          <a:solidFill>
                            <a:srgbClr val="000000"/>
                          </a:solidFill>
                          <a:effectLst/>
                          <a:latin typeface="Calibri" panose="020F0502020204030204" pitchFamily="34" charset="0"/>
                        </a:rPr>
                        <a:t>Supply (Qtls.)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rtl="0" fontAlgn="ctr">
                        <a:buNone/>
                      </a:pPr>
                      <a:r>
                        <a:rPr lang="en-IN" sz="2800" b="1"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382071807"/>
                  </a:ext>
                </a:extLst>
              </a:tr>
              <a:tr h="600425">
                <a:tc>
                  <a:txBody>
                    <a:bodyPr/>
                    <a:lstStyle/>
                    <a:p>
                      <a:pPr algn="ctr" rtl="0" fontAlgn="b">
                        <a:buNone/>
                      </a:pPr>
                      <a:r>
                        <a:rPr lang="en-IN" sz="2400" b="0" i="0" u="none" strike="noStrike">
                          <a:solidFill>
                            <a:srgbClr val="000000"/>
                          </a:solidFill>
                          <a:effectLst/>
                          <a:latin typeface="Calibri" panose="020F0502020204030204" pitchFamily="34" charset="0"/>
                        </a:rPr>
                        <a:t>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28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11729032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450450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449764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400" b="1" i="0" u="none" strike="noStrike">
                          <a:solidFill>
                            <a:srgbClr val="000000"/>
                          </a:solidFill>
                          <a:effectLst/>
                          <a:latin typeface="Calibri" panose="020F0502020204030204" pitchFamily="34" charset="0"/>
                        </a:rPr>
                        <a:t>99.85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1899270"/>
                  </a:ext>
                </a:extLst>
              </a:tr>
              <a:tr h="600425">
                <a:tc>
                  <a:txBody>
                    <a:bodyPr/>
                    <a:lstStyle/>
                    <a:p>
                      <a:pPr algn="ctr" rtl="0" fontAlgn="b">
                        <a:buNone/>
                      </a:pPr>
                      <a:r>
                        <a:rPr lang="en-IN" sz="2400" b="0" i="0" u="none" strike="noStrike">
                          <a:solidFill>
                            <a:srgbClr val="000000"/>
                          </a:solidFill>
                          <a:effectLst/>
                          <a:latin typeface="Calibri" panose="020F0502020204030204" pitchFamily="34" charset="0"/>
                        </a:rPr>
                        <a:t>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2800" b="0" i="0" u="none" strike="noStrike" err="1">
                          <a:solidFill>
                            <a:srgbClr val="000000"/>
                          </a:solidFill>
                          <a:effectLst/>
                          <a:latin typeface="Calibri" panose="020F0502020204030204" pitchFamily="34" charset="0"/>
                        </a:rPr>
                        <a:t>Arnikhana</a:t>
                      </a:r>
                      <a:endParaRPr lang="en-IN" sz="28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834291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29700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33869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400" b="1" i="0" u="none" strike="noStrike">
                          <a:solidFill>
                            <a:srgbClr val="000000"/>
                          </a:solidFill>
                          <a:effectLst/>
                          <a:latin typeface="Calibri" panose="020F0502020204030204" pitchFamily="34" charset="0"/>
                        </a:rPr>
                        <a:t>114.04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1969482"/>
                  </a:ext>
                </a:extLst>
              </a:tr>
              <a:tr h="600425">
                <a:tc>
                  <a:txBody>
                    <a:bodyPr/>
                    <a:lstStyle/>
                    <a:p>
                      <a:pPr algn="ctr" rtl="0" fontAlgn="b">
                        <a:buNone/>
                      </a:pPr>
                      <a:r>
                        <a:rPr lang="en-IN" sz="2400" b="0" i="0" u="none" strike="noStrike">
                          <a:solidFill>
                            <a:srgbClr val="000000"/>
                          </a:solidFill>
                          <a:effectLst/>
                          <a:latin typeface="Calibri" panose="020F0502020204030204" pitchFamily="34" charset="0"/>
                        </a:rPr>
                        <a:t>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2800" b="0" i="0" u="none" strike="noStrike">
                          <a:solidFill>
                            <a:srgbClr val="000000"/>
                          </a:solidFill>
                          <a:effectLst/>
                          <a:latin typeface="Calibri" panose="020F0502020204030204" pitchFamily="34" charset="0"/>
                        </a:rPr>
                        <a:t>Hargaon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1136094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47050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44838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400" b="1" i="0" u="none" strike="noStrike">
                          <a:solidFill>
                            <a:srgbClr val="000000"/>
                          </a:solidFill>
                          <a:effectLst/>
                          <a:latin typeface="Calibri" panose="020F0502020204030204" pitchFamily="34" charset="0"/>
                        </a:rPr>
                        <a:t>95.30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8576487"/>
                  </a:ext>
                </a:extLst>
              </a:tr>
              <a:tr h="600425">
                <a:tc>
                  <a:txBody>
                    <a:bodyPr/>
                    <a:lstStyle/>
                    <a:p>
                      <a:pPr algn="ctr" rtl="0" fontAlgn="b">
                        <a:buNone/>
                      </a:pPr>
                      <a:r>
                        <a:rPr lang="en-IN" sz="2400" b="0" i="0" u="none" strike="noStrike">
                          <a:solidFill>
                            <a:srgbClr val="000000"/>
                          </a:solidFill>
                          <a:effectLst/>
                          <a:latin typeface="Calibri" panose="020F0502020204030204" pitchFamily="34" charset="0"/>
                        </a:rPr>
                        <a:t>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2800" b="0" i="0" u="none" strike="noStrike">
                          <a:solidFill>
                            <a:srgbClr val="000000"/>
                          </a:solidFill>
                          <a:effectLst/>
                          <a:latin typeface="Calibri" panose="020F0502020204030204" pitchFamily="34" charset="0"/>
                        </a:rPr>
                        <a:t>Lakhimpur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1219430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37900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42826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400" b="1" i="0" u="none" strike="noStrike">
                          <a:solidFill>
                            <a:srgbClr val="000000"/>
                          </a:solidFill>
                          <a:effectLst/>
                          <a:latin typeface="Calibri" panose="020F0502020204030204" pitchFamily="34" charset="0"/>
                        </a:rPr>
                        <a:t>113.00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1311438"/>
                  </a:ext>
                </a:extLst>
              </a:tr>
              <a:tr h="600425">
                <a:tc>
                  <a:txBody>
                    <a:bodyPr/>
                    <a:lstStyle/>
                    <a:p>
                      <a:pPr algn="ctr" rtl="0" fontAlgn="b">
                        <a:buNone/>
                      </a:pPr>
                      <a:r>
                        <a:rPr lang="en-IN" sz="2400" b="0" i="0" u="none" strike="noStrike">
                          <a:solidFill>
                            <a:srgbClr val="000000"/>
                          </a:solidFill>
                          <a:effectLst/>
                          <a:latin typeface="Calibri" panose="020F0502020204030204" pitchFamily="34" charset="0"/>
                        </a:rPr>
                        <a:t>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2800" b="0" i="0" u="none" strike="noStrike">
                          <a:solidFill>
                            <a:srgbClr val="000000"/>
                          </a:solidFill>
                          <a:effectLst/>
                          <a:latin typeface="Calibri" panose="020F0502020204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1650178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74400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76436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400" b="1" i="0" u="none" strike="noStrike">
                          <a:solidFill>
                            <a:srgbClr val="000000"/>
                          </a:solidFill>
                          <a:effectLst/>
                          <a:latin typeface="Calibri" panose="020F0502020204030204" pitchFamily="34" charset="0"/>
                        </a:rPr>
                        <a:t>102.74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0091838"/>
                  </a:ext>
                </a:extLst>
              </a:tr>
              <a:tr h="600425">
                <a:tc>
                  <a:txBody>
                    <a:bodyPr/>
                    <a:lstStyle/>
                    <a:p>
                      <a:pPr algn="ctr" rtl="0" fontAlgn="b">
                        <a:buNone/>
                      </a:pPr>
                      <a:r>
                        <a:rPr lang="en-IN" sz="2400" b="0" i="0" u="none" strike="noStrike">
                          <a:solidFill>
                            <a:srgbClr val="000000"/>
                          </a:solidFill>
                          <a:effectLst/>
                          <a:latin typeface="Calibri" panose="020F0502020204030204" pitchFamily="34" charset="0"/>
                        </a:rPr>
                        <a:t>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2800" b="0" i="0" u="none" strike="noStrike" err="1">
                          <a:solidFill>
                            <a:srgbClr val="000000"/>
                          </a:solidFill>
                          <a:effectLst/>
                          <a:latin typeface="Calibri" panose="020F0502020204030204" pitchFamily="34" charset="0"/>
                        </a:rPr>
                        <a:t>Belrayan</a:t>
                      </a:r>
                      <a:endParaRPr lang="en-IN" sz="28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943618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47900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39717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400" b="1" i="0" u="none" strike="noStrike">
                          <a:solidFill>
                            <a:srgbClr val="000000"/>
                          </a:solidFill>
                          <a:effectLst/>
                          <a:latin typeface="Calibri" panose="020F0502020204030204" pitchFamily="34" charset="0"/>
                        </a:rPr>
                        <a:t>82.92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5935110"/>
                  </a:ext>
                </a:extLst>
              </a:tr>
              <a:tr h="600425">
                <a:tc>
                  <a:txBody>
                    <a:bodyPr/>
                    <a:lstStyle/>
                    <a:p>
                      <a:pPr algn="ctr" rtl="0" fontAlgn="b">
                        <a:buNone/>
                      </a:pPr>
                      <a:r>
                        <a:rPr lang="en-IN" sz="2400" b="0" i="0" u="none" strike="noStrike">
                          <a:solidFill>
                            <a:srgbClr val="000000"/>
                          </a:solidFill>
                          <a:effectLst/>
                          <a:latin typeface="Calibri" panose="020F0502020204030204" pitchFamily="34" charset="0"/>
                        </a:rPr>
                        <a:t>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2800" b="0" i="0" u="none" strike="noStrike">
                          <a:solidFill>
                            <a:srgbClr val="000000"/>
                          </a:solidFill>
                          <a:effectLst/>
                          <a:latin typeface="Calibri" panose="020F0502020204030204" pitchFamily="34" charset="0"/>
                        </a:rPr>
                        <a:t>Mahmoodabad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245310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10200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buNone/>
                      </a:pPr>
                      <a:r>
                        <a:rPr lang="en-IN" sz="2800" b="0" i="0" u="none" strike="noStrike">
                          <a:solidFill>
                            <a:srgbClr val="000000"/>
                          </a:solidFill>
                          <a:effectLst/>
                          <a:latin typeface="Calibri" panose="020F0502020204030204" pitchFamily="34" charset="0"/>
                        </a:rPr>
                        <a:t>8519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400" b="1" i="0" u="none" strike="noStrike">
                          <a:solidFill>
                            <a:srgbClr val="000000"/>
                          </a:solidFill>
                          <a:effectLst/>
                          <a:latin typeface="Calibri" panose="020F0502020204030204" pitchFamily="34" charset="0"/>
                        </a:rPr>
                        <a:t>83.52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9987212"/>
                  </a:ext>
                </a:extLst>
              </a:tr>
              <a:tr h="619794">
                <a:tc gridSpan="2">
                  <a:txBody>
                    <a:bodyPr/>
                    <a:lstStyle/>
                    <a:p>
                      <a:pPr algn="ctr" rtl="0" fontAlgn="b">
                        <a:buNone/>
                      </a:pPr>
                      <a:r>
                        <a:rPr lang="en-IN" sz="2800" b="1" i="0" u="none" strike="noStrike">
                          <a:solidFill>
                            <a:srgbClr val="000000"/>
                          </a:solidFill>
                          <a:effectLst/>
                          <a:latin typeface="Calibri" panose="020F0502020204030204" pitchFamily="34" charset="0"/>
                        </a:rPr>
                        <a:t>Total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hMerge="1">
                  <a:txBody>
                    <a:bodyPr/>
                    <a:lstStyle/>
                    <a:p>
                      <a:endParaRPr lang="en-IN"/>
                    </a:p>
                  </a:txBody>
                  <a:tcPr/>
                </a:tc>
                <a:tc>
                  <a:txBody>
                    <a:bodyPr/>
                    <a:lstStyle/>
                    <a:p>
                      <a:pPr algn="ctr" rtl="0" fontAlgn="b">
                        <a:buNone/>
                      </a:pPr>
                      <a:r>
                        <a:rPr lang="en-IN" sz="2800" b="1" i="0" u="none" strike="noStrike">
                          <a:solidFill>
                            <a:srgbClr val="000000"/>
                          </a:solidFill>
                          <a:effectLst/>
                          <a:latin typeface="Calibri" panose="020F0502020204030204" pitchFamily="34" charset="0"/>
                        </a:rPr>
                        <a:t>17757953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b">
                        <a:buNone/>
                      </a:pPr>
                      <a:r>
                        <a:rPr lang="en-IN" sz="2800" b="1" i="0" u="none" strike="noStrike">
                          <a:solidFill>
                            <a:srgbClr val="000000"/>
                          </a:solidFill>
                          <a:effectLst/>
                          <a:latin typeface="Calibri" panose="020F0502020204030204" pitchFamily="34" charset="0"/>
                        </a:rPr>
                        <a:t>697600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b">
                        <a:buNone/>
                      </a:pPr>
                      <a:r>
                        <a:rPr lang="en-IN" sz="2800" b="1" i="0" u="none" strike="noStrike">
                          <a:solidFill>
                            <a:srgbClr val="000000"/>
                          </a:solidFill>
                          <a:effectLst/>
                          <a:latin typeface="Calibri" panose="020F0502020204030204" pitchFamily="34" charset="0"/>
                        </a:rPr>
                        <a:t>695969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buNone/>
                      </a:pPr>
                      <a:r>
                        <a:rPr lang="en-IN" sz="2400" b="1" i="0" u="none" strike="noStrike">
                          <a:solidFill>
                            <a:srgbClr val="000000"/>
                          </a:solidFill>
                          <a:effectLst/>
                          <a:latin typeface="Calibri" panose="020F0502020204030204" pitchFamily="34" charset="0"/>
                        </a:rPr>
                        <a:t>99.77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942505570"/>
                  </a:ext>
                </a:extLst>
              </a:tr>
            </a:tbl>
          </a:graphicData>
        </a:graphic>
      </p:graphicFrame>
    </p:spTree>
    <p:extLst>
      <p:ext uri="{BB962C8B-B14F-4D97-AF65-F5344CB8AC3E}">
        <p14:creationId xmlns:p14="http://schemas.microsoft.com/office/powerpoint/2010/main" val="188535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0C96C46-0797-15A8-B398-64AD25A66D14}"/>
              </a:ext>
            </a:extLst>
          </p:cNvPr>
          <p:cNvSpPr txBox="1"/>
          <p:nvPr/>
        </p:nvSpPr>
        <p:spPr>
          <a:xfrm>
            <a:off x="228601" y="267930"/>
            <a:ext cx="6169742" cy="461665"/>
          </a:xfrm>
          <a:prstGeom prst="rect">
            <a:avLst/>
          </a:prstGeom>
          <a:noFill/>
        </p:spPr>
        <p:txBody>
          <a:bodyPr wrap="square">
            <a:spAutoFit/>
          </a:bodyPr>
          <a:lstStyle/>
          <a:p>
            <a:r>
              <a:rPr lang="en-US" sz="2400" b="1">
                <a:solidFill>
                  <a:srgbClr val="002060"/>
                </a:solidFill>
              </a:rPr>
              <a:t>Production &amp; Sales (Budget vs Actual)</a:t>
            </a:r>
            <a:endParaRPr lang="en-IN" sz="2400"/>
          </a:p>
        </p:txBody>
      </p:sp>
      <p:graphicFrame>
        <p:nvGraphicFramePr>
          <p:cNvPr id="9" name="Table 8">
            <a:extLst>
              <a:ext uri="{FF2B5EF4-FFF2-40B4-BE49-F238E27FC236}">
                <a16:creationId xmlns:a16="http://schemas.microsoft.com/office/drawing/2014/main" id="{7982A96D-8793-8AF5-1CD7-1D07A5633457}"/>
              </a:ext>
            </a:extLst>
          </p:cNvPr>
          <p:cNvGraphicFramePr>
            <a:graphicFrameLocks noGrp="1"/>
          </p:cNvGraphicFramePr>
          <p:nvPr/>
        </p:nvGraphicFramePr>
        <p:xfrm>
          <a:off x="685800" y="3973287"/>
          <a:ext cx="11146972" cy="2743202"/>
        </p:xfrm>
        <a:graphic>
          <a:graphicData uri="http://schemas.openxmlformats.org/drawingml/2006/table">
            <a:tbl>
              <a:tblPr firstRow="1" bandRow="1">
                <a:tableStyleId>{5C22544A-7EE6-4342-B048-85BDC9FD1C3A}</a:tableStyleId>
              </a:tblPr>
              <a:tblGrid>
                <a:gridCol w="1776263">
                  <a:extLst>
                    <a:ext uri="{9D8B030D-6E8A-4147-A177-3AD203B41FA5}">
                      <a16:colId xmlns:a16="http://schemas.microsoft.com/office/drawing/2014/main" val="495767840"/>
                    </a:ext>
                  </a:extLst>
                </a:gridCol>
                <a:gridCol w="1593881">
                  <a:extLst>
                    <a:ext uri="{9D8B030D-6E8A-4147-A177-3AD203B41FA5}">
                      <a16:colId xmlns:a16="http://schemas.microsoft.com/office/drawing/2014/main" val="415532305"/>
                    </a:ext>
                  </a:extLst>
                </a:gridCol>
                <a:gridCol w="1483307">
                  <a:extLst>
                    <a:ext uri="{9D8B030D-6E8A-4147-A177-3AD203B41FA5}">
                      <a16:colId xmlns:a16="http://schemas.microsoft.com/office/drawing/2014/main" val="2499440648"/>
                    </a:ext>
                  </a:extLst>
                </a:gridCol>
                <a:gridCol w="1641912">
                  <a:extLst>
                    <a:ext uri="{9D8B030D-6E8A-4147-A177-3AD203B41FA5}">
                      <a16:colId xmlns:a16="http://schemas.microsoft.com/office/drawing/2014/main" val="3893166795"/>
                    </a:ext>
                  </a:extLst>
                </a:gridCol>
                <a:gridCol w="1487015">
                  <a:extLst>
                    <a:ext uri="{9D8B030D-6E8A-4147-A177-3AD203B41FA5}">
                      <a16:colId xmlns:a16="http://schemas.microsoft.com/office/drawing/2014/main" val="620658925"/>
                    </a:ext>
                  </a:extLst>
                </a:gridCol>
                <a:gridCol w="1670671">
                  <a:extLst>
                    <a:ext uri="{9D8B030D-6E8A-4147-A177-3AD203B41FA5}">
                      <a16:colId xmlns:a16="http://schemas.microsoft.com/office/drawing/2014/main" val="3259912235"/>
                    </a:ext>
                  </a:extLst>
                </a:gridCol>
                <a:gridCol w="1493923">
                  <a:extLst>
                    <a:ext uri="{9D8B030D-6E8A-4147-A177-3AD203B41FA5}">
                      <a16:colId xmlns:a16="http://schemas.microsoft.com/office/drawing/2014/main" val="1422001024"/>
                    </a:ext>
                  </a:extLst>
                </a:gridCol>
              </a:tblGrid>
              <a:tr h="477320">
                <a:tc gridSpan="7">
                  <a:txBody>
                    <a:bodyPr/>
                    <a:lstStyle/>
                    <a:p>
                      <a:pPr algn="ctr"/>
                      <a:r>
                        <a:rPr lang="en-IN" sz="1800">
                          <a:solidFill>
                            <a:srgbClr val="002060"/>
                          </a:solidFill>
                        </a:rPr>
                        <a:t>Sales (F.Y.2025-26) </a:t>
                      </a:r>
                    </a:p>
                  </a:txBody>
                  <a:tcPr anchor="ctr">
                    <a:solidFill>
                      <a:srgbClr val="FFC000"/>
                    </a:solidFill>
                  </a:tcPr>
                </a:tc>
                <a:tc hMerge="1">
                  <a:txBody>
                    <a:bodyPr/>
                    <a:lstStyle/>
                    <a:p>
                      <a:endParaRPr lang="en-IN"/>
                    </a:p>
                  </a:txBody>
                  <a:tcPr/>
                </a:tc>
                <a:tc hMerge="1">
                  <a:txBody>
                    <a:bodyPr/>
                    <a:lstStyle/>
                    <a:p>
                      <a:endParaRPr/>
                    </a:p>
                  </a:txBody>
                  <a:tcPr>
                    <a:solidFill>
                      <a:srgbClr val="FFC000"/>
                    </a:solidFill>
                  </a:tcPr>
                </a:tc>
                <a:tc hMerge="1">
                  <a:txBody>
                    <a:bodyPr/>
                    <a:lstStyle/>
                    <a:p>
                      <a:endParaRPr lang="en-IN"/>
                    </a:p>
                  </a:txBody>
                  <a:tcPr>
                    <a:solidFill>
                      <a:srgbClr val="FFC000"/>
                    </a:solidFill>
                  </a:tcPr>
                </a:tc>
                <a:tc hMerge="1">
                  <a:txBody>
                    <a:bodyPr/>
                    <a:lstStyle/>
                    <a:p>
                      <a:endParaRPr lang="en-IN"/>
                    </a:p>
                  </a:txBody>
                  <a:tcPr>
                    <a:solidFill>
                      <a:srgbClr val="FFC000"/>
                    </a:solidFill>
                  </a:tcPr>
                </a:tc>
                <a:tc hMerge="1">
                  <a:txBody>
                    <a:bodyPr/>
                    <a:lstStyle/>
                    <a:p>
                      <a:pPr algn="ctr"/>
                      <a:endParaRPr lang="en-IN">
                        <a:solidFill>
                          <a:schemeClr val="tx1"/>
                        </a:solidFill>
                      </a:endParaRPr>
                    </a:p>
                  </a:txBody>
                  <a:tcPr>
                    <a:solidFill>
                      <a:srgbClr val="FFC000"/>
                    </a:solidFill>
                  </a:tcPr>
                </a:tc>
                <a:tc hMerge="1">
                  <a:txBody>
                    <a:bodyPr/>
                    <a:lstStyle/>
                    <a:p>
                      <a:pPr algn="ctr"/>
                      <a:endParaRPr lang="en-IN" sz="1400">
                        <a:solidFill>
                          <a:schemeClr val="tx1"/>
                        </a:solidFill>
                      </a:endParaRPr>
                    </a:p>
                  </a:txBody>
                  <a:tcPr>
                    <a:solidFill>
                      <a:srgbClr val="FFC000"/>
                    </a:solidFill>
                  </a:tcPr>
                </a:tc>
                <a:extLst>
                  <a:ext uri="{0D108BD9-81ED-4DB2-BD59-A6C34878D82A}">
                    <a16:rowId xmlns:a16="http://schemas.microsoft.com/office/drawing/2014/main" val="4005779603"/>
                  </a:ext>
                </a:extLst>
              </a:tr>
              <a:tr h="468418">
                <a:tc rowSpan="2">
                  <a:txBody>
                    <a:bodyPr/>
                    <a:lstStyle/>
                    <a:p>
                      <a:r>
                        <a:rPr lang="en-IN" sz="1400" b="1">
                          <a:solidFill>
                            <a:srgbClr val="002060"/>
                          </a:solidFill>
                        </a:rPr>
                        <a:t>Particulars</a:t>
                      </a:r>
                    </a:p>
                  </a:txBody>
                  <a:tcPr anchor="ctr">
                    <a:solidFill>
                      <a:srgbClr val="FFC000"/>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a:solidFill>
                            <a:srgbClr val="002060"/>
                          </a:solidFill>
                        </a:rPr>
                        <a:t>Current Month (Jan ,26)</a:t>
                      </a:r>
                    </a:p>
                  </a:txBody>
                  <a:tcPr anchor="ctr">
                    <a:solidFill>
                      <a:srgbClr val="FFC000"/>
                    </a:solidFill>
                  </a:tcPr>
                </a:tc>
                <a:tc hMerge="1">
                  <a:txBody>
                    <a:bodyPr/>
                    <a:lstStyle/>
                    <a:p>
                      <a:endParaRPr lang="en-IN"/>
                    </a:p>
                  </a:txBody>
                  <a:tcPr>
                    <a:solidFill>
                      <a:srgbClr val="FFC000"/>
                    </a:solidFill>
                  </a:tcPr>
                </a:tc>
                <a:tc gridSpan="2">
                  <a:txBody>
                    <a:bodyPr/>
                    <a:lstStyle/>
                    <a:p>
                      <a:pPr algn="ctr"/>
                      <a:r>
                        <a:rPr lang="en-IN" sz="1400" b="1">
                          <a:solidFill>
                            <a:srgbClr val="002060"/>
                          </a:solidFill>
                        </a:rPr>
                        <a:t>Last Month (Dec,25)</a:t>
                      </a:r>
                    </a:p>
                  </a:txBody>
                  <a:tcPr anchor="ctr">
                    <a:solidFill>
                      <a:srgbClr val="FFC000"/>
                    </a:solidFill>
                  </a:tcPr>
                </a:tc>
                <a:tc hMerge="1">
                  <a:txBody>
                    <a:bodyPr/>
                    <a:lstStyle/>
                    <a:p>
                      <a:endParaRPr lang="en-IN"/>
                    </a:p>
                  </a:txBody>
                  <a:tcPr>
                    <a:solidFill>
                      <a:srgbClr val="FFC000"/>
                    </a:solidFill>
                  </a:tcPr>
                </a:tc>
                <a:tc gridSpan="2">
                  <a:txBody>
                    <a:bodyPr/>
                    <a:lstStyle/>
                    <a:p>
                      <a:pPr algn="ctr"/>
                      <a:r>
                        <a:rPr lang="en-IN" sz="1400" b="1">
                          <a:solidFill>
                            <a:srgbClr val="002060"/>
                          </a:solidFill>
                        </a:rPr>
                        <a:t>YTD Till Last Month (Up to Dec,25)</a:t>
                      </a:r>
                    </a:p>
                  </a:txBody>
                  <a:tcPr anchor="ctr">
                    <a:solidFill>
                      <a:srgbClr val="FFC000"/>
                    </a:solidFill>
                  </a:tcPr>
                </a:tc>
                <a:tc hMerge="1">
                  <a:txBody>
                    <a:bodyPr/>
                    <a:lstStyle/>
                    <a:p>
                      <a:pPr algn="ctr"/>
                      <a:endParaRPr lang="en-IN"/>
                    </a:p>
                  </a:txBody>
                  <a:tcPr>
                    <a:solidFill>
                      <a:srgbClr val="FFC000"/>
                    </a:solidFill>
                  </a:tcPr>
                </a:tc>
                <a:extLst>
                  <a:ext uri="{0D108BD9-81ED-4DB2-BD59-A6C34878D82A}">
                    <a16:rowId xmlns:a16="http://schemas.microsoft.com/office/drawing/2014/main" val="3972699469"/>
                  </a:ext>
                </a:extLst>
              </a:tr>
              <a:tr h="676202">
                <a:tc vMerge="1">
                  <a:txBody>
                    <a:bodyPr/>
                    <a:lstStyle/>
                    <a:p>
                      <a:endParaRPr lang="en-IN"/>
                    </a:p>
                  </a:txBody>
                  <a:tcPr>
                    <a:solidFill>
                      <a:srgbClr val="FFC000"/>
                    </a:solidFill>
                  </a:tcPr>
                </a:tc>
                <a:tc>
                  <a:txBody>
                    <a:bodyPr/>
                    <a:lstStyle/>
                    <a:p>
                      <a:pPr algn="ctr"/>
                      <a:r>
                        <a:rPr lang="en-IN" sz="1400" b="1">
                          <a:solidFill>
                            <a:srgbClr val="002060"/>
                          </a:solidFill>
                        </a:rPr>
                        <a:t>Budgeted</a:t>
                      </a:r>
                    </a:p>
                  </a:txBody>
                  <a:tcPr anchor="ctr">
                    <a:solidFill>
                      <a:srgbClr val="FFC000"/>
                    </a:solidFill>
                  </a:tcPr>
                </a:tc>
                <a:tc>
                  <a:txBody>
                    <a:bodyPr/>
                    <a:lstStyle/>
                    <a:p>
                      <a:pPr algn="ctr"/>
                      <a:r>
                        <a:rPr lang="en-IN" sz="1400" b="1">
                          <a:solidFill>
                            <a:schemeClr val="tx1"/>
                          </a:solidFill>
                        </a:rPr>
                        <a:t>Actual-till  31</a:t>
                      </a:r>
                      <a:r>
                        <a:rPr lang="en-IN" sz="1400" b="1" baseline="30000">
                          <a:solidFill>
                            <a:schemeClr val="tx1"/>
                          </a:solidFill>
                        </a:rPr>
                        <a:t>st</a:t>
                      </a:r>
                      <a:r>
                        <a:rPr lang="en-IN" sz="1400" b="1">
                          <a:solidFill>
                            <a:schemeClr val="tx1"/>
                          </a:solidFill>
                        </a:rPr>
                        <a:t>,</a:t>
                      </a:r>
                      <a:r>
                        <a:rPr lang="en-IN" sz="1400" b="1" baseline="30000">
                          <a:solidFill>
                            <a:schemeClr val="tx1"/>
                          </a:solidFill>
                        </a:rPr>
                        <a:t> </a:t>
                      </a:r>
                      <a:r>
                        <a:rPr lang="en-IN" sz="1400" b="1">
                          <a:solidFill>
                            <a:schemeClr val="tx1"/>
                          </a:solidFill>
                        </a:rPr>
                        <a:t>Jan-26</a:t>
                      </a:r>
                    </a:p>
                  </a:txBody>
                  <a:tcPr anchor="ctr">
                    <a:solidFill>
                      <a:srgbClr val="FFC000"/>
                    </a:solidFill>
                  </a:tcPr>
                </a:tc>
                <a:tc>
                  <a:txBody>
                    <a:bodyPr/>
                    <a:lstStyle/>
                    <a:p>
                      <a:pPr algn="ctr"/>
                      <a:r>
                        <a:rPr lang="en-IN" sz="1400" b="1">
                          <a:solidFill>
                            <a:srgbClr val="002060"/>
                          </a:solidFill>
                        </a:rPr>
                        <a:t>Budgeted</a:t>
                      </a:r>
                    </a:p>
                  </a:txBody>
                  <a:tcPr anchor="ctr">
                    <a:solidFill>
                      <a:srgbClr val="FFC000"/>
                    </a:solidFill>
                  </a:tcPr>
                </a:tc>
                <a:tc>
                  <a:txBody>
                    <a:bodyPr/>
                    <a:lstStyle/>
                    <a:p>
                      <a:pPr algn="ctr"/>
                      <a:r>
                        <a:rPr lang="en-IN" sz="1400" b="1">
                          <a:solidFill>
                            <a:srgbClr val="002060"/>
                          </a:solidFill>
                        </a:rPr>
                        <a:t>Actual</a:t>
                      </a:r>
                    </a:p>
                  </a:txBody>
                  <a:tcPr anchor="ctr">
                    <a:solidFill>
                      <a:srgbClr val="FFC000"/>
                    </a:solidFill>
                  </a:tcPr>
                </a:tc>
                <a:tc>
                  <a:txBody>
                    <a:bodyPr/>
                    <a:lstStyle/>
                    <a:p>
                      <a:pPr algn="ctr"/>
                      <a:r>
                        <a:rPr lang="en-IN" sz="1400" b="1">
                          <a:solidFill>
                            <a:srgbClr val="002060"/>
                          </a:solidFill>
                        </a:rPr>
                        <a:t>Budgeted</a:t>
                      </a:r>
                    </a:p>
                  </a:txBody>
                  <a:tcPr anchor="ctr">
                    <a:solidFill>
                      <a:srgbClr val="FFC000"/>
                    </a:solidFill>
                  </a:tcPr>
                </a:tc>
                <a:tc>
                  <a:txBody>
                    <a:bodyPr/>
                    <a:lstStyle/>
                    <a:p>
                      <a:pPr algn="ctr"/>
                      <a:r>
                        <a:rPr lang="en-IN" sz="1400" b="1">
                          <a:solidFill>
                            <a:srgbClr val="002060"/>
                          </a:solidFill>
                        </a:rPr>
                        <a:t>Actual </a:t>
                      </a:r>
                    </a:p>
                  </a:txBody>
                  <a:tcPr anchor="ctr">
                    <a:solidFill>
                      <a:srgbClr val="FFC000"/>
                    </a:solidFill>
                  </a:tcPr>
                </a:tc>
                <a:extLst>
                  <a:ext uri="{0D108BD9-81ED-4DB2-BD59-A6C34878D82A}">
                    <a16:rowId xmlns:a16="http://schemas.microsoft.com/office/drawing/2014/main" val="740052628"/>
                  </a:ext>
                </a:extLst>
              </a:tr>
              <a:tr h="397766">
                <a:tc>
                  <a:txBody>
                    <a:bodyPr/>
                    <a:lstStyle/>
                    <a:p>
                      <a:pPr algn="ctr"/>
                      <a:r>
                        <a:rPr lang="en-IN" sz="1400" b="1">
                          <a:solidFill>
                            <a:srgbClr val="002060"/>
                          </a:solidFill>
                        </a:rPr>
                        <a:t>Sugar (LQ)</a:t>
                      </a:r>
                    </a:p>
                  </a:txBody>
                  <a:tcPr anchor="ctr">
                    <a:solidFill>
                      <a:schemeClr val="bg1">
                        <a:lumMod val="95000"/>
                      </a:schemeClr>
                    </a:solidFill>
                  </a:tcPr>
                </a:tc>
                <a:tc>
                  <a:txBody>
                    <a:bodyPr/>
                    <a:lstStyle/>
                    <a:p>
                      <a:pPr algn="ctr" fontAlgn="b"/>
                      <a:r>
                        <a:rPr lang="en-IN" sz="1600" b="0" i="0" u="none" strike="noStrike">
                          <a:solidFill>
                            <a:srgbClr val="000000"/>
                          </a:solidFill>
                          <a:effectLst/>
                          <a:latin typeface="Aptos Narrow"/>
                        </a:rPr>
                        <a:t>              1.25</a:t>
                      </a: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1.30</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a:solidFill>
                            <a:srgbClr val="000000"/>
                          </a:solidFill>
                          <a:effectLst/>
                          <a:latin typeface="Aptos Narrow"/>
                        </a:rPr>
                        <a:t>     0.94</a:t>
                      </a:r>
                      <a:endParaRPr lang="en-IN" sz="1600" b="0" i="0" u="none" strike="noStrike">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0.97</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a:solidFill>
                            <a:srgbClr val="000000"/>
                          </a:solidFill>
                          <a:effectLst/>
                          <a:latin typeface="Aptos Narrow"/>
                        </a:rPr>
                        <a:t>   10.63</a:t>
                      </a:r>
                    </a:p>
                  </a:txBody>
                  <a:tcPr marL="6350" marR="6350" marT="6350" marB="0" anchor="b">
                    <a:solidFill>
                      <a:schemeClr val="bg1">
                        <a:lumMod val="95000"/>
                      </a:schemeClr>
                    </a:solidFill>
                  </a:tcPr>
                </a:tc>
                <a:tc>
                  <a:txBody>
                    <a:bodyPr/>
                    <a:lstStyle/>
                    <a:p>
                      <a:pPr algn="ctr" rtl="0" fontAlgn="b"/>
                      <a:r>
                        <a:rPr lang="en-IN" sz="1600" b="0" i="0" u="none" strike="noStrike">
                          <a:solidFill>
                            <a:srgbClr val="000000"/>
                          </a:solidFill>
                          <a:effectLst/>
                          <a:latin typeface="Aptos Narrow" panose="020B0004020202020204" pitchFamily="34" charset="0"/>
                        </a:rPr>
                        <a:t>10.45</a:t>
                      </a:r>
                    </a:p>
                  </a:txBody>
                  <a:tcPr marL="6350" marR="6350" marT="6350" marB="0" anchor="b">
                    <a:solidFill>
                      <a:schemeClr val="bg1">
                        <a:lumMod val="95000"/>
                      </a:schemeClr>
                    </a:solidFill>
                  </a:tcPr>
                </a:tc>
                <a:extLst>
                  <a:ext uri="{0D108BD9-81ED-4DB2-BD59-A6C34878D82A}">
                    <a16:rowId xmlns:a16="http://schemas.microsoft.com/office/drawing/2014/main" val="3637398949"/>
                  </a:ext>
                </a:extLst>
              </a:tr>
              <a:tr h="397766">
                <a:tc>
                  <a:txBody>
                    <a:bodyPr/>
                    <a:lstStyle/>
                    <a:p>
                      <a:pPr algn="ctr"/>
                      <a:r>
                        <a:rPr lang="en-IN" sz="1400" b="1">
                          <a:solidFill>
                            <a:srgbClr val="002060"/>
                          </a:solidFill>
                        </a:rPr>
                        <a:t>Power (LU) </a:t>
                      </a:r>
                    </a:p>
                  </a:txBody>
                  <a:tcPr anchor="ctr">
                    <a:solidFill>
                      <a:schemeClr val="bg1">
                        <a:lumMod val="95000"/>
                      </a:schemeClr>
                    </a:solidFill>
                  </a:tcPr>
                </a:tc>
                <a:tc>
                  <a:txBody>
                    <a:bodyPr/>
                    <a:lstStyle/>
                    <a:p>
                      <a:pPr algn="ctr" fontAlgn="b"/>
                      <a:r>
                        <a:rPr lang="en-IN" sz="1600" b="0" i="0" u="none" strike="noStrike">
                          <a:solidFill>
                            <a:schemeClr val="tx1"/>
                          </a:solidFill>
                          <a:effectLst/>
                          <a:latin typeface="Aptos Narrow"/>
                        </a:rPr>
                        <a:t>         163.94</a:t>
                      </a: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169.71</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a:solidFill>
                            <a:schemeClr val="tx1"/>
                          </a:solidFill>
                          <a:effectLst/>
                          <a:latin typeface="Aptos Narrow"/>
                        </a:rPr>
                        <a:t>165.81</a:t>
                      </a:r>
                      <a:endParaRPr lang="en-IN" sz="1600" b="0"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167.09</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a:solidFill>
                            <a:schemeClr val="tx1"/>
                          </a:solidFill>
                          <a:effectLst/>
                          <a:latin typeface="Aptos Narrow"/>
                        </a:rPr>
                        <a:t>382.83</a:t>
                      </a:r>
                    </a:p>
                  </a:txBody>
                  <a:tcPr marL="6350" marR="6350" marT="6350" marB="0" anchor="b">
                    <a:solidFill>
                      <a:schemeClr val="bg1">
                        <a:lumMod val="95000"/>
                      </a:schemeClr>
                    </a:solidFill>
                  </a:tcPr>
                </a:tc>
                <a:tc>
                  <a:txBody>
                    <a:bodyPr/>
                    <a:lstStyle/>
                    <a:p>
                      <a:pPr algn="ctr" rtl="0" fontAlgn="b"/>
                      <a:r>
                        <a:rPr lang="en-IN" sz="1600" b="0" i="0" u="none" strike="noStrike">
                          <a:solidFill>
                            <a:srgbClr val="000000"/>
                          </a:solidFill>
                          <a:effectLst/>
                          <a:latin typeface="Aptos Narrow" panose="020B0004020202020204" pitchFamily="34" charset="0"/>
                        </a:rPr>
                        <a:t>382.20</a:t>
                      </a:r>
                    </a:p>
                  </a:txBody>
                  <a:tcPr marL="6350" marR="6350" marT="6350" marB="0" anchor="b">
                    <a:solidFill>
                      <a:schemeClr val="bg1">
                        <a:lumMod val="95000"/>
                      </a:schemeClr>
                    </a:solidFill>
                  </a:tcPr>
                </a:tc>
                <a:extLst>
                  <a:ext uri="{0D108BD9-81ED-4DB2-BD59-A6C34878D82A}">
                    <a16:rowId xmlns:a16="http://schemas.microsoft.com/office/drawing/2014/main" val="1821792617"/>
                  </a:ext>
                </a:extLst>
              </a:tr>
              <a:tr h="325730">
                <a:tc>
                  <a:txBody>
                    <a:bodyPr/>
                    <a:lstStyle/>
                    <a:p>
                      <a:pPr algn="ctr"/>
                      <a:r>
                        <a:rPr lang="en-IN" sz="1400" b="1">
                          <a:solidFill>
                            <a:srgbClr val="002060"/>
                          </a:solidFill>
                        </a:rPr>
                        <a:t>Ethanol (LL)</a:t>
                      </a:r>
                    </a:p>
                  </a:txBody>
                  <a:tcPr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600" b="0" i="0" u="none" strike="noStrike">
                          <a:solidFill>
                            <a:srgbClr val="000000"/>
                          </a:solidFill>
                          <a:effectLst/>
                          <a:latin typeface="Aptos Narrow"/>
                        </a:rPr>
                        <a:t>            30.00</a:t>
                      </a: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33.00</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Aptos Narrow"/>
                        </a:rPr>
                        <a:t>   37.20</a:t>
                      </a:r>
                      <a:endParaRPr lang="en-IN" sz="1600" b="0" i="0" u="none" strike="noStrike">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37.65</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a:solidFill>
                            <a:schemeClr val="tx1"/>
                          </a:solidFill>
                          <a:effectLst/>
                          <a:latin typeface="Aptos Narrow"/>
                        </a:rPr>
                        <a:t>272.91</a:t>
                      </a:r>
                    </a:p>
                  </a:txBody>
                  <a:tcPr marL="6350" marR="6350" marT="6350" marB="0" anchor="b">
                    <a:solidFill>
                      <a:schemeClr val="bg1">
                        <a:lumMod val="95000"/>
                      </a:schemeClr>
                    </a:solidFill>
                  </a:tcPr>
                </a:tc>
                <a:tc>
                  <a:txBody>
                    <a:bodyPr/>
                    <a:lstStyle/>
                    <a:p>
                      <a:pPr algn="ctr" rtl="0" fontAlgn="b"/>
                      <a:r>
                        <a:rPr lang="en-IN" sz="1600" b="0" i="0" u="none" strike="noStrike">
                          <a:solidFill>
                            <a:srgbClr val="000000"/>
                          </a:solidFill>
                          <a:effectLst/>
                          <a:latin typeface="Aptos Narrow" panose="020B0004020202020204" pitchFamily="34" charset="0"/>
                        </a:rPr>
                        <a:t>269.44</a:t>
                      </a:r>
                    </a:p>
                  </a:txBody>
                  <a:tcPr marL="6350" marR="6350" marT="6350" marB="0" anchor="b">
                    <a:solidFill>
                      <a:schemeClr val="bg1">
                        <a:lumMod val="95000"/>
                      </a:schemeClr>
                    </a:solidFill>
                  </a:tcPr>
                </a:tc>
                <a:extLst>
                  <a:ext uri="{0D108BD9-81ED-4DB2-BD59-A6C34878D82A}">
                    <a16:rowId xmlns:a16="http://schemas.microsoft.com/office/drawing/2014/main" val="2519919135"/>
                  </a:ext>
                </a:extLst>
              </a:tr>
            </a:tbl>
          </a:graphicData>
        </a:graphic>
      </p:graphicFrame>
      <p:graphicFrame>
        <p:nvGraphicFramePr>
          <p:cNvPr id="2" name="Table 1">
            <a:extLst>
              <a:ext uri="{FF2B5EF4-FFF2-40B4-BE49-F238E27FC236}">
                <a16:creationId xmlns:a16="http://schemas.microsoft.com/office/drawing/2014/main" id="{40F20C98-7C8B-2A74-CE12-1C886307850B}"/>
              </a:ext>
            </a:extLst>
          </p:cNvPr>
          <p:cNvGraphicFramePr>
            <a:graphicFrameLocks noGrp="1"/>
          </p:cNvGraphicFramePr>
          <p:nvPr/>
        </p:nvGraphicFramePr>
        <p:xfrm>
          <a:off x="685800" y="639149"/>
          <a:ext cx="11146971" cy="3105537"/>
        </p:xfrm>
        <a:graphic>
          <a:graphicData uri="http://schemas.openxmlformats.org/drawingml/2006/table">
            <a:tbl>
              <a:tblPr firstRow="1" bandRow="1">
                <a:tableStyleId>{5C22544A-7EE6-4342-B048-85BDC9FD1C3A}</a:tableStyleId>
              </a:tblPr>
              <a:tblGrid>
                <a:gridCol w="1801771">
                  <a:extLst>
                    <a:ext uri="{9D8B030D-6E8A-4147-A177-3AD203B41FA5}">
                      <a16:colId xmlns:a16="http://schemas.microsoft.com/office/drawing/2014/main" val="495767840"/>
                    </a:ext>
                  </a:extLst>
                </a:gridCol>
                <a:gridCol w="1538098">
                  <a:extLst>
                    <a:ext uri="{9D8B030D-6E8A-4147-A177-3AD203B41FA5}">
                      <a16:colId xmlns:a16="http://schemas.microsoft.com/office/drawing/2014/main" val="415532305"/>
                    </a:ext>
                  </a:extLst>
                </a:gridCol>
                <a:gridCol w="1625989">
                  <a:extLst>
                    <a:ext uri="{9D8B030D-6E8A-4147-A177-3AD203B41FA5}">
                      <a16:colId xmlns:a16="http://schemas.microsoft.com/office/drawing/2014/main" val="2499440648"/>
                    </a:ext>
                  </a:extLst>
                </a:gridCol>
                <a:gridCol w="1549084">
                  <a:extLst>
                    <a:ext uri="{9D8B030D-6E8A-4147-A177-3AD203B41FA5}">
                      <a16:colId xmlns:a16="http://schemas.microsoft.com/office/drawing/2014/main" val="3893166795"/>
                    </a:ext>
                  </a:extLst>
                </a:gridCol>
                <a:gridCol w="1483165">
                  <a:extLst>
                    <a:ext uri="{9D8B030D-6E8A-4147-A177-3AD203B41FA5}">
                      <a16:colId xmlns:a16="http://schemas.microsoft.com/office/drawing/2014/main" val="620658925"/>
                    </a:ext>
                  </a:extLst>
                </a:gridCol>
                <a:gridCol w="1669935">
                  <a:extLst>
                    <a:ext uri="{9D8B030D-6E8A-4147-A177-3AD203B41FA5}">
                      <a16:colId xmlns:a16="http://schemas.microsoft.com/office/drawing/2014/main" val="3259912235"/>
                    </a:ext>
                  </a:extLst>
                </a:gridCol>
                <a:gridCol w="1478929">
                  <a:extLst>
                    <a:ext uri="{9D8B030D-6E8A-4147-A177-3AD203B41FA5}">
                      <a16:colId xmlns:a16="http://schemas.microsoft.com/office/drawing/2014/main" val="1422001024"/>
                    </a:ext>
                  </a:extLst>
                </a:gridCol>
              </a:tblGrid>
              <a:tr h="529605">
                <a:tc gridSpan="7">
                  <a:txBody>
                    <a:bodyPr/>
                    <a:lstStyle/>
                    <a:p>
                      <a:pPr algn="ctr"/>
                      <a:r>
                        <a:rPr lang="en-IN" sz="1800">
                          <a:solidFill>
                            <a:srgbClr val="002060"/>
                          </a:solidFill>
                        </a:rPr>
                        <a:t>Production (F.Y. 2025-26)</a:t>
                      </a:r>
                    </a:p>
                  </a:txBody>
                  <a:tcPr>
                    <a:solidFill>
                      <a:srgbClr val="FFC000"/>
                    </a:solidFill>
                  </a:tcPr>
                </a:tc>
                <a:tc hMerge="1">
                  <a:txBody>
                    <a:bodyPr/>
                    <a:lstStyle/>
                    <a:p>
                      <a:endParaRPr lang="en-IN"/>
                    </a:p>
                  </a:txBody>
                  <a:tcPr/>
                </a:tc>
                <a:tc hMerge="1">
                  <a:txBody>
                    <a:bodyPr/>
                    <a:lstStyle/>
                    <a:p>
                      <a:endParaRPr/>
                    </a:p>
                  </a:txBody>
                  <a:tcPr>
                    <a:solidFill>
                      <a:srgbClr val="FFC000"/>
                    </a:solidFill>
                  </a:tcPr>
                </a:tc>
                <a:tc hMerge="1">
                  <a:txBody>
                    <a:bodyPr/>
                    <a:lstStyle/>
                    <a:p>
                      <a:endParaRPr lang="en-IN"/>
                    </a:p>
                  </a:txBody>
                  <a:tcPr>
                    <a:solidFill>
                      <a:srgbClr val="FFC000"/>
                    </a:solidFill>
                  </a:tcPr>
                </a:tc>
                <a:tc hMerge="1">
                  <a:txBody>
                    <a:bodyPr/>
                    <a:lstStyle/>
                    <a:p>
                      <a:endParaRPr lang="en-IN"/>
                    </a:p>
                  </a:txBody>
                  <a:tcPr>
                    <a:solidFill>
                      <a:srgbClr val="FFC000"/>
                    </a:solidFill>
                  </a:tcPr>
                </a:tc>
                <a:tc hMerge="1">
                  <a:txBody>
                    <a:bodyPr/>
                    <a:lstStyle/>
                    <a:p>
                      <a:pPr algn="ctr"/>
                      <a:endParaRPr lang="en-IN">
                        <a:solidFill>
                          <a:schemeClr val="tx1"/>
                        </a:solidFill>
                      </a:endParaRPr>
                    </a:p>
                  </a:txBody>
                  <a:tcPr>
                    <a:solidFill>
                      <a:srgbClr val="FFC000"/>
                    </a:solidFill>
                  </a:tcPr>
                </a:tc>
                <a:tc hMerge="1">
                  <a:txBody>
                    <a:bodyPr/>
                    <a:lstStyle/>
                    <a:p>
                      <a:pPr algn="ctr"/>
                      <a:endParaRPr lang="en-IN" sz="1400">
                        <a:solidFill>
                          <a:schemeClr val="tx1"/>
                        </a:solidFill>
                      </a:endParaRPr>
                    </a:p>
                  </a:txBody>
                  <a:tcPr>
                    <a:solidFill>
                      <a:srgbClr val="FFC000"/>
                    </a:solidFill>
                  </a:tcPr>
                </a:tc>
                <a:extLst>
                  <a:ext uri="{0D108BD9-81ED-4DB2-BD59-A6C34878D82A}">
                    <a16:rowId xmlns:a16="http://schemas.microsoft.com/office/drawing/2014/main" val="4005779603"/>
                  </a:ext>
                </a:extLst>
              </a:tr>
              <a:tr h="611073">
                <a:tc rowSpan="2">
                  <a:txBody>
                    <a:bodyPr/>
                    <a:lstStyle/>
                    <a:p>
                      <a:pPr algn="ctr"/>
                      <a:r>
                        <a:rPr lang="en-IN" sz="1400" b="1">
                          <a:solidFill>
                            <a:srgbClr val="002060"/>
                          </a:solidFill>
                        </a:rPr>
                        <a:t>Particulars</a:t>
                      </a:r>
                    </a:p>
                  </a:txBody>
                  <a:tcPr anchor="ctr">
                    <a:solidFill>
                      <a:srgbClr val="FFC000"/>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a:solidFill>
                            <a:srgbClr val="002060"/>
                          </a:solidFill>
                        </a:rPr>
                        <a:t>Current Month (Jan,26)</a:t>
                      </a:r>
                    </a:p>
                  </a:txBody>
                  <a:tcPr anchor="ctr">
                    <a:solidFill>
                      <a:srgbClr val="FFC000"/>
                    </a:solidFill>
                  </a:tcPr>
                </a:tc>
                <a:tc hMerge="1">
                  <a:txBody>
                    <a:bodyPr/>
                    <a:lstStyle/>
                    <a:p>
                      <a:endParaRPr lang="en-IN"/>
                    </a:p>
                  </a:txBody>
                  <a:tcPr>
                    <a:solidFill>
                      <a:srgbClr val="FFC000"/>
                    </a:solidFill>
                  </a:tcPr>
                </a:tc>
                <a:tc gridSpan="2">
                  <a:txBody>
                    <a:bodyPr/>
                    <a:lstStyle/>
                    <a:p>
                      <a:pPr algn="ctr"/>
                      <a:r>
                        <a:rPr lang="en-IN" sz="1400" b="1">
                          <a:solidFill>
                            <a:srgbClr val="002060"/>
                          </a:solidFill>
                        </a:rPr>
                        <a:t>Last Month (Dec,25)</a:t>
                      </a:r>
                    </a:p>
                  </a:txBody>
                  <a:tcPr anchor="ctr">
                    <a:solidFill>
                      <a:srgbClr val="FFC000"/>
                    </a:solidFill>
                  </a:tcPr>
                </a:tc>
                <a:tc hMerge="1">
                  <a:txBody>
                    <a:bodyPr/>
                    <a:lstStyle/>
                    <a:p>
                      <a:endParaRPr lang="en-IN"/>
                    </a:p>
                  </a:txBody>
                  <a:tcPr>
                    <a:solidFill>
                      <a:srgbClr val="FFC000"/>
                    </a:solidFill>
                  </a:tcPr>
                </a:tc>
                <a:tc gridSpan="2">
                  <a:txBody>
                    <a:bodyPr/>
                    <a:lstStyle/>
                    <a:p>
                      <a:pPr algn="ctr"/>
                      <a:r>
                        <a:rPr lang="en-IN" sz="1400" b="1">
                          <a:solidFill>
                            <a:srgbClr val="002060"/>
                          </a:solidFill>
                        </a:rPr>
                        <a:t>YTD Till Last Month (Up to Dec,25)</a:t>
                      </a:r>
                    </a:p>
                  </a:txBody>
                  <a:tcPr anchor="ctr">
                    <a:solidFill>
                      <a:srgbClr val="FFC000"/>
                    </a:solidFill>
                  </a:tcPr>
                </a:tc>
                <a:tc hMerge="1">
                  <a:txBody>
                    <a:bodyPr/>
                    <a:lstStyle/>
                    <a:p>
                      <a:pPr algn="ctr"/>
                      <a:endParaRPr lang="en-IN"/>
                    </a:p>
                  </a:txBody>
                  <a:tcPr>
                    <a:solidFill>
                      <a:srgbClr val="FFC000"/>
                    </a:solidFill>
                  </a:tcPr>
                </a:tc>
                <a:extLst>
                  <a:ext uri="{0D108BD9-81ED-4DB2-BD59-A6C34878D82A}">
                    <a16:rowId xmlns:a16="http://schemas.microsoft.com/office/drawing/2014/main" val="3972699469"/>
                  </a:ext>
                </a:extLst>
              </a:tr>
              <a:tr h="739349">
                <a:tc vMerge="1">
                  <a:txBody>
                    <a:bodyPr/>
                    <a:lstStyle/>
                    <a:p>
                      <a:endParaRPr lang="en-IN"/>
                    </a:p>
                  </a:txBody>
                  <a:tcPr>
                    <a:solidFill>
                      <a:srgbClr val="FFC000"/>
                    </a:solidFill>
                  </a:tcPr>
                </a:tc>
                <a:tc>
                  <a:txBody>
                    <a:bodyPr/>
                    <a:lstStyle/>
                    <a:p>
                      <a:pPr algn="ctr"/>
                      <a:r>
                        <a:rPr lang="en-IN" sz="1400" b="1">
                          <a:solidFill>
                            <a:srgbClr val="002060"/>
                          </a:solidFill>
                        </a:rPr>
                        <a:t>Budgeted</a:t>
                      </a:r>
                    </a:p>
                  </a:txBody>
                  <a:tcPr anchor="ctr">
                    <a:solidFill>
                      <a:srgbClr val="FFC000"/>
                    </a:solidFill>
                  </a:tcPr>
                </a:tc>
                <a:tc>
                  <a:txBody>
                    <a:bodyPr/>
                    <a:lstStyle/>
                    <a:p>
                      <a:pPr algn="ctr"/>
                      <a:r>
                        <a:rPr lang="en-IN" sz="1400" b="1">
                          <a:solidFill>
                            <a:schemeClr val="tx1"/>
                          </a:solidFill>
                        </a:rPr>
                        <a:t>Actual-till  31</a:t>
                      </a:r>
                      <a:r>
                        <a:rPr lang="en-IN" sz="1400" b="1" kern="1200" baseline="30000">
                          <a:solidFill>
                            <a:schemeClr val="tx1"/>
                          </a:solidFill>
                          <a:latin typeface="+mn-lt"/>
                          <a:ea typeface="+mn-ea"/>
                          <a:cs typeface="+mn-cs"/>
                        </a:rPr>
                        <a:t>st</a:t>
                      </a:r>
                      <a:r>
                        <a:rPr lang="en-IN" sz="1400" b="1">
                          <a:solidFill>
                            <a:schemeClr val="tx1"/>
                          </a:solidFill>
                        </a:rPr>
                        <a:t>, Jan-26</a:t>
                      </a:r>
                    </a:p>
                  </a:txBody>
                  <a:tcPr anchor="ctr">
                    <a:solidFill>
                      <a:srgbClr val="FFC000"/>
                    </a:solidFill>
                  </a:tcPr>
                </a:tc>
                <a:tc>
                  <a:txBody>
                    <a:bodyPr/>
                    <a:lstStyle/>
                    <a:p>
                      <a:pPr algn="ctr"/>
                      <a:r>
                        <a:rPr lang="en-IN" sz="1400" b="1">
                          <a:solidFill>
                            <a:srgbClr val="002060"/>
                          </a:solidFill>
                        </a:rPr>
                        <a:t>Budgeted</a:t>
                      </a:r>
                    </a:p>
                  </a:txBody>
                  <a:tcPr anchor="ctr">
                    <a:solidFill>
                      <a:srgbClr val="FFC000"/>
                    </a:solidFill>
                  </a:tcPr>
                </a:tc>
                <a:tc>
                  <a:txBody>
                    <a:bodyPr/>
                    <a:lstStyle/>
                    <a:p>
                      <a:pPr algn="ctr"/>
                      <a:r>
                        <a:rPr lang="en-IN" sz="1400" b="1">
                          <a:solidFill>
                            <a:srgbClr val="002060"/>
                          </a:solidFill>
                        </a:rPr>
                        <a:t>Actual</a:t>
                      </a:r>
                    </a:p>
                  </a:txBody>
                  <a:tcPr anchor="ctr">
                    <a:solidFill>
                      <a:srgbClr val="FFC000"/>
                    </a:solidFill>
                  </a:tcPr>
                </a:tc>
                <a:tc>
                  <a:txBody>
                    <a:bodyPr/>
                    <a:lstStyle/>
                    <a:p>
                      <a:pPr algn="ctr"/>
                      <a:r>
                        <a:rPr lang="en-IN" sz="1400" b="1">
                          <a:solidFill>
                            <a:srgbClr val="002060"/>
                          </a:solidFill>
                        </a:rPr>
                        <a:t>Budgeted</a:t>
                      </a:r>
                    </a:p>
                  </a:txBody>
                  <a:tcPr anchor="ctr">
                    <a:solidFill>
                      <a:srgbClr val="FFC000"/>
                    </a:solidFill>
                  </a:tcPr>
                </a:tc>
                <a:tc>
                  <a:txBody>
                    <a:bodyPr/>
                    <a:lstStyle/>
                    <a:p>
                      <a:pPr algn="ctr"/>
                      <a:r>
                        <a:rPr lang="en-IN" sz="1400" b="1">
                          <a:solidFill>
                            <a:srgbClr val="002060"/>
                          </a:solidFill>
                        </a:rPr>
                        <a:t>Actual </a:t>
                      </a:r>
                    </a:p>
                  </a:txBody>
                  <a:tcPr anchor="ctr">
                    <a:solidFill>
                      <a:srgbClr val="FFC000"/>
                    </a:solidFill>
                  </a:tcPr>
                </a:tc>
                <a:extLst>
                  <a:ext uri="{0D108BD9-81ED-4DB2-BD59-A6C34878D82A}">
                    <a16:rowId xmlns:a16="http://schemas.microsoft.com/office/drawing/2014/main" val="740052628"/>
                  </a:ext>
                </a:extLst>
              </a:tr>
              <a:tr h="434911">
                <a:tc>
                  <a:txBody>
                    <a:bodyPr/>
                    <a:lstStyle/>
                    <a:p>
                      <a:pPr algn="ctr"/>
                      <a:r>
                        <a:rPr lang="en-IN" sz="1400" b="1">
                          <a:solidFill>
                            <a:srgbClr val="002060"/>
                          </a:solidFill>
                        </a:rPr>
                        <a:t>Sugar (LQ)</a:t>
                      </a:r>
                    </a:p>
                  </a:txBody>
                  <a:tcPr anchor="ctr">
                    <a:solidFill>
                      <a:schemeClr val="bg1">
                        <a:lumMod val="95000"/>
                      </a:schemeClr>
                    </a:solidFill>
                  </a:tcPr>
                </a:tc>
                <a:tc>
                  <a:txBody>
                    <a:bodyPr/>
                    <a:lstStyle/>
                    <a:p>
                      <a:pPr algn="ctr" fontAlgn="b"/>
                      <a:r>
                        <a:rPr lang="en-IN" sz="1600" b="0" i="0" u="none" strike="noStrike">
                          <a:solidFill>
                            <a:srgbClr val="000000"/>
                          </a:solidFill>
                          <a:effectLst/>
                          <a:latin typeface="Aptos Narrow"/>
                        </a:rPr>
                        <a:t>              2.77</a:t>
                      </a: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2.80    </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a:solidFill>
                            <a:srgbClr val="000000"/>
                          </a:solidFill>
                          <a:effectLst/>
                          <a:latin typeface="Aptos Narrow"/>
                        </a:rPr>
                        <a:t>          2.73</a:t>
                      </a:r>
                      <a:endParaRPr lang="en-IN" sz="1600" b="0" i="0" u="none" strike="noStrike">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2.89</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marL="0" algn="ctr" defTabSz="914400" rtl="0" eaLnBrk="1" fontAlgn="b" latinLnBrk="0" hangingPunct="1"/>
                      <a:r>
                        <a:rPr lang="en-US" sz="1600" b="0" i="0" u="none" strike="noStrike" kern="1200">
                          <a:solidFill>
                            <a:srgbClr val="000000"/>
                          </a:solidFill>
                          <a:effectLst/>
                          <a:latin typeface="Aptos Narrow" panose="020B0004020202020204" pitchFamily="34" charset="0"/>
                          <a:ea typeface="+mn-ea"/>
                          <a:cs typeface="+mn-cs"/>
                        </a:rPr>
                        <a:t>     5.59</a:t>
                      </a:r>
                      <a:endParaRPr lang="en-IN" sz="1600" b="0" i="0" u="none" strike="noStrike" kern="1200">
                        <a:solidFill>
                          <a:srgbClr val="000000"/>
                        </a:solidFill>
                        <a:effectLst/>
                        <a:latin typeface="Aptos Narrow" panose="020B0004020202020204" pitchFamily="34" charset="0"/>
                        <a:ea typeface="+mn-ea"/>
                        <a:cs typeface="+mn-cs"/>
                      </a:endParaRPr>
                    </a:p>
                  </a:txBody>
                  <a:tcPr marL="6350" marR="6350" marT="6350" marB="0" anchor="b">
                    <a:solidFill>
                      <a:schemeClr val="bg1">
                        <a:lumMod val="95000"/>
                      </a:schemeClr>
                    </a:solidFill>
                  </a:tcPr>
                </a:tc>
                <a:tc>
                  <a:txBody>
                    <a:bodyPr/>
                    <a:lstStyle/>
                    <a:p>
                      <a:pPr marL="0" algn="ctr" defTabSz="914400" rtl="0" eaLnBrk="1" fontAlgn="b" latinLnBrk="0" hangingPunct="1"/>
                      <a:r>
                        <a:rPr lang="en-US" sz="1600" b="0" i="0" u="none" strike="noStrike" kern="1200">
                          <a:solidFill>
                            <a:srgbClr val="000000"/>
                          </a:solidFill>
                          <a:effectLst/>
                          <a:latin typeface="Aptos Narrow" panose="020B0004020202020204" pitchFamily="34" charset="0"/>
                          <a:ea typeface="+mn-ea"/>
                          <a:cs typeface="+mn-cs"/>
                        </a:rPr>
                        <a:t>    5.51</a:t>
                      </a:r>
                      <a:endParaRPr lang="en-IN" sz="1600" b="0" i="0" u="none" strike="noStrike" kern="1200">
                        <a:solidFill>
                          <a:srgbClr val="000000"/>
                        </a:solidFill>
                        <a:effectLst/>
                        <a:latin typeface="Aptos Narrow" panose="020B0004020202020204" pitchFamily="34" charset="0"/>
                        <a:ea typeface="+mn-ea"/>
                        <a:cs typeface="+mn-cs"/>
                      </a:endParaRPr>
                    </a:p>
                  </a:txBody>
                  <a:tcPr marL="6350" marR="6350" marT="6350" marB="0" anchor="b">
                    <a:solidFill>
                      <a:schemeClr val="bg1">
                        <a:lumMod val="95000"/>
                      </a:schemeClr>
                    </a:solidFill>
                  </a:tcPr>
                </a:tc>
                <a:extLst>
                  <a:ext uri="{0D108BD9-81ED-4DB2-BD59-A6C34878D82A}">
                    <a16:rowId xmlns:a16="http://schemas.microsoft.com/office/drawing/2014/main" val="3637398949"/>
                  </a:ext>
                </a:extLst>
              </a:tr>
              <a:tr h="434911">
                <a:tc>
                  <a:txBody>
                    <a:bodyPr/>
                    <a:lstStyle/>
                    <a:p>
                      <a:pPr algn="ctr"/>
                      <a:r>
                        <a:rPr lang="en-IN" sz="1400" b="1">
                          <a:solidFill>
                            <a:srgbClr val="002060"/>
                          </a:solidFill>
                        </a:rPr>
                        <a:t>Power (LU)</a:t>
                      </a:r>
                    </a:p>
                  </a:txBody>
                  <a:tcPr anchor="ctr">
                    <a:solidFill>
                      <a:schemeClr val="bg1">
                        <a:lumMod val="95000"/>
                      </a:schemeClr>
                    </a:solidFill>
                  </a:tcPr>
                </a:tc>
                <a:tc>
                  <a:txBody>
                    <a:bodyPr/>
                    <a:lstStyle/>
                    <a:p>
                      <a:pPr algn="ctr" fontAlgn="b"/>
                      <a:r>
                        <a:rPr lang="en-IN" sz="1600" b="0" i="0" u="none" strike="noStrike">
                          <a:solidFill>
                            <a:schemeClr val="tx1"/>
                          </a:solidFill>
                          <a:effectLst/>
                          <a:latin typeface="Aptos Narrow"/>
                        </a:rPr>
                        <a:t>           276.05</a:t>
                      </a: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284.06</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a:solidFill>
                            <a:schemeClr val="tx1"/>
                          </a:solidFill>
                          <a:effectLst/>
                          <a:latin typeface="Aptos Narrow"/>
                        </a:rPr>
                        <a:t>     281.23</a:t>
                      </a:r>
                      <a:endParaRPr lang="en-IN" sz="1600" b="0"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286.80</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a:solidFill>
                            <a:schemeClr val="tx1"/>
                          </a:solidFill>
                          <a:effectLst/>
                          <a:latin typeface="Aptos Narrow"/>
                        </a:rPr>
                        <a:t>759.33</a:t>
                      </a:r>
                    </a:p>
                  </a:txBody>
                  <a:tcPr marL="6350" marR="6350" marT="6350" marB="0" anchor="b">
                    <a:solidFill>
                      <a:schemeClr val="bg1">
                        <a:lumMod val="95000"/>
                      </a:schemeClr>
                    </a:solidFill>
                  </a:tcPr>
                </a:tc>
                <a:tc>
                  <a:txBody>
                    <a:bodyPr/>
                    <a:lstStyle/>
                    <a:p>
                      <a:pPr algn="ctr" rtl="0" fontAlgn="b"/>
                      <a:r>
                        <a:rPr lang="en-US" sz="1600" b="0" i="0" u="none" strike="noStrike">
                          <a:solidFill>
                            <a:srgbClr val="000000"/>
                          </a:solidFill>
                          <a:effectLst/>
                          <a:latin typeface="Aptos Narrow" panose="020B0004020202020204" pitchFamily="34" charset="0"/>
                        </a:rPr>
                        <a:t>747.19</a:t>
                      </a:r>
                      <a:endParaRPr lang="en-IN" sz="1600" b="0" i="0" u="none" strike="noStrike">
                        <a:solidFill>
                          <a:srgbClr val="000000"/>
                        </a:solidFill>
                        <a:effectLst/>
                        <a:latin typeface="Aptos Narrow" panose="020B0004020202020204" pitchFamily="34" charset="0"/>
                      </a:endParaRPr>
                    </a:p>
                  </a:txBody>
                  <a:tcPr marL="6350" marR="6350" marT="6350" marB="0" anchor="b">
                    <a:solidFill>
                      <a:schemeClr val="bg1">
                        <a:lumMod val="95000"/>
                      </a:schemeClr>
                    </a:solidFill>
                  </a:tcPr>
                </a:tc>
                <a:extLst>
                  <a:ext uri="{0D108BD9-81ED-4DB2-BD59-A6C34878D82A}">
                    <a16:rowId xmlns:a16="http://schemas.microsoft.com/office/drawing/2014/main" val="1821792617"/>
                  </a:ext>
                </a:extLst>
              </a:tr>
              <a:tr h="355688">
                <a:tc>
                  <a:txBody>
                    <a:bodyPr/>
                    <a:lstStyle/>
                    <a:p>
                      <a:pPr algn="ctr"/>
                      <a:r>
                        <a:rPr lang="en-IN" sz="1400" b="1">
                          <a:solidFill>
                            <a:srgbClr val="002060"/>
                          </a:solidFill>
                        </a:rPr>
                        <a:t>Ethanol (LL)</a:t>
                      </a:r>
                    </a:p>
                  </a:txBody>
                  <a:tcPr anchor="ctr">
                    <a:solidFill>
                      <a:schemeClr val="bg1">
                        <a:lumMod val="95000"/>
                      </a:schemeClr>
                    </a:solidFill>
                  </a:tcPr>
                </a:tc>
                <a:tc>
                  <a:txBody>
                    <a:bodyPr/>
                    <a:lstStyle/>
                    <a:p>
                      <a:pPr algn="ctr" fontAlgn="b"/>
                      <a:r>
                        <a:rPr lang="en-IN" sz="1600" b="0" i="0" u="none" strike="noStrike">
                          <a:solidFill>
                            <a:srgbClr val="000000"/>
                          </a:solidFill>
                          <a:effectLst/>
                          <a:latin typeface="Aptos Narrow"/>
                        </a:rPr>
                        <a:t>            30.00</a:t>
                      </a: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32.55</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0" i="0" u="none" strike="noStrike">
                          <a:solidFill>
                            <a:srgbClr val="000000"/>
                          </a:solidFill>
                          <a:effectLst/>
                          <a:latin typeface="Aptos Narrow"/>
                        </a:rPr>
                        <a:t>       37.20</a:t>
                      </a:r>
                      <a:endParaRPr lang="en-IN" sz="1600" b="0" i="0" u="none" strike="noStrike">
                        <a:solidFill>
                          <a:srgbClr val="000000"/>
                        </a:solidFill>
                        <a:effectLst/>
                        <a:latin typeface="Aptos Narrow"/>
                      </a:endParaRPr>
                    </a:p>
                  </a:txBody>
                  <a:tcPr marL="6350" marR="6350" marT="6350" marB="0" anchor="b">
                    <a:solidFill>
                      <a:schemeClr val="bg1">
                        <a:lumMod val="95000"/>
                      </a:schemeClr>
                    </a:solidFill>
                  </a:tcPr>
                </a:tc>
                <a:tc>
                  <a:txBody>
                    <a:bodyPr/>
                    <a:lstStyle/>
                    <a:p>
                      <a:pPr algn="ctr" fontAlgn="b"/>
                      <a:r>
                        <a:rPr lang="en-US" sz="1600" b="1" i="0" u="none" strike="noStrike">
                          <a:solidFill>
                            <a:schemeClr val="tx1"/>
                          </a:solidFill>
                          <a:effectLst/>
                          <a:latin typeface="Aptos Narrow"/>
                        </a:rPr>
                        <a:t>       36.17</a:t>
                      </a:r>
                      <a:endParaRPr lang="en-IN" sz="1600" b="1" i="0" u="none" strike="noStrike">
                        <a:solidFill>
                          <a:schemeClr val="tx1"/>
                        </a:solidFill>
                        <a:effectLst/>
                        <a:latin typeface="Aptos Narrow"/>
                      </a:endParaRPr>
                    </a:p>
                  </a:txBody>
                  <a:tcPr marL="6350" marR="6350" marT="6350" marB="0" anchor="b">
                    <a:solidFill>
                      <a:schemeClr val="bg1">
                        <a:lumMod val="95000"/>
                      </a:schemeClr>
                    </a:solidFill>
                  </a:tcPr>
                </a:tc>
                <a:tc>
                  <a:txBody>
                    <a:bodyPr/>
                    <a:lstStyle/>
                    <a:p>
                      <a:pPr algn="ctr" fontAlgn="b"/>
                      <a:r>
                        <a:rPr lang="en-IN" sz="1600" b="0" i="0" u="none" strike="noStrike">
                          <a:solidFill>
                            <a:srgbClr val="000000"/>
                          </a:solidFill>
                          <a:effectLst/>
                          <a:latin typeface="Aptos Narrow"/>
                        </a:rPr>
                        <a:t> 272.91</a:t>
                      </a:r>
                    </a:p>
                  </a:txBody>
                  <a:tcPr marL="6350" marR="6350" marT="6350" marB="0" anchor="b">
                    <a:solidFill>
                      <a:schemeClr val="bg1">
                        <a:lumMod val="95000"/>
                      </a:schemeClr>
                    </a:solidFill>
                  </a:tcPr>
                </a:tc>
                <a:tc>
                  <a:txBody>
                    <a:bodyPr/>
                    <a:lstStyle/>
                    <a:p>
                      <a:pPr algn="ctr" rtl="0" fontAlgn="b"/>
                      <a:r>
                        <a:rPr lang="en-IN" sz="1600" b="1" i="0" u="none" strike="noStrike">
                          <a:solidFill>
                            <a:srgbClr val="000000"/>
                          </a:solidFill>
                          <a:effectLst/>
                          <a:latin typeface="Aptos Narrow" panose="020B0004020202020204" pitchFamily="34" charset="0"/>
                        </a:rPr>
                        <a:t>268.60</a:t>
                      </a:r>
                    </a:p>
                  </a:txBody>
                  <a:tcPr marL="6350" marR="6350" marT="6350" marB="0" anchor="b">
                    <a:solidFill>
                      <a:schemeClr val="bg1">
                        <a:lumMod val="95000"/>
                      </a:schemeClr>
                    </a:solidFill>
                  </a:tcPr>
                </a:tc>
                <a:extLst>
                  <a:ext uri="{0D108BD9-81ED-4DB2-BD59-A6C34878D82A}">
                    <a16:rowId xmlns:a16="http://schemas.microsoft.com/office/drawing/2014/main" val="1634569298"/>
                  </a:ext>
                </a:extLst>
              </a:tr>
            </a:tbl>
          </a:graphicData>
        </a:graphic>
      </p:graphicFrame>
    </p:spTree>
    <p:extLst>
      <p:ext uri="{BB962C8B-B14F-4D97-AF65-F5344CB8AC3E}">
        <p14:creationId xmlns:p14="http://schemas.microsoft.com/office/powerpoint/2010/main" val="5229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80349-F1BC-1DE7-553C-39514E89A4C9}"/>
              </a:ext>
            </a:extLst>
          </p:cNvPr>
          <p:cNvSpPr>
            <a:spLocks noGrp="1"/>
          </p:cNvSpPr>
          <p:nvPr>
            <p:ph type="sldNum" sz="quarter" idx="12"/>
          </p:nvPr>
        </p:nvSpPr>
        <p:spPr/>
        <p:txBody>
          <a:bodyPr/>
          <a:lstStyle/>
          <a:p>
            <a:fld id="{B76B49FA-22BB-44F5-8EFA-E5C56FA3907E}" type="slidenum">
              <a:rPr lang="en-US" smtClean="0"/>
              <a:pPr/>
              <a:t>20</a:t>
            </a:fld>
            <a:endParaRPr lang="en-US"/>
          </a:p>
        </p:txBody>
      </p:sp>
      <p:sp>
        <p:nvSpPr>
          <p:cNvPr id="3" name="Title 2">
            <a:extLst>
              <a:ext uri="{FF2B5EF4-FFF2-40B4-BE49-F238E27FC236}">
                <a16:creationId xmlns:a16="http://schemas.microsoft.com/office/drawing/2014/main" id="{F4DDAB37-1A4B-1FCC-4184-0C3FF3CA9208}"/>
              </a:ext>
            </a:extLst>
          </p:cNvPr>
          <p:cNvSpPr>
            <a:spLocks noGrp="1"/>
          </p:cNvSpPr>
          <p:nvPr>
            <p:ph type="title"/>
          </p:nvPr>
        </p:nvSpPr>
        <p:spPr/>
        <p:txBody>
          <a:bodyPr/>
          <a:lstStyle/>
          <a:p>
            <a:r>
              <a:rPr lang="en-US"/>
              <a:t>Indent Failure Analysis</a:t>
            </a:r>
          </a:p>
        </p:txBody>
      </p:sp>
      <p:graphicFrame>
        <p:nvGraphicFramePr>
          <p:cNvPr id="5" name="Table 4">
            <a:extLst>
              <a:ext uri="{FF2B5EF4-FFF2-40B4-BE49-F238E27FC236}">
                <a16:creationId xmlns:a16="http://schemas.microsoft.com/office/drawing/2014/main" id="{624E75EF-1963-0A96-D4D9-CBEBF31B4609}"/>
              </a:ext>
            </a:extLst>
          </p:cNvPr>
          <p:cNvGraphicFramePr>
            <a:graphicFrameLocks noGrp="1"/>
          </p:cNvGraphicFramePr>
          <p:nvPr/>
        </p:nvGraphicFramePr>
        <p:xfrm>
          <a:off x="152399" y="1143000"/>
          <a:ext cx="11734803" cy="2823148"/>
        </p:xfrm>
        <a:graphic>
          <a:graphicData uri="http://schemas.openxmlformats.org/drawingml/2006/table">
            <a:tbl>
              <a:tblPr/>
              <a:tblGrid>
                <a:gridCol w="1585832">
                  <a:extLst>
                    <a:ext uri="{9D8B030D-6E8A-4147-A177-3AD203B41FA5}">
                      <a16:colId xmlns:a16="http://schemas.microsoft.com/office/drawing/2014/main" val="418763240"/>
                    </a:ext>
                  </a:extLst>
                </a:gridCol>
                <a:gridCol w="1545921">
                  <a:extLst>
                    <a:ext uri="{9D8B030D-6E8A-4147-A177-3AD203B41FA5}">
                      <a16:colId xmlns:a16="http://schemas.microsoft.com/office/drawing/2014/main" val="4050896046"/>
                    </a:ext>
                  </a:extLst>
                </a:gridCol>
                <a:gridCol w="1480464">
                  <a:extLst>
                    <a:ext uri="{9D8B030D-6E8A-4147-A177-3AD203B41FA5}">
                      <a16:colId xmlns:a16="http://schemas.microsoft.com/office/drawing/2014/main" val="2195853784"/>
                    </a:ext>
                  </a:extLst>
                </a:gridCol>
                <a:gridCol w="1480464">
                  <a:extLst>
                    <a:ext uri="{9D8B030D-6E8A-4147-A177-3AD203B41FA5}">
                      <a16:colId xmlns:a16="http://schemas.microsoft.com/office/drawing/2014/main" val="4043512528"/>
                    </a:ext>
                  </a:extLst>
                </a:gridCol>
                <a:gridCol w="1799600">
                  <a:extLst>
                    <a:ext uri="{9D8B030D-6E8A-4147-A177-3AD203B41FA5}">
                      <a16:colId xmlns:a16="http://schemas.microsoft.com/office/drawing/2014/main" val="397924383"/>
                    </a:ext>
                  </a:extLst>
                </a:gridCol>
                <a:gridCol w="1523575">
                  <a:extLst>
                    <a:ext uri="{9D8B030D-6E8A-4147-A177-3AD203B41FA5}">
                      <a16:colId xmlns:a16="http://schemas.microsoft.com/office/drawing/2014/main" val="2931486066"/>
                    </a:ext>
                  </a:extLst>
                </a:gridCol>
                <a:gridCol w="911522">
                  <a:extLst>
                    <a:ext uri="{9D8B030D-6E8A-4147-A177-3AD203B41FA5}">
                      <a16:colId xmlns:a16="http://schemas.microsoft.com/office/drawing/2014/main" val="2710730354"/>
                    </a:ext>
                  </a:extLst>
                </a:gridCol>
                <a:gridCol w="1407425">
                  <a:extLst>
                    <a:ext uri="{9D8B030D-6E8A-4147-A177-3AD203B41FA5}">
                      <a16:colId xmlns:a16="http://schemas.microsoft.com/office/drawing/2014/main" val="3568733649"/>
                    </a:ext>
                  </a:extLst>
                </a:gridCol>
              </a:tblGrid>
              <a:tr h="472601">
                <a:tc>
                  <a:txBody>
                    <a:bodyPr/>
                    <a:lstStyle/>
                    <a:p>
                      <a:pPr algn="l" fontAlgn="b">
                        <a:buNone/>
                      </a:pPr>
                      <a:endParaRPr lang="en-IN" sz="14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buNone/>
                      </a:pPr>
                      <a:endParaRPr lang="en-IN" sz="14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gridSpan="4">
                  <a:txBody>
                    <a:bodyPr/>
                    <a:lstStyle/>
                    <a:p>
                      <a:pPr algn="ctr" fontAlgn="b">
                        <a:buNone/>
                      </a:pPr>
                      <a:r>
                        <a:rPr lang="en-IN" sz="3200" b="0" i="0" u="none" strike="noStrike">
                          <a:solidFill>
                            <a:srgbClr val="000000"/>
                          </a:solidFill>
                          <a:effectLst/>
                          <a:latin typeface="Aptos Narrow" panose="020B0004020202020204" pitchFamily="34" charset="0"/>
                        </a:rPr>
                        <a:t>Before 20-01-2026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buNone/>
                      </a:pPr>
                      <a:endParaRPr lang="en-IN" sz="1400" b="0" i="0" u="none" strike="noStrike">
                        <a:solidFill>
                          <a:srgbClr val="000000"/>
                        </a:solidFill>
                        <a:effectLst/>
                        <a:latin typeface="Aptos Narrow" panose="020B00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buNone/>
                      </a:pPr>
                      <a:endParaRPr lang="en-IN" sz="14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557791"/>
                  </a:ext>
                </a:extLst>
              </a:tr>
              <a:tr h="1182227">
                <a:tc>
                  <a:txBody>
                    <a:bodyPr/>
                    <a:lstStyle/>
                    <a:p>
                      <a:pPr algn="ctr" fontAlgn="ctr">
                        <a:buNone/>
                      </a:pPr>
                      <a:r>
                        <a:rPr lang="en-IN" sz="2000" b="0" i="0" u="none" strike="noStrike" err="1">
                          <a:solidFill>
                            <a:srgbClr val="000000"/>
                          </a:solidFill>
                          <a:effectLst/>
                          <a:latin typeface="Aptos Narrow" panose="020B0004020202020204" pitchFamily="34" charset="0"/>
                        </a:rPr>
                        <a:t>Purchy</a:t>
                      </a:r>
                      <a:r>
                        <a:rPr lang="en-IN" sz="2000" b="0" i="0" u="none" strike="noStrike">
                          <a:solidFill>
                            <a:srgbClr val="000000"/>
                          </a:solidFill>
                          <a:effectLst/>
                          <a:latin typeface="Aptos Narrow" panose="020B0004020202020204" pitchFamily="34" charset="0"/>
                        </a:rPr>
                        <a:t> Not </a:t>
                      </a:r>
                      <a:r>
                        <a:rPr lang="en-IN" sz="2000" b="0" i="0" u="none" strike="noStrike" err="1">
                          <a:solidFill>
                            <a:srgbClr val="000000"/>
                          </a:solidFill>
                          <a:effectLst/>
                          <a:latin typeface="Aptos Narrow" panose="020B0004020202020204" pitchFamily="34" charset="0"/>
                        </a:rPr>
                        <a:t>Honored</a:t>
                      </a:r>
                      <a:endParaRPr lang="en-IN" sz="2000" b="0" i="0" u="none" strike="noStrike">
                        <a:solidFill>
                          <a:srgbClr val="000000"/>
                        </a:solidFill>
                        <a:effectLst/>
                        <a:latin typeface="Aptos Narrow" panose="020B00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err="1">
                          <a:solidFill>
                            <a:srgbClr val="000000"/>
                          </a:solidFill>
                          <a:effectLst/>
                          <a:latin typeface="Aptos Narrow" panose="020B0004020202020204" pitchFamily="34" charset="0"/>
                        </a:rPr>
                        <a:t>Purchy</a:t>
                      </a:r>
                      <a:r>
                        <a:rPr lang="en-IN" sz="2000" b="0" i="0" u="none" strike="noStrike">
                          <a:solidFill>
                            <a:srgbClr val="000000"/>
                          </a:solidFill>
                          <a:effectLst/>
                          <a:latin typeface="Aptos Narrow" panose="020B0004020202020204" pitchFamily="34" charset="0"/>
                        </a:rPr>
                        <a:t> Not </a:t>
                      </a:r>
                      <a:r>
                        <a:rPr lang="en-IN" sz="2000" b="0" i="0" u="none" strike="noStrike" err="1">
                          <a:solidFill>
                            <a:srgbClr val="000000"/>
                          </a:solidFill>
                          <a:effectLst/>
                          <a:latin typeface="Aptos Narrow" panose="020B0004020202020204" pitchFamily="34" charset="0"/>
                        </a:rPr>
                        <a:t>Honored</a:t>
                      </a:r>
                      <a:r>
                        <a:rPr lang="en-IN" sz="2000" b="0" i="0" u="none" strike="noStrike">
                          <a:solidFill>
                            <a:srgbClr val="000000"/>
                          </a:solidFill>
                          <a:effectLst/>
                          <a:latin typeface="Aptos Narrow" panose="020B0004020202020204" pitchFamily="34" charset="0"/>
                        </a:rPr>
                        <a:t> Qty (</a:t>
                      </a:r>
                      <a:r>
                        <a:rPr lang="en-IN" sz="2000" b="0" i="0" u="none" strike="noStrike" err="1">
                          <a:solidFill>
                            <a:srgbClr val="000000"/>
                          </a:solidFill>
                          <a:effectLst/>
                          <a:latin typeface="Aptos Narrow" panose="020B0004020202020204" pitchFamily="34" charset="0"/>
                        </a:rPr>
                        <a:t>Qtls</a:t>
                      </a:r>
                      <a:r>
                        <a:rPr lang="en-IN" sz="2000" b="0" i="0" u="none" strike="noStrike">
                          <a:solidFill>
                            <a:srgbClr val="000000"/>
                          </a:solidFill>
                          <a:effectLst/>
                          <a:latin typeface="Aptos Narrow" panose="020B00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Revalidated No of </a:t>
                      </a:r>
                      <a:r>
                        <a:rPr lang="en-IN" sz="2000" b="0" i="0" u="none" strike="noStrike" err="1">
                          <a:solidFill>
                            <a:srgbClr val="000000"/>
                          </a:solidFill>
                          <a:effectLst/>
                          <a:latin typeface="Aptos Narrow" panose="020B0004020202020204" pitchFamily="34" charset="0"/>
                        </a:rPr>
                        <a:t>purchy</a:t>
                      </a:r>
                      <a:endParaRPr lang="en-IN" sz="2000" b="0" i="0" u="none" strike="noStrike">
                        <a:solidFill>
                          <a:srgbClr val="000000"/>
                        </a:solidFill>
                        <a:effectLst/>
                        <a:latin typeface="Aptos Narrow" panose="020B00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Revalidated </a:t>
                      </a:r>
                      <a:r>
                        <a:rPr lang="en-IN" sz="2000" b="0" i="0" u="none" strike="noStrike" err="1">
                          <a:solidFill>
                            <a:srgbClr val="000000"/>
                          </a:solidFill>
                          <a:effectLst/>
                          <a:latin typeface="Aptos Narrow" panose="020B0004020202020204" pitchFamily="34" charset="0"/>
                        </a:rPr>
                        <a:t>Purchy</a:t>
                      </a:r>
                      <a:r>
                        <a:rPr lang="en-IN" sz="2000" b="0" i="0" u="none" strike="noStrike">
                          <a:solidFill>
                            <a:srgbClr val="000000"/>
                          </a:solidFill>
                          <a:effectLst/>
                          <a:latin typeface="Aptos Narrow" panose="020B0004020202020204" pitchFamily="34" charset="0"/>
                        </a:rPr>
                        <a:t> Qty (</a:t>
                      </a:r>
                      <a:r>
                        <a:rPr lang="en-IN" sz="2000" b="0" i="0" u="none" strike="noStrike" err="1">
                          <a:solidFill>
                            <a:srgbClr val="000000"/>
                          </a:solidFill>
                          <a:effectLst/>
                          <a:latin typeface="Aptos Narrow" panose="020B0004020202020204" pitchFamily="34" charset="0"/>
                        </a:rPr>
                        <a:t>Qtls</a:t>
                      </a:r>
                      <a:r>
                        <a:rPr lang="en-IN" sz="2000" b="0" i="0" u="none" strike="noStrike">
                          <a:solidFill>
                            <a:srgbClr val="000000"/>
                          </a:solidFill>
                          <a:effectLst/>
                          <a:latin typeface="Aptos Narrow" panose="020B00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No. of </a:t>
                      </a:r>
                      <a:r>
                        <a:rPr lang="en-IN" sz="2000" b="0" i="0" u="none" strike="noStrike" err="1">
                          <a:solidFill>
                            <a:srgbClr val="000000"/>
                          </a:solidFill>
                          <a:effectLst/>
                          <a:latin typeface="Aptos Narrow" panose="020B0004020202020204" pitchFamily="34" charset="0"/>
                        </a:rPr>
                        <a:t>Purchy</a:t>
                      </a:r>
                      <a:r>
                        <a:rPr lang="en-IN" sz="2000" b="0" i="0" u="none" strike="noStrike">
                          <a:solidFill>
                            <a:srgbClr val="000000"/>
                          </a:solidFill>
                          <a:effectLst/>
                          <a:latin typeface="Aptos Narrow" panose="020B0004020202020204" pitchFamily="34" charset="0"/>
                        </a:rPr>
                        <a:t> weighed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Weighed Qty</a:t>
                      </a:r>
                    </a:p>
                    <a:p>
                      <a:pPr algn="ctr" fontAlgn="ctr">
                        <a:buNone/>
                      </a:pPr>
                      <a:r>
                        <a:rPr lang="en-IN" sz="2000" b="0" i="0" u="none" strike="noStrike">
                          <a:solidFill>
                            <a:srgbClr val="000000"/>
                          </a:solidFill>
                          <a:effectLst/>
                          <a:latin typeface="Aptos Narrow" panose="020B0004020202020204" pitchFamily="34" charset="0"/>
                        </a:rPr>
                        <a:t>(</a:t>
                      </a:r>
                      <a:r>
                        <a:rPr lang="en-IN" sz="2000" b="0" i="0" u="none" strike="noStrike" err="1">
                          <a:solidFill>
                            <a:srgbClr val="000000"/>
                          </a:solidFill>
                          <a:effectLst/>
                          <a:latin typeface="Aptos Narrow" panose="020B0004020202020204" pitchFamily="34" charset="0"/>
                        </a:rPr>
                        <a:t>Qtls</a:t>
                      </a:r>
                      <a:r>
                        <a:rPr lang="en-IN" sz="2000" b="0" i="0" u="none" strike="noStrike">
                          <a:solidFill>
                            <a:srgbClr val="000000"/>
                          </a:solidFill>
                          <a:effectLst/>
                          <a:latin typeface="Aptos Narrow" panose="020B00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Not Weighed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Not Weighed Qty (</a:t>
                      </a:r>
                      <a:r>
                        <a:rPr lang="en-IN" sz="2000" b="0" i="0" u="none" strike="noStrike" err="1">
                          <a:solidFill>
                            <a:srgbClr val="000000"/>
                          </a:solidFill>
                          <a:effectLst/>
                          <a:latin typeface="Aptos Narrow" panose="020B0004020202020204" pitchFamily="34" charset="0"/>
                        </a:rPr>
                        <a:t>Qtls</a:t>
                      </a:r>
                      <a:r>
                        <a:rPr lang="en-IN" sz="2000" b="0" i="0" u="none" strike="noStrike">
                          <a:solidFill>
                            <a:srgbClr val="000000"/>
                          </a:solidFill>
                          <a:effectLst/>
                          <a:latin typeface="Aptos Narrow" panose="020B00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3706281"/>
                  </a:ext>
                </a:extLst>
              </a:tr>
              <a:tr h="671115">
                <a:tc>
                  <a:txBody>
                    <a:bodyPr/>
                    <a:lstStyle/>
                    <a:p>
                      <a:pPr algn="ctr" fontAlgn="ctr">
                        <a:buNone/>
                      </a:pPr>
                      <a:r>
                        <a:rPr lang="en-IN" sz="2000" b="0" i="0" u="none" strike="noStrike">
                          <a:solidFill>
                            <a:srgbClr val="000000"/>
                          </a:solidFill>
                          <a:effectLst/>
                          <a:latin typeface="Aptos Narrow" panose="020B0004020202020204" pitchFamily="34" charset="0"/>
                        </a:rPr>
                        <a:t>20/01/2026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20/01/2026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3111921"/>
                  </a:ext>
                </a:extLst>
              </a:tr>
              <a:tr h="472601">
                <a:tc>
                  <a:txBody>
                    <a:bodyPr/>
                    <a:lstStyle/>
                    <a:p>
                      <a:pPr algn="ctr" fontAlgn="ctr">
                        <a:buNone/>
                      </a:pPr>
                      <a:r>
                        <a:rPr lang="en-IN" sz="2000" b="0" i="0" u="none" strike="noStrike">
                          <a:solidFill>
                            <a:srgbClr val="000000"/>
                          </a:solidFill>
                          <a:effectLst/>
                          <a:latin typeface="Aptos Narrow" panose="020B0004020202020204" pitchFamily="34" charset="0"/>
                        </a:rPr>
                        <a:t>36855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1127322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8992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286794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3640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160227.2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5352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155151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68673448"/>
                  </a:ext>
                </a:extLst>
              </a:tr>
            </a:tbl>
          </a:graphicData>
        </a:graphic>
      </p:graphicFrame>
      <p:graphicFrame>
        <p:nvGraphicFramePr>
          <p:cNvPr id="4" name="Table 3">
            <a:extLst>
              <a:ext uri="{FF2B5EF4-FFF2-40B4-BE49-F238E27FC236}">
                <a16:creationId xmlns:a16="http://schemas.microsoft.com/office/drawing/2014/main" id="{F997BAEE-6E58-BBC7-B87E-BBB0D874B6B6}"/>
              </a:ext>
            </a:extLst>
          </p:cNvPr>
          <p:cNvGraphicFramePr>
            <a:graphicFrameLocks noGrp="1"/>
          </p:cNvGraphicFramePr>
          <p:nvPr/>
        </p:nvGraphicFramePr>
        <p:xfrm>
          <a:off x="2133600" y="4054238"/>
          <a:ext cx="8229600" cy="2325943"/>
        </p:xfrm>
        <a:graphic>
          <a:graphicData uri="http://schemas.openxmlformats.org/drawingml/2006/table">
            <a:tbl>
              <a:tblPr/>
              <a:tblGrid>
                <a:gridCol w="1584100">
                  <a:extLst>
                    <a:ext uri="{9D8B030D-6E8A-4147-A177-3AD203B41FA5}">
                      <a16:colId xmlns:a16="http://schemas.microsoft.com/office/drawing/2014/main" val="1346667250"/>
                    </a:ext>
                  </a:extLst>
                </a:gridCol>
                <a:gridCol w="2047742">
                  <a:extLst>
                    <a:ext uri="{9D8B030D-6E8A-4147-A177-3AD203B41FA5}">
                      <a16:colId xmlns:a16="http://schemas.microsoft.com/office/drawing/2014/main" val="474757832"/>
                    </a:ext>
                  </a:extLst>
                </a:gridCol>
                <a:gridCol w="2086378">
                  <a:extLst>
                    <a:ext uri="{9D8B030D-6E8A-4147-A177-3AD203B41FA5}">
                      <a16:colId xmlns:a16="http://schemas.microsoft.com/office/drawing/2014/main" val="3624793770"/>
                    </a:ext>
                  </a:extLst>
                </a:gridCol>
                <a:gridCol w="2511380">
                  <a:extLst>
                    <a:ext uri="{9D8B030D-6E8A-4147-A177-3AD203B41FA5}">
                      <a16:colId xmlns:a16="http://schemas.microsoft.com/office/drawing/2014/main" val="3966026622"/>
                    </a:ext>
                  </a:extLst>
                </a:gridCol>
              </a:tblGrid>
              <a:tr h="1182227">
                <a:tc>
                  <a:txBody>
                    <a:bodyPr/>
                    <a:lstStyle/>
                    <a:p>
                      <a:pPr algn="ctr" fontAlgn="ctr">
                        <a:buNone/>
                      </a:pPr>
                      <a:r>
                        <a:rPr lang="en-IN" sz="2000" b="0" i="0" u="none" strike="noStrike" err="1">
                          <a:solidFill>
                            <a:srgbClr val="000000"/>
                          </a:solidFill>
                          <a:effectLst/>
                          <a:latin typeface="Aptos Narrow" panose="020B0004020202020204" pitchFamily="34" charset="0"/>
                        </a:rPr>
                        <a:t>Purchy</a:t>
                      </a:r>
                      <a:r>
                        <a:rPr lang="en-IN" sz="2000" b="0" i="0" u="none" strike="noStrike">
                          <a:solidFill>
                            <a:srgbClr val="000000"/>
                          </a:solidFill>
                          <a:effectLst/>
                          <a:latin typeface="Aptos Narrow" panose="020B0004020202020204" pitchFamily="34" charset="0"/>
                        </a:rPr>
                        <a:t> Not </a:t>
                      </a:r>
                      <a:r>
                        <a:rPr lang="en-IN" sz="2000" b="0" i="0" u="none" strike="noStrike" err="1">
                          <a:solidFill>
                            <a:srgbClr val="000000"/>
                          </a:solidFill>
                          <a:effectLst/>
                          <a:latin typeface="Aptos Narrow" panose="020B0004020202020204" pitchFamily="34" charset="0"/>
                        </a:rPr>
                        <a:t>Honored</a:t>
                      </a:r>
                      <a:endParaRPr lang="en-IN" sz="2000" b="0" i="0" u="none" strike="noStrike">
                        <a:solidFill>
                          <a:srgbClr val="000000"/>
                        </a:solidFill>
                        <a:effectLst/>
                        <a:latin typeface="Aptos Narrow" panose="020B00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err="1">
                          <a:solidFill>
                            <a:srgbClr val="000000"/>
                          </a:solidFill>
                          <a:effectLst/>
                          <a:latin typeface="Aptos Narrow" panose="020B0004020202020204" pitchFamily="34" charset="0"/>
                        </a:rPr>
                        <a:t>Purchy</a:t>
                      </a:r>
                      <a:r>
                        <a:rPr lang="en-IN" sz="2000" b="0" i="0" u="none" strike="noStrike">
                          <a:solidFill>
                            <a:srgbClr val="000000"/>
                          </a:solidFill>
                          <a:effectLst/>
                          <a:latin typeface="Aptos Narrow" panose="020B0004020202020204" pitchFamily="34" charset="0"/>
                        </a:rPr>
                        <a:t> Not </a:t>
                      </a:r>
                      <a:r>
                        <a:rPr lang="en-IN" sz="2000" b="0" i="0" u="none" strike="noStrike" err="1">
                          <a:solidFill>
                            <a:srgbClr val="000000"/>
                          </a:solidFill>
                          <a:effectLst/>
                          <a:latin typeface="Aptos Narrow" panose="020B0004020202020204" pitchFamily="34" charset="0"/>
                        </a:rPr>
                        <a:t>Honored</a:t>
                      </a:r>
                      <a:r>
                        <a:rPr lang="en-IN" sz="2000" b="0" i="0" u="none" strike="noStrike">
                          <a:solidFill>
                            <a:srgbClr val="000000"/>
                          </a:solidFill>
                          <a:effectLst/>
                          <a:latin typeface="Aptos Narrow" panose="020B0004020202020204" pitchFamily="34" charset="0"/>
                        </a:rPr>
                        <a:t> Qty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Total No </a:t>
                      </a:r>
                      <a:r>
                        <a:rPr lang="en-IN" sz="2000" b="0" i="0" u="none" strike="noStrike" err="1">
                          <a:solidFill>
                            <a:srgbClr val="000000"/>
                          </a:solidFill>
                          <a:effectLst/>
                          <a:latin typeface="Aptos Narrow" panose="020B0004020202020204" pitchFamily="34" charset="0"/>
                        </a:rPr>
                        <a:t>Purchy</a:t>
                      </a:r>
                      <a:r>
                        <a:rPr lang="en-IN" sz="2000" b="0" i="0" u="none" strike="noStrike">
                          <a:solidFill>
                            <a:srgbClr val="000000"/>
                          </a:solidFill>
                          <a:effectLst/>
                          <a:latin typeface="Aptos Narrow" panose="020B0004020202020204" pitchFamily="34" charset="0"/>
                        </a:rPr>
                        <a:t> Not </a:t>
                      </a:r>
                      <a:r>
                        <a:rPr lang="en-IN" sz="2000" b="0" i="0" u="none" strike="noStrike" err="1">
                          <a:solidFill>
                            <a:srgbClr val="000000"/>
                          </a:solidFill>
                          <a:effectLst/>
                          <a:latin typeface="Aptos Narrow" panose="020B0004020202020204" pitchFamily="34" charset="0"/>
                        </a:rPr>
                        <a:t>Honored</a:t>
                      </a:r>
                      <a:endParaRPr lang="en-IN" sz="2000" b="0" i="0" u="none" strike="noStrike">
                        <a:solidFill>
                          <a:srgbClr val="000000"/>
                        </a:solidFill>
                        <a:effectLst/>
                        <a:latin typeface="Aptos Narrow" panose="020B00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Total </a:t>
                      </a:r>
                      <a:r>
                        <a:rPr lang="en-IN" sz="2000" b="0" i="0" u="none" strike="noStrike" err="1">
                          <a:solidFill>
                            <a:srgbClr val="000000"/>
                          </a:solidFill>
                          <a:effectLst/>
                          <a:latin typeface="Aptos Narrow" panose="020B0004020202020204" pitchFamily="34" charset="0"/>
                        </a:rPr>
                        <a:t>Purchy</a:t>
                      </a:r>
                      <a:r>
                        <a:rPr lang="en-IN" sz="2000" b="0" i="0" u="none" strike="noStrike">
                          <a:solidFill>
                            <a:srgbClr val="000000"/>
                          </a:solidFill>
                          <a:effectLst/>
                          <a:latin typeface="Aptos Narrow" panose="020B0004020202020204" pitchFamily="34" charset="0"/>
                        </a:rPr>
                        <a:t> Not </a:t>
                      </a:r>
                      <a:r>
                        <a:rPr lang="en-IN" sz="2000" b="0" i="0" u="none" strike="noStrike" err="1">
                          <a:solidFill>
                            <a:srgbClr val="000000"/>
                          </a:solidFill>
                          <a:effectLst/>
                          <a:latin typeface="Aptos Narrow" panose="020B0004020202020204" pitchFamily="34" charset="0"/>
                        </a:rPr>
                        <a:t>Honored</a:t>
                      </a:r>
                      <a:r>
                        <a:rPr lang="en-IN" sz="2000" b="0" i="0" u="none" strike="noStrike">
                          <a:solidFill>
                            <a:srgbClr val="000000"/>
                          </a:solidFill>
                          <a:effectLst/>
                          <a:latin typeface="Aptos Narrow" panose="020B0004020202020204" pitchFamily="34" charset="0"/>
                        </a:rPr>
                        <a:t> Qty (</a:t>
                      </a:r>
                      <a:r>
                        <a:rPr lang="en-IN" sz="2000" b="0" i="0" u="none" strike="noStrike" err="1">
                          <a:solidFill>
                            <a:srgbClr val="000000"/>
                          </a:solidFill>
                          <a:effectLst/>
                          <a:latin typeface="Aptos Narrow" panose="020B0004020202020204" pitchFamily="34" charset="0"/>
                        </a:rPr>
                        <a:t>Qtls</a:t>
                      </a:r>
                      <a:r>
                        <a:rPr lang="en-IN" sz="2000" b="0" i="0" u="none" strike="noStrike">
                          <a:solidFill>
                            <a:srgbClr val="000000"/>
                          </a:solidFill>
                          <a:effectLst/>
                          <a:latin typeface="Aptos Narrow" panose="020B00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6985256"/>
                  </a:ext>
                </a:extLst>
              </a:tr>
              <a:tr h="671115">
                <a:tc gridSpan="2">
                  <a:txBody>
                    <a:bodyPr/>
                    <a:lstStyle/>
                    <a:p>
                      <a:pPr algn="ctr" fontAlgn="ctr">
                        <a:buNone/>
                      </a:pPr>
                      <a:r>
                        <a:rPr lang="en-IN" sz="2000" b="0" i="0" u="none" strike="noStrike">
                          <a:solidFill>
                            <a:srgbClr val="000000"/>
                          </a:solidFill>
                          <a:effectLst/>
                          <a:latin typeface="Aptos Narrow" panose="020B0004020202020204" pitchFamily="34" charset="0"/>
                        </a:rPr>
                        <a:t>26/01/2026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ctr" fontAlgn="ctr">
                        <a:buNone/>
                      </a:pPr>
                      <a:r>
                        <a:rPr lang="en-IN" sz="2000" b="0" i="0" u="none" strike="noStrike">
                          <a:solidFill>
                            <a:srgbClr val="000000"/>
                          </a:solidFill>
                          <a:effectLst/>
                          <a:latin typeface="Aptos Narrow" panose="020B0004020202020204" pitchFamily="34" charset="0"/>
                        </a:rPr>
                        <a:t>26/01/2026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26/01/2026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635876"/>
                  </a:ext>
                </a:extLst>
              </a:tr>
              <a:tr h="472601">
                <a:tc>
                  <a:txBody>
                    <a:bodyPr/>
                    <a:lstStyle/>
                    <a:p>
                      <a:pPr algn="ctr" fontAlgn="ctr">
                        <a:buNone/>
                      </a:pPr>
                      <a:r>
                        <a:rPr lang="en-IN" sz="2000" b="0" i="0" u="none" strike="noStrike">
                          <a:solidFill>
                            <a:srgbClr val="000000"/>
                          </a:solidFill>
                          <a:effectLst/>
                          <a:latin typeface="Aptos Narrow" panose="020B0004020202020204" pitchFamily="34" charset="0"/>
                        </a:rPr>
                        <a:t>327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52497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37182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Aptos Narrow" panose="020B0004020202020204" pitchFamily="34" charset="0"/>
                        </a:rPr>
                        <a:t>1179819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6275880"/>
                  </a:ext>
                </a:extLst>
              </a:tr>
            </a:tbl>
          </a:graphicData>
        </a:graphic>
      </p:graphicFrame>
    </p:spTree>
    <p:extLst>
      <p:ext uri="{BB962C8B-B14F-4D97-AF65-F5344CB8AC3E}">
        <p14:creationId xmlns:p14="http://schemas.microsoft.com/office/powerpoint/2010/main" val="2707753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D898D-D126-EAFF-3F4A-BC89378F2189}"/>
              </a:ext>
            </a:extLst>
          </p:cNvPr>
          <p:cNvSpPr>
            <a:spLocks noGrp="1"/>
          </p:cNvSpPr>
          <p:nvPr>
            <p:ph type="sldNum" sz="quarter" idx="12"/>
          </p:nvPr>
        </p:nvSpPr>
        <p:spPr/>
        <p:txBody>
          <a:bodyPr/>
          <a:lstStyle/>
          <a:p>
            <a:fld id="{B76B49FA-22BB-44F5-8EFA-E5C56FA3907E}" type="slidenum">
              <a:rPr lang="en-US" smtClean="0"/>
              <a:pPr/>
              <a:t>21</a:t>
            </a:fld>
            <a:endParaRPr lang="en-US"/>
          </a:p>
        </p:txBody>
      </p:sp>
      <p:sp>
        <p:nvSpPr>
          <p:cNvPr id="3" name="Title 2">
            <a:extLst>
              <a:ext uri="{FF2B5EF4-FFF2-40B4-BE49-F238E27FC236}">
                <a16:creationId xmlns:a16="http://schemas.microsoft.com/office/drawing/2014/main" id="{0980603E-B57A-265C-531D-9DF698A3D31B}"/>
              </a:ext>
            </a:extLst>
          </p:cNvPr>
          <p:cNvSpPr>
            <a:spLocks noGrp="1"/>
          </p:cNvSpPr>
          <p:nvPr>
            <p:ph type="title"/>
          </p:nvPr>
        </p:nvSpPr>
        <p:spPr/>
        <p:txBody>
          <a:bodyPr/>
          <a:lstStyle/>
          <a:p>
            <a:r>
              <a:rPr lang="en-US" err="1"/>
              <a:t>CoLk</a:t>
            </a:r>
            <a:r>
              <a:rPr lang="en-US"/>
              <a:t> 9709 (Duplicate) Analysis</a:t>
            </a:r>
          </a:p>
        </p:txBody>
      </p:sp>
      <p:pic>
        <p:nvPicPr>
          <p:cNvPr id="7" name="Picture 6">
            <a:extLst>
              <a:ext uri="{FF2B5EF4-FFF2-40B4-BE49-F238E27FC236}">
                <a16:creationId xmlns:a16="http://schemas.microsoft.com/office/drawing/2014/main" id="{BF2FDDCA-AF6C-B02C-56BF-2DB4051C6586}"/>
              </a:ext>
            </a:extLst>
          </p:cNvPr>
          <p:cNvPicPr>
            <a:picLocks noChangeAspect="1"/>
          </p:cNvPicPr>
          <p:nvPr/>
        </p:nvPicPr>
        <p:blipFill>
          <a:blip r:embed="rId2"/>
          <a:stretch>
            <a:fillRect/>
          </a:stretch>
        </p:blipFill>
        <p:spPr>
          <a:xfrm>
            <a:off x="47024" y="838200"/>
            <a:ext cx="12094176" cy="5257800"/>
          </a:xfrm>
          <a:prstGeom prst="rect">
            <a:avLst/>
          </a:prstGeom>
        </p:spPr>
      </p:pic>
    </p:spTree>
    <p:extLst>
      <p:ext uri="{BB962C8B-B14F-4D97-AF65-F5344CB8AC3E}">
        <p14:creationId xmlns:p14="http://schemas.microsoft.com/office/powerpoint/2010/main" val="41754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9B810-E2C0-1F7E-3637-75D4A5AF3CFD}"/>
              </a:ext>
            </a:extLst>
          </p:cNvPr>
          <p:cNvSpPr>
            <a:spLocks noGrp="1"/>
          </p:cNvSpPr>
          <p:nvPr>
            <p:ph type="sldNum" sz="quarter" idx="12"/>
          </p:nvPr>
        </p:nvSpPr>
        <p:spPr/>
        <p:txBody>
          <a:bodyPr/>
          <a:lstStyle/>
          <a:p>
            <a:fld id="{B76B49FA-22BB-44F5-8EFA-E5C56FA3907E}" type="slidenum">
              <a:rPr lang="en-US" smtClean="0"/>
              <a:pPr/>
              <a:t>22</a:t>
            </a:fld>
            <a:endParaRPr lang="en-US"/>
          </a:p>
        </p:txBody>
      </p:sp>
      <p:sp>
        <p:nvSpPr>
          <p:cNvPr id="3" name="Title 2">
            <a:extLst>
              <a:ext uri="{FF2B5EF4-FFF2-40B4-BE49-F238E27FC236}">
                <a16:creationId xmlns:a16="http://schemas.microsoft.com/office/drawing/2014/main" id="{D9B3BDD1-ACAA-2AD1-B79F-97F172C1719F}"/>
              </a:ext>
            </a:extLst>
          </p:cNvPr>
          <p:cNvSpPr>
            <a:spLocks noGrp="1"/>
          </p:cNvSpPr>
          <p:nvPr>
            <p:ph type="title"/>
          </p:nvPr>
        </p:nvSpPr>
        <p:spPr/>
        <p:txBody>
          <a:bodyPr/>
          <a:lstStyle/>
          <a:p>
            <a:r>
              <a:rPr lang="en-US" err="1"/>
              <a:t>CoLk</a:t>
            </a:r>
            <a:r>
              <a:rPr lang="en-US"/>
              <a:t> 9709 (Duplicate) Analysis</a:t>
            </a:r>
          </a:p>
        </p:txBody>
      </p:sp>
      <p:graphicFrame>
        <p:nvGraphicFramePr>
          <p:cNvPr id="4" name="Table 3">
            <a:extLst>
              <a:ext uri="{FF2B5EF4-FFF2-40B4-BE49-F238E27FC236}">
                <a16:creationId xmlns:a16="http://schemas.microsoft.com/office/drawing/2014/main" id="{44510F7E-C257-76C7-F6F5-C6A4F9DE6D65}"/>
              </a:ext>
            </a:extLst>
          </p:cNvPr>
          <p:cNvGraphicFramePr>
            <a:graphicFrameLocks noGrp="1"/>
          </p:cNvGraphicFramePr>
          <p:nvPr/>
        </p:nvGraphicFramePr>
        <p:xfrm>
          <a:off x="304800" y="1295400"/>
          <a:ext cx="6781800" cy="4800604"/>
        </p:xfrm>
        <a:graphic>
          <a:graphicData uri="http://schemas.openxmlformats.org/drawingml/2006/table">
            <a:tbl>
              <a:tblPr>
                <a:tableStyleId>{5940675A-B579-460E-94D1-54222C63F5DA}</a:tableStyleId>
              </a:tblPr>
              <a:tblGrid>
                <a:gridCol w="1500891">
                  <a:extLst>
                    <a:ext uri="{9D8B030D-6E8A-4147-A177-3AD203B41FA5}">
                      <a16:colId xmlns:a16="http://schemas.microsoft.com/office/drawing/2014/main" val="3002538405"/>
                    </a:ext>
                  </a:extLst>
                </a:gridCol>
                <a:gridCol w="889416">
                  <a:extLst>
                    <a:ext uri="{9D8B030D-6E8A-4147-A177-3AD203B41FA5}">
                      <a16:colId xmlns:a16="http://schemas.microsoft.com/office/drawing/2014/main" val="606733311"/>
                    </a:ext>
                  </a:extLst>
                </a:gridCol>
                <a:gridCol w="889416">
                  <a:extLst>
                    <a:ext uri="{9D8B030D-6E8A-4147-A177-3AD203B41FA5}">
                      <a16:colId xmlns:a16="http://schemas.microsoft.com/office/drawing/2014/main" val="4001818516"/>
                    </a:ext>
                  </a:extLst>
                </a:gridCol>
                <a:gridCol w="889416">
                  <a:extLst>
                    <a:ext uri="{9D8B030D-6E8A-4147-A177-3AD203B41FA5}">
                      <a16:colId xmlns:a16="http://schemas.microsoft.com/office/drawing/2014/main" val="3692619926"/>
                    </a:ext>
                  </a:extLst>
                </a:gridCol>
                <a:gridCol w="1348022">
                  <a:extLst>
                    <a:ext uri="{9D8B030D-6E8A-4147-A177-3AD203B41FA5}">
                      <a16:colId xmlns:a16="http://schemas.microsoft.com/office/drawing/2014/main" val="1458706350"/>
                    </a:ext>
                  </a:extLst>
                </a:gridCol>
                <a:gridCol w="1264639">
                  <a:extLst>
                    <a:ext uri="{9D8B030D-6E8A-4147-A177-3AD203B41FA5}">
                      <a16:colId xmlns:a16="http://schemas.microsoft.com/office/drawing/2014/main" val="2485579938"/>
                    </a:ext>
                  </a:extLst>
                </a:gridCol>
              </a:tblGrid>
              <a:tr h="401750">
                <a:tc gridSpan="6">
                  <a:txBody>
                    <a:bodyPr/>
                    <a:lstStyle/>
                    <a:p>
                      <a:pPr algn="ctr" fontAlgn="b">
                        <a:buNone/>
                      </a:pPr>
                      <a:r>
                        <a:rPr lang="en-US" sz="1600" u="none" strike="noStrike">
                          <a:effectLst/>
                          <a:latin typeface="Aptos" panose="020B0004020202020204" pitchFamily="34" charset="0"/>
                        </a:rPr>
                        <a:t>COLK  9709 -Duplicate- Survey 2025 (Ha)</a:t>
                      </a:r>
                      <a:endParaRPr lang="en-US" sz="1600" b="1" i="0" u="none" strike="noStrike">
                        <a:solidFill>
                          <a:srgbClr val="000000"/>
                        </a:solidFill>
                        <a:effectLst/>
                        <a:latin typeface="Aptos" panose="020B0004020202020204" pitchFamily="34" charset="0"/>
                      </a:endParaRPr>
                    </a:p>
                  </a:txBody>
                  <a:tcPr marL="6350" marR="6350" marT="635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482139"/>
                  </a:ext>
                </a:extLst>
              </a:tr>
              <a:tr h="793302">
                <a:tc>
                  <a:txBody>
                    <a:bodyPr/>
                    <a:lstStyle/>
                    <a:p>
                      <a:pPr algn="l" fontAlgn="b">
                        <a:buNone/>
                      </a:pPr>
                      <a:r>
                        <a:rPr lang="en-US" sz="1600" u="none" strike="noStrike">
                          <a:effectLst/>
                          <a:latin typeface="Aptos" panose="020B0004020202020204" pitchFamily="34" charset="0"/>
                        </a:rPr>
                        <a:t>Society</a:t>
                      </a:r>
                      <a:endParaRPr lang="en-US" sz="1600" b="1" i="0" u="none" strike="noStrike">
                        <a:solidFill>
                          <a:srgbClr val="000000"/>
                        </a:solidFill>
                        <a:effectLst/>
                        <a:latin typeface="Aptos" panose="020B0004020202020204" pitchFamily="34" charset="0"/>
                      </a:endParaRPr>
                    </a:p>
                  </a:txBody>
                  <a:tcPr marL="6350" marR="6350" marT="6350" marB="0" anchor="b"/>
                </a:tc>
                <a:tc>
                  <a:txBody>
                    <a:bodyPr/>
                    <a:lstStyle/>
                    <a:p>
                      <a:pPr algn="l" fontAlgn="b">
                        <a:buNone/>
                      </a:pPr>
                      <a:r>
                        <a:rPr lang="en-US" sz="1600" u="none" strike="noStrike">
                          <a:effectLst/>
                          <a:latin typeface="Aptos" panose="020B0004020202020204" pitchFamily="34" charset="0"/>
                        </a:rPr>
                        <a:t>AUTUMN</a:t>
                      </a:r>
                      <a:endParaRPr lang="en-US" sz="1600" b="1" i="0" u="none" strike="noStrike">
                        <a:solidFill>
                          <a:srgbClr val="000000"/>
                        </a:solidFill>
                        <a:effectLst/>
                        <a:latin typeface="Aptos" panose="020B0004020202020204" pitchFamily="34" charset="0"/>
                      </a:endParaRPr>
                    </a:p>
                  </a:txBody>
                  <a:tcPr marL="6350" marR="6350" marT="6350" marB="0" anchor="b"/>
                </a:tc>
                <a:tc>
                  <a:txBody>
                    <a:bodyPr/>
                    <a:lstStyle/>
                    <a:p>
                      <a:pPr algn="l" fontAlgn="b">
                        <a:buNone/>
                      </a:pPr>
                      <a:r>
                        <a:rPr lang="en-US" sz="1600" u="none" strike="noStrike">
                          <a:effectLst/>
                          <a:latin typeface="Aptos" panose="020B0004020202020204" pitchFamily="34" charset="0"/>
                        </a:rPr>
                        <a:t>PLANT</a:t>
                      </a:r>
                      <a:endParaRPr lang="en-US" sz="1600" b="1" i="0" u="none" strike="noStrike">
                        <a:solidFill>
                          <a:srgbClr val="000000"/>
                        </a:solidFill>
                        <a:effectLst/>
                        <a:latin typeface="Aptos" panose="020B0004020202020204" pitchFamily="34" charset="0"/>
                      </a:endParaRPr>
                    </a:p>
                  </a:txBody>
                  <a:tcPr marL="6350" marR="6350" marT="6350" marB="0" anchor="b"/>
                </a:tc>
                <a:tc>
                  <a:txBody>
                    <a:bodyPr/>
                    <a:lstStyle/>
                    <a:p>
                      <a:pPr algn="l" fontAlgn="b">
                        <a:buNone/>
                      </a:pPr>
                      <a:r>
                        <a:rPr lang="en-US" sz="1600" u="none" strike="noStrike">
                          <a:effectLst/>
                          <a:latin typeface="Aptos" panose="020B0004020202020204" pitchFamily="34" charset="0"/>
                        </a:rPr>
                        <a:t>RATOON</a:t>
                      </a:r>
                      <a:endParaRPr lang="en-US" sz="1600" b="1" i="0" u="none" strike="noStrike">
                        <a:solidFill>
                          <a:srgbClr val="000000"/>
                        </a:solidFill>
                        <a:effectLst/>
                        <a:latin typeface="Aptos" panose="020B0004020202020204" pitchFamily="34" charset="0"/>
                      </a:endParaRPr>
                    </a:p>
                  </a:txBody>
                  <a:tcPr marL="6350" marR="6350" marT="6350" marB="0" anchor="b"/>
                </a:tc>
                <a:tc>
                  <a:txBody>
                    <a:bodyPr/>
                    <a:lstStyle/>
                    <a:p>
                      <a:pPr algn="l" fontAlgn="b">
                        <a:buNone/>
                      </a:pPr>
                      <a:r>
                        <a:rPr lang="en-US" sz="1600" u="none" strike="noStrike">
                          <a:effectLst/>
                          <a:latin typeface="Aptos" panose="020B0004020202020204" pitchFamily="34" charset="0"/>
                        </a:rPr>
                        <a:t>RATOON II</a:t>
                      </a:r>
                      <a:endParaRPr lang="en-US" sz="1600" b="1" i="0" u="none" strike="noStrike">
                        <a:solidFill>
                          <a:srgbClr val="000000"/>
                        </a:solidFill>
                        <a:effectLst/>
                        <a:latin typeface="Aptos" panose="020B0004020202020204" pitchFamily="34" charset="0"/>
                      </a:endParaRPr>
                    </a:p>
                  </a:txBody>
                  <a:tcPr marL="6350" marR="6350" marT="6350" marB="0" anchor="b"/>
                </a:tc>
                <a:tc>
                  <a:txBody>
                    <a:bodyPr/>
                    <a:lstStyle/>
                    <a:p>
                      <a:pPr algn="l" fontAlgn="b">
                        <a:buNone/>
                      </a:pPr>
                      <a:r>
                        <a:rPr lang="en-US" sz="1600" b="1" i="0" u="none" strike="noStrike">
                          <a:solidFill>
                            <a:srgbClr val="000000"/>
                          </a:solidFill>
                          <a:effectLst/>
                          <a:latin typeface="Aptos" panose="020B0004020202020204" pitchFamily="34" charset="0"/>
                        </a:rPr>
                        <a:t>Total Area in Ha</a:t>
                      </a:r>
                    </a:p>
                  </a:txBody>
                  <a:tcPr marL="6350" marR="6350" marT="6350" marB="0" anchor="b"/>
                </a:tc>
                <a:extLst>
                  <a:ext uri="{0D108BD9-81ED-4DB2-BD59-A6C34878D82A}">
                    <a16:rowId xmlns:a16="http://schemas.microsoft.com/office/drawing/2014/main" val="1081602123"/>
                  </a:ext>
                </a:extLst>
              </a:tr>
              <a:tr h="401750">
                <a:tc>
                  <a:txBody>
                    <a:bodyPr/>
                    <a:lstStyle/>
                    <a:p>
                      <a:pPr algn="l" fontAlgn="b">
                        <a:buNone/>
                      </a:pPr>
                      <a:r>
                        <a:rPr lang="en-US" sz="1600" u="none" strike="noStrike">
                          <a:effectLst/>
                          <a:latin typeface="Aptos" panose="020B0004020202020204" pitchFamily="34" charset="0"/>
                        </a:rPr>
                        <a:t>AIRA</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10.581</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294.951</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101.913</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3.767</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411.212</a:t>
                      </a:r>
                      <a:endParaRPr lang="en-US" sz="16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2771456250"/>
                  </a:ext>
                </a:extLst>
              </a:tr>
              <a:tr h="401750">
                <a:tc>
                  <a:txBody>
                    <a:bodyPr/>
                    <a:lstStyle/>
                    <a:p>
                      <a:pPr algn="l" fontAlgn="b">
                        <a:buNone/>
                      </a:pPr>
                      <a:r>
                        <a:rPr lang="en-US" sz="1600" u="none" strike="noStrike">
                          <a:effectLst/>
                          <a:latin typeface="Aptos" panose="020B0004020202020204" pitchFamily="34" charset="0"/>
                        </a:rPr>
                        <a:t>ARNIKHANA</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l" fontAlgn="b">
                        <a:buNone/>
                      </a:pPr>
                      <a:r>
                        <a:rPr lang="en-US" sz="1600" u="none" strike="noStrike">
                          <a:effectLst/>
                          <a:latin typeface="Aptos" panose="020B0004020202020204" pitchFamily="34" charset="0"/>
                        </a:rPr>
                        <a:t> </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11.049</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2.448</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l" fontAlgn="b">
                        <a:buNone/>
                      </a:pPr>
                      <a:r>
                        <a:rPr lang="en-US" sz="1600" u="none" strike="noStrike">
                          <a:effectLst/>
                          <a:latin typeface="Aptos" panose="020B0004020202020204" pitchFamily="34" charset="0"/>
                        </a:rPr>
                        <a:t> </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13.497</a:t>
                      </a:r>
                      <a:endParaRPr lang="en-US" sz="16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2091152423"/>
                  </a:ext>
                </a:extLst>
              </a:tr>
              <a:tr h="401750">
                <a:tc>
                  <a:txBody>
                    <a:bodyPr/>
                    <a:lstStyle/>
                    <a:p>
                      <a:pPr algn="l" fontAlgn="b">
                        <a:buNone/>
                      </a:pPr>
                      <a:r>
                        <a:rPr lang="en-US" sz="1600" u="none" strike="noStrike">
                          <a:effectLst/>
                          <a:latin typeface="Aptos" panose="020B0004020202020204" pitchFamily="34" charset="0"/>
                        </a:rPr>
                        <a:t>BELRAYAN</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0.715</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8.379</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1.832</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l" fontAlgn="b">
                        <a:buNone/>
                      </a:pPr>
                      <a:r>
                        <a:rPr lang="en-US" sz="1600" u="none" strike="noStrike">
                          <a:effectLst/>
                          <a:latin typeface="Aptos" panose="020B0004020202020204" pitchFamily="34" charset="0"/>
                        </a:rPr>
                        <a:t> </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10.926</a:t>
                      </a:r>
                      <a:endParaRPr lang="en-US" sz="16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2407186036"/>
                  </a:ext>
                </a:extLst>
              </a:tr>
              <a:tr h="401750">
                <a:tc>
                  <a:txBody>
                    <a:bodyPr/>
                    <a:lstStyle/>
                    <a:p>
                      <a:pPr algn="l" fontAlgn="b">
                        <a:buNone/>
                      </a:pPr>
                      <a:r>
                        <a:rPr lang="en-US" sz="1600" u="none" strike="noStrike">
                          <a:effectLst/>
                          <a:latin typeface="Aptos" panose="020B0004020202020204" pitchFamily="34" charset="0"/>
                        </a:rPr>
                        <a:t>HARGAON</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0.272</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19.329</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8.495</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1.297</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29.393</a:t>
                      </a:r>
                      <a:endParaRPr lang="en-US" sz="16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2789643206"/>
                  </a:ext>
                </a:extLst>
              </a:tr>
              <a:tr h="401750">
                <a:tc>
                  <a:txBody>
                    <a:bodyPr/>
                    <a:lstStyle/>
                    <a:p>
                      <a:pPr algn="l" fontAlgn="b">
                        <a:buNone/>
                      </a:pPr>
                      <a:r>
                        <a:rPr lang="en-US" sz="1600" u="none" strike="noStrike">
                          <a:effectLst/>
                          <a:latin typeface="Aptos" panose="020B0004020202020204" pitchFamily="34" charset="0"/>
                        </a:rPr>
                        <a:t>LAKHIMPUR</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0.358</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66.221</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26.667</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0.741</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93.987</a:t>
                      </a:r>
                      <a:endParaRPr lang="en-US" sz="16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3155322014"/>
                  </a:ext>
                </a:extLst>
              </a:tr>
              <a:tr h="793302">
                <a:tc>
                  <a:txBody>
                    <a:bodyPr/>
                    <a:lstStyle/>
                    <a:p>
                      <a:pPr algn="l" fontAlgn="b">
                        <a:buNone/>
                      </a:pPr>
                      <a:r>
                        <a:rPr lang="en-US" sz="1600" u="none" strike="noStrike">
                          <a:effectLst/>
                          <a:latin typeface="Aptos" panose="020B0004020202020204" pitchFamily="34" charset="0"/>
                        </a:rPr>
                        <a:t>MAHMOODABAD</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l" fontAlgn="b">
                        <a:buNone/>
                      </a:pPr>
                      <a:r>
                        <a:rPr lang="en-US" sz="1600" u="none" strike="noStrike">
                          <a:effectLst/>
                          <a:latin typeface="Aptos" panose="020B0004020202020204" pitchFamily="34" charset="0"/>
                        </a:rPr>
                        <a:t> </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5.686</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3.949</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l" fontAlgn="b">
                        <a:buNone/>
                      </a:pPr>
                      <a:r>
                        <a:rPr lang="en-US" sz="1600" u="none" strike="noStrike">
                          <a:effectLst/>
                          <a:latin typeface="Aptos" panose="020B0004020202020204" pitchFamily="34" charset="0"/>
                        </a:rPr>
                        <a:t> </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9.635</a:t>
                      </a:r>
                      <a:endParaRPr lang="en-US" sz="16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3978795593"/>
                  </a:ext>
                </a:extLst>
              </a:tr>
              <a:tr h="401750">
                <a:tc>
                  <a:txBody>
                    <a:bodyPr/>
                    <a:lstStyle/>
                    <a:p>
                      <a:pPr algn="l" fontAlgn="b">
                        <a:buNone/>
                      </a:pPr>
                      <a:r>
                        <a:rPr lang="en-US" sz="1600" u="none" strike="noStrike">
                          <a:effectLst/>
                          <a:latin typeface="Aptos" panose="020B0004020202020204" pitchFamily="34" charset="0"/>
                        </a:rPr>
                        <a:t>NANPARA</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0.747</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47.906</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12.566</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l" fontAlgn="b">
                        <a:buNone/>
                      </a:pPr>
                      <a:r>
                        <a:rPr lang="en-US" sz="1600" u="none" strike="noStrike">
                          <a:effectLst/>
                          <a:latin typeface="Aptos" panose="020B0004020202020204" pitchFamily="34" charset="0"/>
                        </a:rPr>
                        <a:t> </a:t>
                      </a:r>
                      <a:endParaRPr lang="en-US" sz="16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61.219</a:t>
                      </a:r>
                      <a:endParaRPr lang="en-US" sz="16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1811534580"/>
                  </a:ext>
                </a:extLst>
              </a:tr>
              <a:tr h="401750">
                <a:tc>
                  <a:txBody>
                    <a:bodyPr/>
                    <a:lstStyle/>
                    <a:p>
                      <a:pPr algn="l" fontAlgn="b">
                        <a:buNone/>
                      </a:pPr>
                      <a:r>
                        <a:rPr lang="en-US" sz="1600" u="none" strike="noStrike">
                          <a:effectLst/>
                          <a:latin typeface="Aptos" panose="020B0004020202020204" pitchFamily="34" charset="0"/>
                        </a:rPr>
                        <a:t>Grand Total</a:t>
                      </a:r>
                      <a:endParaRPr lang="en-US" sz="1600" b="1"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12.673</a:t>
                      </a:r>
                      <a:endParaRPr lang="en-US" sz="1600" b="1"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453.521</a:t>
                      </a:r>
                      <a:endParaRPr lang="en-US" sz="1600" b="1"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157.87</a:t>
                      </a:r>
                      <a:endParaRPr lang="en-US" sz="1600" b="1"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5.805</a:t>
                      </a:r>
                      <a:endParaRPr lang="en-US" sz="1600" b="1"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600" u="none" strike="noStrike">
                          <a:effectLst/>
                          <a:latin typeface="Aptos" panose="020B0004020202020204" pitchFamily="34" charset="0"/>
                        </a:rPr>
                        <a:t>629.869</a:t>
                      </a:r>
                      <a:endParaRPr lang="en-US" sz="1600" b="1"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1991344488"/>
                  </a:ext>
                </a:extLst>
              </a:tr>
            </a:tbl>
          </a:graphicData>
        </a:graphic>
      </p:graphicFrame>
      <p:graphicFrame>
        <p:nvGraphicFramePr>
          <p:cNvPr id="5" name="Table 4">
            <a:extLst>
              <a:ext uri="{FF2B5EF4-FFF2-40B4-BE49-F238E27FC236}">
                <a16:creationId xmlns:a16="http://schemas.microsoft.com/office/drawing/2014/main" id="{429F19B7-0AE4-CE2B-CC48-69B4AAC0EF20}"/>
              </a:ext>
            </a:extLst>
          </p:cNvPr>
          <p:cNvGraphicFramePr>
            <a:graphicFrameLocks noGrp="1"/>
          </p:cNvGraphicFramePr>
          <p:nvPr/>
        </p:nvGraphicFramePr>
        <p:xfrm>
          <a:off x="7467600" y="1318517"/>
          <a:ext cx="4267200" cy="4645660"/>
        </p:xfrm>
        <a:graphic>
          <a:graphicData uri="http://schemas.openxmlformats.org/drawingml/2006/table">
            <a:tbl>
              <a:tblPr>
                <a:tableStyleId>{616DA210-FB5B-4158-B5E0-FEB733F419BA}</a:tableStyleId>
              </a:tblPr>
              <a:tblGrid>
                <a:gridCol w="2078325">
                  <a:extLst>
                    <a:ext uri="{9D8B030D-6E8A-4147-A177-3AD203B41FA5}">
                      <a16:colId xmlns:a16="http://schemas.microsoft.com/office/drawing/2014/main" val="1583391118"/>
                    </a:ext>
                  </a:extLst>
                </a:gridCol>
                <a:gridCol w="2188875">
                  <a:extLst>
                    <a:ext uri="{9D8B030D-6E8A-4147-A177-3AD203B41FA5}">
                      <a16:colId xmlns:a16="http://schemas.microsoft.com/office/drawing/2014/main" val="2261226827"/>
                    </a:ext>
                  </a:extLst>
                </a:gridCol>
              </a:tblGrid>
              <a:tr h="190500">
                <a:tc gridSpan="2">
                  <a:txBody>
                    <a:bodyPr/>
                    <a:lstStyle/>
                    <a:p>
                      <a:pPr algn="l" fontAlgn="b">
                        <a:buNone/>
                      </a:pPr>
                      <a:r>
                        <a:rPr lang="en-US" sz="1800" b="1" i="0" u="none" strike="noStrike">
                          <a:solidFill>
                            <a:srgbClr val="000000"/>
                          </a:solidFill>
                          <a:effectLst/>
                          <a:latin typeface="Aptos" panose="020B0004020202020204" pitchFamily="34" charset="0"/>
                        </a:rPr>
                        <a:t>Top 10 Villages</a:t>
                      </a:r>
                    </a:p>
                  </a:txBody>
                  <a:tcPr marL="6350" marR="6350" marT="6350" marB="0" anchor="b"/>
                </a:tc>
                <a:tc hMerge="1">
                  <a:txBody>
                    <a:bodyPr/>
                    <a:lstStyle/>
                    <a:p>
                      <a:pPr algn="l" fontAlgn="b">
                        <a:buNone/>
                      </a:pPr>
                      <a:endParaRPr lang="en-US" sz="18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1773722413"/>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a:effectLst/>
                          <a:latin typeface="Aptos" panose="020B0004020202020204" pitchFamily="34" charset="0"/>
                        </a:rPr>
                        <a:t>Village</a:t>
                      </a:r>
                      <a:endParaRPr lang="en-US" sz="1800" b="0" i="0" u="none" strike="noStrike">
                        <a:solidFill>
                          <a:srgbClr val="000000"/>
                        </a:solidFill>
                        <a:effectLst/>
                        <a:latin typeface="Aptos" panose="020B0004020202020204" pitchFamily="34" charset="0"/>
                      </a:endParaRPr>
                    </a:p>
                    <a:p>
                      <a:pPr algn="l" fontAlgn="b">
                        <a:buNone/>
                      </a:pPr>
                      <a:endParaRPr lang="en-US" sz="1800" b="0" i="0" u="none" strike="noStrike">
                        <a:solidFill>
                          <a:srgbClr val="000000"/>
                        </a:solidFill>
                        <a:effectLst/>
                        <a:latin typeface="Aptos" panose="020B0004020202020204" pitchFamily="34" charset="0"/>
                      </a:endParaRPr>
                    </a:p>
                  </a:txBody>
                  <a:tcPr marL="6350" marR="6350" marT="635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a:effectLst/>
                          <a:latin typeface="Aptos" panose="020B0004020202020204" pitchFamily="34" charset="0"/>
                        </a:rPr>
                        <a:t>Total Area in Ha</a:t>
                      </a:r>
                      <a:endParaRPr lang="en-US" sz="1800" b="0" i="0" u="none" strike="noStrike">
                        <a:solidFill>
                          <a:srgbClr val="000000"/>
                        </a:solidFill>
                        <a:effectLst/>
                        <a:latin typeface="Aptos" panose="020B0004020202020204" pitchFamily="34" charset="0"/>
                      </a:endParaRPr>
                    </a:p>
                    <a:p>
                      <a:pPr algn="l" fontAlgn="b">
                        <a:buNone/>
                      </a:pPr>
                      <a:r>
                        <a:rPr lang="en-US" sz="1800" b="0" i="0" u="none" strike="noStrike">
                          <a:solidFill>
                            <a:srgbClr val="000000"/>
                          </a:solidFill>
                          <a:effectLst/>
                          <a:latin typeface="Aptos" panose="020B0004020202020204" pitchFamily="34" charset="0"/>
                        </a:rPr>
                        <a:t> </a:t>
                      </a:r>
                    </a:p>
                  </a:txBody>
                  <a:tcPr marL="6350" marR="6350" marT="6350" marB="0" anchor="b"/>
                </a:tc>
                <a:extLst>
                  <a:ext uri="{0D108BD9-81ED-4DB2-BD59-A6C34878D82A}">
                    <a16:rowId xmlns:a16="http://schemas.microsoft.com/office/drawing/2014/main" val="1848876353"/>
                  </a:ext>
                </a:extLst>
              </a:tr>
              <a:tr h="381000">
                <a:tc>
                  <a:txBody>
                    <a:bodyPr/>
                    <a:lstStyle/>
                    <a:p>
                      <a:pPr algn="l" fontAlgn="b">
                        <a:buNone/>
                      </a:pPr>
                      <a:r>
                        <a:rPr lang="en-US" sz="1800" u="none" strike="noStrike">
                          <a:effectLst/>
                          <a:latin typeface="Aptos" panose="020B0004020202020204" pitchFamily="34" charset="0"/>
                        </a:rPr>
                        <a:t>BELAGADHI</a:t>
                      </a:r>
                      <a:endParaRPr lang="en-US" sz="18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800" u="none" strike="noStrike">
                          <a:effectLst/>
                          <a:latin typeface="Aptos" panose="020B0004020202020204" pitchFamily="34" charset="0"/>
                        </a:rPr>
                        <a:t>110.784</a:t>
                      </a:r>
                      <a:endParaRPr lang="en-US" sz="18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920306809"/>
                  </a:ext>
                </a:extLst>
              </a:tr>
              <a:tr h="381000">
                <a:tc>
                  <a:txBody>
                    <a:bodyPr/>
                    <a:lstStyle/>
                    <a:p>
                      <a:pPr algn="l" fontAlgn="b">
                        <a:buNone/>
                      </a:pPr>
                      <a:r>
                        <a:rPr lang="en-US" sz="1800" u="none" strike="noStrike">
                          <a:effectLst/>
                          <a:latin typeface="Aptos" panose="020B0004020202020204" pitchFamily="34" charset="0"/>
                        </a:rPr>
                        <a:t>OJHAPURVA</a:t>
                      </a:r>
                      <a:endParaRPr lang="en-US" sz="18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800" u="none" strike="noStrike">
                          <a:effectLst/>
                          <a:latin typeface="Aptos" panose="020B0004020202020204" pitchFamily="34" charset="0"/>
                        </a:rPr>
                        <a:t>35.495</a:t>
                      </a:r>
                      <a:endParaRPr lang="en-US" sz="18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438148595"/>
                  </a:ext>
                </a:extLst>
              </a:tr>
              <a:tr h="381000">
                <a:tc>
                  <a:txBody>
                    <a:bodyPr/>
                    <a:lstStyle/>
                    <a:p>
                      <a:pPr algn="l" fontAlgn="b">
                        <a:buNone/>
                      </a:pPr>
                      <a:r>
                        <a:rPr lang="en-US" sz="1800" u="none" strike="noStrike">
                          <a:effectLst/>
                          <a:latin typeface="Aptos" panose="020B0004020202020204" pitchFamily="34" charset="0"/>
                        </a:rPr>
                        <a:t>DIUHA KALAN</a:t>
                      </a:r>
                      <a:endParaRPr lang="en-US" sz="18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800" u="none" strike="noStrike">
                          <a:effectLst/>
                          <a:latin typeface="Aptos" panose="020B0004020202020204" pitchFamily="34" charset="0"/>
                        </a:rPr>
                        <a:t>24.62</a:t>
                      </a:r>
                      <a:endParaRPr lang="en-US" sz="18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559855111"/>
                  </a:ext>
                </a:extLst>
              </a:tr>
              <a:tr h="381000">
                <a:tc>
                  <a:txBody>
                    <a:bodyPr/>
                    <a:lstStyle/>
                    <a:p>
                      <a:pPr algn="l" fontAlgn="b">
                        <a:buNone/>
                      </a:pPr>
                      <a:r>
                        <a:rPr lang="en-US" sz="1800" u="none" strike="noStrike">
                          <a:effectLst/>
                          <a:latin typeface="Aptos" panose="020B0004020202020204" pitchFamily="34" charset="0"/>
                        </a:rPr>
                        <a:t>KAIRATIPURVA</a:t>
                      </a:r>
                      <a:endParaRPr lang="en-US" sz="18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800" u="none" strike="noStrike">
                          <a:effectLst/>
                          <a:latin typeface="Aptos" panose="020B0004020202020204" pitchFamily="34" charset="0"/>
                        </a:rPr>
                        <a:t>21.213</a:t>
                      </a:r>
                      <a:endParaRPr lang="en-US" sz="18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1055988426"/>
                  </a:ext>
                </a:extLst>
              </a:tr>
              <a:tr h="381000">
                <a:tc>
                  <a:txBody>
                    <a:bodyPr/>
                    <a:lstStyle/>
                    <a:p>
                      <a:pPr algn="l" fontAlgn="b">
                        <a:buNone/>
                      </a:pPr>
                      <a:r>
                        <a:rPr lang="en-US" sz="1800" u="none" strike="noStrike">
                          <a:effectLst/>
                          <a:latin typeface="Aptos" panose="020B0004020202020204" pitchFamily="34" charset="0"/>
                        </a:rPr>
                        <a:t>MAHADEV</a:t>
                      </a:r>
                      <a:endParaRPr lang="en-US" sz="18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800" u="none" strike="noStrike">
                          <a:effectLst/>
                          <a:latin typeface="Aptos" panose="020B0004020202020204" pitchFamily="34" charset="0"/>
                        </a:rPr>
                        <a:t>19.492</a:t>
                      </a:r>
                      <a:endParaRPr lang="en-US" sz="18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3980908162"/>
                  </a:ext>
                </a:extLst>
              </a:tr>
              <a:tr h="381000">
                <a:tc>
                  <a:txBody>
                    <a:bodyPr/>
                    <a:lstStyle/>
                    <a:p>
                      <a:pPr algn="l" fontAlgn="b">
                        <a:buNone/>
                      </a:pPr>
                      <a:r>
                        <a:rPr lang="en-US" sz="1800" u="none" strike="noStrike">
                          <a:effectLst/>
                          <a:latin typeface="Aptos" panose="020B0004020202020204" pitchFamily="34" charset="0"/>
                        </a:rPr>
                        <a:t>TULSIRAMPURVA</a:t>
                      </a:r>
                      <a:endParaRPr lang="en-US" sz="18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800" u="none" strike="noStrike">
                          <a:effectLst/>
                          <a:latin typeface="Aptos" panose="020B0004020202020204" pitchFamily="34" charset="0"/>
                        </a:rPr>
                        <a:t>19.487</a:t>
                      </a:r>
                      <a:endParaRPr lang="en-US" sz="18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949324378"/>
                  </a:ext>
                </a:extLst>
              </a:tr>
              <a:tr h="381000">
                <a:tc>
                  <a:txBody>
                    <a:bodyPr/>
                    <a:lstStyle/>
                    <a:p>
                      <a:pPr algn="l" fontAlgn="b">
                        <a:buNone/>
                      </a:pPr>
                      <a:r>
                        <a:rPr lang="en-US" sz="1800" u="none" strike="noStrike">
                          <a:effectLst/>
                          <a:latin typeface="Aptos" panose="020B0004020202020204" pitchFamily="34" charset="0"/>
                        </a:rPr>
                        <a:t>SABAI GAURHI</a:t>
                      </a:r>
                      <a:endParaRPr lang="en-US" sz="18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800" u="none" strike="noStrike">
                          <a:effectLst/>
                          <a:latin typeface="Aptos" panose="020B0004020202020204" pitchFamily="34" charset="0"/>
                        </a:rPr>
                        <a:t>18.569</a:t>
                      </a:r>
                      <a:endParaRPr lang="en-US" sz="18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751946068"/>
                  </a:ext>
                </a:extLst>
              </a:tr>
              <a:tr h="381000">
                <a:tc>
                  <a:txBody>
                    <a:bodyPr/>
                    <a:lstStyle/>
                    <a:p>
                      <a:pPr algn="l" fontAlgn="b">
                        <a:buNone/>
                      </a:pPr>
                      <a:r>
                        <a:rPr lang="en-US" sz="1800" u="none" strike="noStrike">
                          <a:effectLst/>
                          <a:latin typeface="Aptos" panose="020B0004020202020204" pitchFamily="34" charset="0"/>
                        </a:rPr>
                        <a:t>ATKOHNA SARSWA</a:t>
                      </a:r>
                      <a:endParaRPr lang="en-US" sz="18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800" u="none" strike="noStrike">
                          <a:effectLst/>
                          <a:latin typeface="Aptos" panose="020B0004020202020204" pitchFamily="34" charset="0"/>
                        </a:rPr>
                        <a:t>18.541</a:t>
                      </a:r>
                      <a:endParaRPr lang="en-US" sz="18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3791853976"/>
                  </a:ext>
                </a:extLst>
              </a:tr>
              <a:tr h="381000">
                <a:tc>
                  <a:txBody>
                    <a:bodyPr/>
                    <a:lstStyle/>
                    <a:p>
                      <a:pPr algn="l" fontAlgn="b">
                        <a:buNone/>
                      </a:pPr>
                      <a:r>
                        <a:rPr lang="en-US" sz="1800" u="none" strike="noStrike">
                          <a:effectLst/>
                          <a:latin typeface="Aptos" panose="020B0004020202020204" pitchFamily="34" charset="0"/>
                        </a:rPr>
                        <a:t>NAINAPUR</a:t>
                      </a:r>
                      <a:endParaRPr lang="en-US" sz="18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800" u="none" strike="noStrike">
                          <a:effectLst/>
                          <a:latin typeface="Aptos" panose="020B0004020202020204" pitchFamily="34" charset="0"/>
                        </a:rPr>
                        <a:t>15.746</a:t>
                      </a:r>
                      <a:endParaRPr lang="en-US" sz="18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3807271556"/>
                  </a:ext>
                </a:extLst>
              </a:tr>
              <a:tr h="381000">
                <a:tc>
                  <a:txBody>
                    <a:bodyPr/>
                    <a:lstStyle/>
                    <a:p>
                      <a:pPr algn="l" fontAlgn="b">
                        <a:buNone/>
                      </a:pPr>
                      <a:r>
                        <a:rPr lang="en-US" sz="1800" u="none" strike="noStrike">
                          <a:effectLst/>
                          <a:latin typeface="Aptos" panose="020B0004020202020204" pitchFamily="34" charset="0"/>
                        </a:rPr>
                        <a:t>NAUBASTA</a:t>
                      </a:r>
                      <a:endParaRPr lang="en-US" sz="1800" b="0" i="0" u="none" strike="noStrike">
                        <a:solidFill>
                          <a:srgbClr val="000000"/>
                        </a:solidFill>
                        <a:effectLst/>
                        <a:latin typeface="Aptos" panose="020B0004020202020204" pitchFamily="34" charset="0"/>
                      </a:endParaRPr>
                    </a:p>
                  </a:txBody>
                  <a:tcPr marL="6350" marR="6350" marT="6350" marB="0" anchor="b"/>
                </a:tc>
                <a:tc>
                  <a:txBody>
                    <a:bodyPr/>
                    <a:lstStyle/>
                    <a:p>
                      <a:pPr algn="r" fontAlgn="b">
                        <a:buNone/>
                      </a:pPr>
                      <a:r>
                        <a:rPr lang="en-US" sz="1800" u="none" strike="noStrike">
                          <a:effectLst/>
                          <a:latin typeface="Aptos" panose="020B0004020202020204" pitchFamily="34" charset="0"/>
                        </a:rPr>
                        <a:t>15.229</a:t>
                      </a:r>
                      <a:endParaRPr lang="en-US" sz="1800" b="0" i="0" u="none" strike="noStrike">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209395338"/>
                  </a:ext>
                </a:extLst>
              </a:tr>
            </a:tbl>
          </a:graphicData>
        </a:graphic>
      </p:graphicFrame>
    </p:spTree>
    <p:extLst>
      <p:ext uri="{BB962C8B-B14F-4D97-AF65-F5344CB8AC3E}">
        <p14:creationId xmlns:p14="http://schemas.microsoft.com/office/powerpoint/2010/main" val="1632965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DCE0A-0EB4-F43B-E66F-DE247C7B077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1D5C9CE-5BA5-8BA8-ADB0-C5B05897C133}"/>
              </a:ext>
            </a:extLst>
          </p:cNvPr>
          <p:cNvSpPr>
            <a:spLocks noGrp="1"/>
          </p:cNvSpPr>
          <p:nvPr>
            <p:ph type="title"/>
          </p:nvPr>
        </p:nvSpPr>
        <p:spPr>
          <a:xfrm>
            <a:off x="152400" y="76200"/>
            <a:ext cx="9753600" cy="609600"/>
          </a:xfrm>
        </p:spPr>
        <p:txBody>
          <a:bodyPr vert="horz" lIns="91440" tIns="45720" rIns="91440" bIns="45720" rtlCol="0" anchor="ctr">
            <a:noAutofit/>
          </a:bodyPr>
          <a:lstStyle/>
          <a:p>
            <a:r>
              <a:rPr lang="en-US" sz="240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Comparative Pol in Cane of Neighboring Sugar Factories </a:t>
            </a:r>
            <a:r>
              <a:rPr lang="en-US" sz="200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(31.01.26)</a:t>
            </a:r>
            <a:endParaRPr lang="en-US" sz="240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A99FFFC-3628-74A5-9972-2A702812B35D}"/>
              </a:ext>
            </a:extLst>
          </p:cNvPr>
          <p:cNvSpPr>
            <a:spLocks noGrp="1"/>
          </p:cNvSpPr>
          <p:nvPr>
            <p:ph type="sldNum" sz="quarter" idx="12"/>
          </p:nvPr>
        </p:nvSpPr>
        <p:spPr/>
        <p:txBody>
          <a:bodyPr/>
          <a:lstStyle/>
          <a:p>
            <a:fld id="{B76B49FA-22BB-44F5-8EFA-E5C56FA3907E}" type="slidenum">
              <a:rPr lang="en-US" smtClean="0"/>
              <a:pPr/>
              <a:t>23</a:t>
            </a:fld>
            <a:endParaRPr lang="en-US"/>
          </a:p>
        </p:txBody>
      </p:sp>
      <p:graphicFrame>
        <p:nvGraphicFramePr>
          <p:cNvPr id="3" name="Chart 2">
            <a:extLst>
              <a:ext uri="{FF2B5EF4-FFF2-40B4-BE49-F238E27FC236}">
                <a16:creationId xmlns:a16="http://schemas.microsoft.com/office/drawing/2014/main" id="{C3C4143B-7E39-420D-55E3-38B46FADFEB1}"/>
              </a:ext>
            </a:extLst>
          </p:cNvPr>
          <p:cNvGraphicFramePr>
            <a:graphicFrameLocks/>
          </p:cNvGraphicFramePr>
          <p:nvPr/>
        </p:nvGraphicFramePr>
        <p:xfrm>
          <a:off x="228600" y="914400"/>
          <a:ext cx="11811000" cy="5638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435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D1A6-E347-7513-206F-0DC30D51B379}"/>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72D47D5-93AB-73DD-3034-FF9E38F78FA4}"/>
              </a:ext>
            </a:extLst>
          </p:cNvPr>
          <p:cNvSpPr>
            <a:spLocks noGrp="1"/>
          </p:cNvSpPr>
          <p:nvPr>
            <p:ph type="title"/>
          </p:nvPr>
        </p:nvSpPr>
        <p:spPr>
          <a:xfrm>
            <a:off x="152400" y="76200"/>
            <a:ext cx="9753600" cy="609600"/>
          </a:xfrm>
        </p:spPr>
        <p:txBody>
          <a:bodyPr vert="horz" lIns="91440" tIns="45720" rIns="91440" bIns="45720" rtlCol="0" anchor="ctr">
            <a:noAutofit/>
          </a:bodyPr>
          <a:lstStyle/>
          <a:p>
            <a:r>
              <a:rPr lang="en-US" sz="240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COMPARATIVE DATA OF NEIGHBOURING FACTORY  UP TO 31.01.26</a:t>
            </a:r>
          </a:p>
        </p:txBody>
      </p:sp>
      <p:sp>
        <p:nvSpPr>
          <p:cNvPr id="2" name="Slide Number Placeholder 1">
            <a:extLst>
              <a:ext uri="{FF2B5EF4-FFF2-40B4-BE49-F238E27FC236}">
                <a16:creationId xmlns:a16="http://schemas.microsoft.com/office/drawing/2014/main" id="{B64A221C-9D65-CC2F-DDB1-509EC2532781}"/>
              </a:ext>
            </a:extLst>
          </p:cNvPr>
          <p:cNvSpPr>
            <a:spLocks noGrp="1"/>
          </p:cNvSpPr>
          <p:nvPr>
            <p:ph type="sldNum" sz="quarter" idx="12"/>
          </p:nvPr>
        </p:nvSpPr>
        <p:spPr/>
        <p:txBody>
          <a:bodyPr/>
          <a:lstStyle/>
          <a:p>
            <a:fld id="{B76B49FA-22BB-44F5-8EFA-E5C56FA3907E}" type="slidenum">
              <a:rPr lang="en-US" smtClean="0"/>
              <a:pPr/>
              <a:t>24</a:t>
            </a:fld>
            <a:endParaRPr lang="en-US"/>
          </a:p>
        </p:txBody>
      </p:sp>
      <p:graphicFrame>
        <p:nvGraphicFramePr>
          <p:cNvPr id="10" name="Table 9">
            <a:extLst>
              <a:ext uri="{FF2B5EF4-FFF2-40B4-BE49-F238E27FC236}">
                <a16:creationId xmlns:a16="http://schemas.microsoft.com/office/drawing/2014/main" id="{B06EB319-AA1F-05CF-61CC-BF62FB29F66C}"/>
              </a:ext>
            </a:extLst>
          </p:cNvPr>
          <p:cNvGraphicFramePr>
            <a:graphicFrameLocks noGrp="1"/>
          </p:cNvGraphicFramePr>
          <p:nvPr/>
        </p:nvGraphicFramePr>
        <p:xfrm>
          <a:off x="152400" y="914400"/>
          <a:ext cx="11811005" cy="5631715"/>
        </p:xfrm>
        <a:graphic>
          <a:graphicData uri="http://schemas.openxmlformats.org/drawingml/2006/table">
            <a:tbl>
              <a:tblPr/>
              <a:tblGrid>
                <a:gridCol w="503443">
                  <a:extLst>
                    <a:ext uri="{9D8B030D-6E8A-4147-A177-3AD203B41FA5}">
                      <a16:colId xmlns:a16="http://schemas.microsoft.com/office/drawing/2014/main" val="1259050277"/>
                    </a:ext>
                  </a:extLst>
                </a:gridCol>
                <a:gridCol w="1073125">
                  <a:extLst>
                    <a:ext uri="{9D8B030D-6E8A-4147-A177-3AD203B41FA5}">
                      <a16:colId xmlns:a16="http://schemas.microsoft.com/office/drawing/2014/main" val="506294960"/>
                    </a:ext>
                  </a:extLst>
                </a:gridCol>
                <a:gridCol w="973762">
                  <a:extLst>
                    <a:ext uri="{9D8B030D-6E8A-4147-A177-3AD203B41FA5}">
                      <a16:colId xmlns:a16="http://schemas.microsoft.com/office/drawing/2014/main" val="2569157248"/>
                    </a:ext>
                  </a:extLst>
                </a:gridCol>
                <a:gridCol w="586243">
                  <a:extLst>
                    <a:ext uri="{9D8B030D-6E8A-4147-A177-3AD203B41FA5}">
                      <a16:colId xmlns:a16="http://schemas.microsoft.com/office/drawing/2014/main" val="1267708584"/>
                    </a:ext>
                  </a:extLst>
                </a:gridCol>
                <a:gridCol w="536563">
                  <a:extLst>
                    <a:ext uri="{9D8B030D-6E8A-4147-A177-3AD203B41FA5}">
                      <a16:colId xmlns:a16="http://schemas.microsoft.com/office/drawing/2014/main" val="3733168012"/>
                    </a:ext>
                  </a:extLst>
                </a:gridCol>
                <a:gridCol w="486881">
                  <a:extLst>
                    <a:ext uri="{9D8B030D-6E8A-4147-A177-3AD203B41FA5}">
                      <a16:colId xmlns:a16="http://schemas.microsoft.com/office/drawing/2014/main" val="1213641557"/>
                    </a:ext>
                  </a:extLst>
                </a:gridCol>
                <a:gridCol w="616053">
                  <a:extLst>
                    <a:ext uri="{9D8B030D-6E8A-4147-A177-3AD203B41FA5}">
                      <a16:colId xmlns:a16="http://schemas.microsoft.com/office/drawing/2014/main" val="3182285770"/>
                    </a:ext>
                  </a:extLst>
                </a:gridCol>
                <a:gridCol w="486881">
                  <a:extLst>
                    <a:ext uri="{9D8B030D-6E8A-4147-A177-3AD203B41FA5}">
                      <a16:colId xmlns:a16="http://schemas.microsoft.com/office/drawing/2014/main" val="2550339519"/>
                    </a:ext>
                  </a:extLst>
                </a:gridCol>
                <a:gridCol w="536563">
                  <a:extLst>
                    <a:ext uri="{9D8B030D-6E8A-4147-A177-3AD203B41FA5}">
                      <a16:colId xmlns:a16="http://schemas.microsoft.com/office/drawing/2014/main" val="354752541"/>
                    </a:ext>
                  </a:extLst>
                </a:gridCol>
                <a:gridCol w="536563">
                  <a:extLst>
                    <a:ext uri="{9D8B030D-6E8A-4147-A177-3AD203B41FA5}">
                      <a16:colId xmlns:a16="http://schemas.microsoft.com/office/drawing/2014/main" val="934466784"/>
                    </a:ext>
                  </a:extLst>
                </a:gridCol>
                <a:gridCol w="536563">
                  <a:extLst>
                    <a:ext uri="{9D8B030D-6E8A-4147-A177-3AD203B41FA5}">
                      <a16:colId xmlns:a16="http://schemas.microsoft.com/office/drawing/2014/main" val="1516234382"/>
                    </a:ext>
                  </a:extLst>
                </a:gridCol>
                <a:gridCol w="486881">
                  <a:extLst>
                    <a:ext uri="{9D8B030D-6E8A-4147-A177-3AD203B41FA5}">
                      <a16:colId xmlns:a16="http://schemas.microsoft.com/office/drawing/2014/main" val="349021039"/>
                    </a:ext>
                  </a:extLst>
                </a:gridCol>
                <a:gridCol w="715417">
                  <a:extLst>
                    <a:ext uri="{9D8B030D-6E8A-4147-A177-3AD203B41FA5}">
                      <a16:colId xmlns:a16="http://schemas.microsoft.com/office/drawing/2014/main" val="2089252222"/>
                    </a:ext>
                  </a:extLst>
                </a:gridCol>
                <a:gridCol w="715417">
                  <a:extLst>
                    <a:ext uri="{9D8B030D-6E8A-4147-A177-3AD203B41FA5}">
                      <a16:colId xmlns:a16="http://schemas.microsoft.com/office/drawing/2014/main" val="1503727811"/>
                    </a:ext>
                  </a:extLst>
                </a:gridCol>
                <a:gridCol w="715417">
                  <a:extLst>
                    <a:ext uri="{9D8B030D-6E8A-4147-A177-3AD203B41FA5}">
                      <a16:colId xmlns:a16="http://schemas.microsoft.com/office/drawing/2014/main" val="2854417478"/>
                    </a:ext>
                  </a:extLst>
                </a:gridCol>
                <a:gridCol w="715417">
                  <a:extLst>
                    <a:ext uri="{9D8B030D-6E8A-4147-A177-3AD203B41FA5}">
                      <a16:colId xmlns:a16="http://schemas.microsoft.com/office/drawing/2014/main" val="3714640106"/>
                    </a:ext>
                  </a:extLst>
                </a:gridCol>
                <a:gridCol w="715417">
                  <a:extLst>
                    <a:ext uri="{9D8B030D-6E8A-4147-A177-3AD203B41FA5}">
                      <a16:colId xmlns:a16="http://schemas.microsoft.com/office/drawing/2014/main" val="3294562680"/>
                    </a:ext>
                  </a:extLst>
                </a:gridCol>
                <a:gridCol w="874399">
                  <a:extLst>
                    <a:ext uri="{9D8B030D-6E8A-4147-A177-3AD203B41FA5}">
                      <a16:colId xmlns:a16="http://schemas.microsoft.com/office/drawing/2014/main" val="2294588189"/>
                    </a:ext>
                  </a:extLst>
                </a:gridCol>
              </a:tblGrid>
              <a:tr h="208958">
                <a:tc rowSpan="3">
                  <a:txBody>
                    <a:bodyPr/>
                    <a:lstStyle/>
                    <a:p>
                      <a:pPr algn="ctr" fontAlgn="ctr">
                        <a:buNone/>
                      </a:pPr>
                      <a:r>
                        <a:rPr lang="en-IN" sz="900" b="1" i="0" u="none" strike="noStrike">
                          <a:solidFill>
                            <a:srgbClr val="000000"/>
                          </a:solidFill>
                          <a:effectLst/>
                          <a:latin typeface="Calibri" panose="020F0502020204030204" pitchFamily="34" charset="0"/>
                        </a:rPr>
                        <a:t>SL. NO</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buNone/>
                      </a:pPr>
                      <a:r>
                        <a:rPr lang="en-IN" sz="900" b="1" i="0" u="none" strike="noStrike">
                          <a:solidFill>
                            <a:srgbClr val="000000"/>
                          </a:solidFill>
                          <a:effectLst/>
                          <a:latin typeface="Calibri" panose="020F0502020204030204" pitchFamily="34" charset="0"/>
                        </a:rPr>
                        <a:t>NAME OF FACTORY</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gridSpan="2">
                  <a:txBody>
                    <a:bodyPr/>
                    <a:lstStyle/>
                    <a:p>
                      <a:pPr algn="ctr" fontAlgn="ctr">
                        <a:buNone/>
                      </a:pPr>
                      <a:r>
                        <a:rPr lang="en-IN" sz="900" b="1" i="0" u="none" strike="noStrike">
                          <a:solidFill>
                            <a:srgbClr val="000000"/>
                          </a:solidFill>
                          <a:effectLst/>
                          <a:latin typeface="Calibri" panose="020F0502020204030204" pitchFamily="34" charset="0"/>
                        </a:rPr>
                        <a:t>VARIETAL % IN CRUSHING</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hMerge="1">
                  <a:txBody>
                    <a:bodyPr/>
                    <a:lstStyle/>
                    <a:p>
                      <a:endParaRPr lang="en-IN"/>
                    </a:p>
                  </a:txBody>
                  <a:tcPr/>
                </a:tc>
                <a:tc gridSpan="3">
                  <a:txBody>
                    <a:bodyPr/>
                    <a:lstStyle/>
                    <a:p>
                      <a:pPr algn="ctr" fontAlgn="ctr">
                        <a:buNone/>
                      </a:pPr>
                      <a:r>
                        <a:rPr lang="en-IN" sz="800" b="1" i="0" u="none" strike="noStrike">
                          <a:solidFill>
                            <a:srgbClr val="000000"/>
                          </a:solidFill>
                          <a:effectLst/>
                          <a:latin typeface="Calibri" panose="020F0502020204030204" pitchFamily="34" charset="0"/>
                        </a:rPr>
                        <a:t>PRIMARY JUICE ANALYSIS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rowSpan="2" gridSpan="2">
                  <a:txBody>
                    <a:bodyPr/>
                    <a:lstStyle/>
                    <a:p>
                      <a:pPr algn="ctr" fontAlgn="ctr">
                        <a:buNone/>
                      </a:pPr>
                      <a:r>
                        <a:rPr lang="en-US" sz="900" b="1" i="0" u="none" strike="noStrike">
                          <a:solidFill>
                            <a:srgbClr val="000000"/>
                          </a:solidFill>
                          <a:effectLst/>
                          <a:latin typeface="Calibri" panose="020F0502020204030204" pitchFamily="34" charset="0"/>
                        </a:rPr>
                        <a:t>POL IN CANE         (This Year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hMerge="1">
                  <a:txBody>
                    <a:bodyPr/>
                    <a:lstStyle/>
                    <a:p>
                      <a:endParaRPr lang="en-IN"/>
                    </a:p>
                  </a:txBody>
                  <a:tcPr/>
                </a:tc>
                <a:tc rowSpan="2" gridSpan="2">
                  <a:txBody>
                    <a:bodyPr/>
                    <a:lstStyle/>
                    <a:p>
                      <a:pPr algn="ctr" fontAlgn="ctr">
                        <a:buNone/>
                      </a:pPr>
                      <a:r>
                        <a:rPr lang="en-US" sz="900" b="1" i="0" u="none" strike="noStrike">
                          <a:solidFill>
                            <a:srgbClr val="000000"/>
                          </a:solidFill>
                          <a:effectLst/>
                          <a:latin typeface="Calibri" panose="020F0502020204030204" pitchFamily="34" charset="0"/>
                        </a:rPr>
                        <a:t>POL IN CANE (Last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hMerge="1">
                  <a:txBody>
                    <a:bodyPr/>
                    <a:lstStyle/>
                    <a:p>
                      <a:endParaRPr lang="en-IN"/>
                    </a:p>
                  </a:txBody>
                  <a:tcPr/>
                </a:tc>
                <a:tc rowSpan="2" gridSpan="2">
                  <a:txBody>
                    <a:bodyPr/>
                    <a:lstStyle/>
                    <a:p>
                      <a:pPr algn="ctr" fontAlgn="ctr">
                        <a:buNone/>
                      </a:pPr>
                      <a:r>
                        <a:rPr lang="en-IN" sz="900" b="1" i="0" u="none" strike="noStrike">
                          <a:solidFill>
                            <a:srgbClr val="000000"/>
                          </a:solidFill>
                          <a:effectLst/>
                          <a:latin typeface="Calibri" panose="020F0502020204030204" pitchFamily="34" charset="0"/>
                        </a:rPr>
                        <a:t>RECOVERY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hMerge="1">
                  <a:txBody>
                    <a:bodyPr/>
                    <a:lstStyle/>
                    <a:p>
                      <a:endParaRPr lang="en-IN"/>
                    </a:p>
                  </a:txBody>
                  <a:tcPr/>
                </a:tc>
                <a:tc rowSpan="3">
                  <a:txBody>
                    <a:bodyPr/>
                    <a:lstStyle/>
                    <a:p>
                      <a:pPr algn="ctr" fontAlgn="ctr">
                        <a:buNone/>
                      </a:pPr>
                      <a:r>
                        <a:rPr lang="en-IN" sz="900" b="1" i="0" u="none" strike="noStrike">
                          <a:solidFill>
                            <a:srgbClr val="000000"/>
                          </a:solidFill>
                          <a:effectLst/>
                          <a:latin typeface="Calibri" panose="020F0502020204030204" pitchFamily="34" charset="0"/>
                        </a:rPr>
                        <a:t>D.M.F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buNone/>
                      </a:pPr>
                      <a:r>
                        <a:rPr lang="en-IN" sz="900" b="1" i="0" u="none" strike="noStrike">
                          <a:solidFill>
                            <a:srgbClr val="000000"/>
                          </a:solidFill>
                          <a:effectLst/>
                          <a:latin typeface="Calibri" panose="020F0502020204030204" pitchFamily="34" charset="0"/>
                        </a:rPr>
                        <a:t>R.S%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per 100BX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buNone/>
                      </a:pPr>
                      <a:r>
                        <a:rPr lang="en-IN" sz="900" b="1" i="0" u="none" strike="noStrike">
                          <a:solidFill>
                            <a:srgbClr val="000000"/>
                          </a:solidFill>
                          <a:effectLst/>
                          <a:latin typeface="Calibri" panose="020F0502020204030204" pitchFamily="34" charset="0"/>
                        </a:rPr>
                        <a:t>FIBER</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 CANE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buNone/>
                      </a:pPr>
                      <a:r>
                        <a:rPr lang="en-IN" sz="900" b="1" i="0" u="none" strike="noStrike">
                          <a:solidFill>
                            <a:srgbClr val="000000"/>
                          </a:solidFill>
                          <a:effectLst/>
                          <a:latin typeface="Calibri" panose="020F0502020204030204" pitchFamily="34" charset="0"/>
                        </a:rPr>
                        <a:t>EST. MOL.</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 CANE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buNone/>
                      </a:pPr>
                      <a:r>
                        <a:rPr lang="en-IN" sz="900" b="1" i="0" u="none" strike="noStrike">
                          <a:solidFill>
                            <a:srgbClr val="000000"/>
                          </a:solidFill>
                          <a:effectLst/>
                          <a:latin typeface="Calibri" panose="020F0502020204030204" pitchFamily="34" charset="0"/>
                        </a:rPr>
                        <a:t>REMARK</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2697447"/>
                  </a:ext>
                </a:extLst>
              </a:tr>
              <a:tr h="44674">
                <a:tc vMerge="1">
                  <a:txBody>
                    <a:bodyPr/>
                    <a:lstStyle/>
                    <a:p>
                      <a:endParaRPr lang="en-IN"/>
                    </a:p>
                  </a:txBody>
                  <a:tcPr/>
                </a:tc>
                <a:tc vMerge="1">
                  <a:txBody>
                    <a:bodyPr/>
                    <a:lstStyle/>
                    <a:p>
                      <a:endParaRPr lang="en-IN"/>
                    </a:p>
                  </a:txBody>
                  <a:tcPr/>
                </a:tc>
                <a:tc gridSpan="2" vMerge="1">
                  <a:txBody>
                    <a:bodyPr/>
                    <a:lstStyle/>
                    <a:p>
                      <a:endParaRPr lang="en-IN"/>
                    </a:p>
                  </a:txBody>
                  <a:tcPr/>
                </a:tc>
                <a:tc hMerge="1" vMerge="1">
                  <a:txBody>
                    <a:bodyPr/>
                    <a:lstStyle/>
                    <a:p>
                      <a:endParaRPr lang="en-IN"/>
                    </a:p>
                  </a:txBody>
                  <a:tcPr/>
                </a:tc>
                <a:tc rowSpan="2">
                  <a:txBody>
                    <a:bodyPr/>
                    <a:lstStyle/>
                    <a:p>
                      <a:pPr algn="ctr" fontAlgn="ctr">
                        <a:buNone/>
                      </a:pPr>
                      <a:r>
                        <a:rPr lang="en-IN" sz="900" b="1" i="0" u="none" strike="noStrike">
                          <a:solidFill>
                            <a:srgbClr val="000000"/>
                          </a:solidFill>
                          <a:effectLst/>
                          <a:latin typeface="Calibri" panose="020F0502020204030204" pitchFamily="34" charset="0"/>
                        </a:rPr>
                        <a:t>BRIX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fontAlgn="ctr">
                        <a:buNone/>
                      </a:pPr>
                      <a:r>
                        <a:rPr lang="en-IN" sz="900" b="1" i="0" u="none" strike="noStrike">
                          <a:solidFill>
                            <a:srgbClr val="000000"/>
                          </a:solidFill>
                          <a:effectLst/>
                          <a:latin typeface="Calibri" panose="020F0502020204030204" pitchFamily="34" charset="0"/>
                        </a:rPr>
                        <a:t>POL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fontAlgn="ctr">
                        <a:buNone/>
                      </a:pPr>
                      <a:r>
                        <a:rPr lang="en-IN" sz="900" b="1" i="0" u="none" strike="noStrike">
                          <a:solidFill>
                            <a:srgbClr val="000000"/>
                          </a:solidFill>
                          <a:effectLst/>
                          <a:latin typeface="Calibri" panose="020F0502020204030204" pitchFamily="34" charset="0"/>
                        </a:rPr>
                        <a:t>PTY.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vMerge="1">
                  <a:txBody>
                    <a:bodyPr/>
                    <a:lstStyle/>
                    <a:p>
                      <a:endParaRPr lang="en-IN"/>
                    </a:p>
                  </a:txBody>
                  <a:tcPr/>
                </a:tc>
                <a:tc hMerge="1" vMerge="1">
                  <a:txBody>
                    <a:bodyPr/>
                    <a:lstStyle/>
                    <a:p>
                      <a:endParaRPr lang="en-IN"/>
                    </a:p>
                  </a:txBody>
                  <a:tcPr/>
                </a:tc>
                <a:tc gridSpan="2" vMerge="1">
                  <a:txBody>
                    <a:bodyPr/>
                    <a:lstStyle/>
                    <a:p>
                      <a:endParaRPr lang="en-IN"/>
                    </a:p>
                  </a:txBody>
                  <a:tcPr/>
                </a:tc>
                <a:tc hMerge="1" vMerge="1">
                  <a:txBody>
                    <a:bodyPr/>
                    <a:lstStyle/>
                    <a:p>
                      <a:endParaRPr lang="en-IN"/>
                    </a:p>
                  </a:txBody>
                  <a:tcPr/>
                </a:tc>
                <a:tc gridSpan="2" vMerge="1">
                  <a:txBody>
                    <a:bodyPr/>
                    <a:lstStyle/>
                    <a:p>
                      <a:endParaRPr lang="en-IN"/>
                    </a:p>
                  </a:txBody>
                  <a:tcPr/>
                </a:tc>
                <a:tc hMerge="1"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71532002"/>
                  </a:ext>
                </a:extLst>
              </a:tr>
              <a:tr h="151315">
                <a:tc vMerge="1">
                  <a:txBody>
                    <a:bodyPr/>
                    <a:lstStyle/>
                    <a:p>
                      <a:endParaRPr lang="en-IN"/>
                    </a:p>
                  </a:txBody>
                  <a:tcPr/>
                </a:tc>
                <a:tc vMerge="1">
                  <a:txBody>
                    <a:bodyPr/>
                    <a:lstStyle/>
                    <a:p>
                      <a:endParaRPr lang="en-IN"/>
                    </a:p>
                  </a:txBody>
                  <a:tcPr/>
                </a:tc>
                <a:tc gridSpan="2" vMerge="1">
                  <a:txBody>
                    <a:bodyPr/>
                    <a:lstStyle/>
                    <a:p>
                      <a:endParaRPr lang="en-IN"/>
                    </a:p>
                  </a:txBody>
                  <a:tcPr/>
                </a:tc>
                <a:tc hMerge="1"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buNone/>
                      </a:pPr>
                      <a:r>
                        <a:rPr lang="en-IN" sz="900" b="1" i="0" u="none" strike="noStrike">
                          <a:solidFill>
                            <a:srgbClr val="000000"/>
                          </a:solidFill>
                          <a:effectLst/>
                          <a:latin typeface="Calibri" panose="020F0502020204030204" pitchFamily="34" charset="0"/>
                        </a:rPr>
                        <a:t>DAY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alibri" panose="020F0502020204030204" pitchFamily="34" charset="0"/>
                        </a:rPr>
                        <a:t>Diiff.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alibri" panose="020F0502020204030204" pitchFamily="34" charset="0"/>
                        </a:rPr>
                        <a:t>DAY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alibri" panose="020F0502020204030204" pitchFamily="34" charset="0"/>
                        </a:rPr>
                        <a:t>Diff.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alibri" panose="020F0502020204030204" pitchFamily="34" charset="0"/>
                        </a:rPr>
                        <a:t>DAY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alibri" panose="020F0502020204030204" pitchFamily="34" charset="0"/>
                        </a:rPr>
                        <a:t>TODATE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30643408"/>
                  </a:ext>
                </a:extLst>
              </a:tr>
              <a:tr h="151315">
                <a:tc rowSpan="9">
                  <a:txBody>
                    <a:bodyPr/>
                    <a:lstStyle/>
                    <a:p>
                      <a:pPr algn="ctr" fontAlgn="ctr">
                        <a:buNone/>
                      </a:pPr>
                      <a:r>
                        <a:rPr lang="en-IN" sz="1600" b="0" i="0" u="none" strike="noStrike">
                          <a:solidFill>
                            <a:srgbClr val="000000"/>
                          </a:solidFill>
                          <a:effectLst/>
                          <a:latin typeface="Calibri" panose="020F0502020204030204" pitchFamily="34" charset="0"/>
                        </a:rPr>
                        <a:t>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9">
                  <a:txBody>
                    <a:bodyPr/>
                    <a:lstStyle/>
                    <a:p>
                      <a:pPr algn="ctr" fontAlgn="ctr">
                        <a:buNone/>
                      </a:pPr>
                      <a:r>
                        <a:rPr lang="en-IN" sz="1100" b="0"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1000" b="0" i="0" u="none" strike="noStrike">
                          <a:solidFill>
                            <a:srgbClr val="000000"/>
                          </a:solidFill>
                          <a:effectLst/>
                          <a:latin typeface="Calibri" panose="020F0502020204030204" pitchFamily="34" charset="0"/>
                        </a:rPr>
                        <a:t>Co-0238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9">
                  <a:txBody>
                    <a:bodyPr/>
                    <a:lstStyle/>
                    <a:p>
                      <a:pPr algn="ctr" fontAlgn="ctr">
                        <a:buNone/>
                      </a:pPr>
                      <a:r>
                        <a:rPr lang="en-IN" sz="1050" b="0" i="0" u="none" strike="noStrike">
                          <a:solidFill>
                            <a:srgbClr val="000000"/>
                          </a:solidFill>
                          <a:effectLst/>
                          <a:latin typeface="Calibri" panose="020F0502020204030204" pitchFamily="34" charset="0"/>
                        </a:rPr>
                        <a:t>19.12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9">
                  <a:txBody>
                    <a:bodyPr/>
                    <a:lstStyle/>
                    <a:p>
                      <a:pPr algn="ctr" fontAlgn="ctr">
                        <a:buNone/>
                      </a:pPr>
                      <a:r>
                        <a:rPr lang="en-IN" sz="1050" b="0" i="0" u="none" strike="noStrike">
                          <a:solidFill>
                            <a:srgbClr val="000000"/>
                          </a:solidFill>
                          <a:effectLst/>
                          <a:latin typeface="Calibri" panose="020F0502020204030204" pitchFamily="34" charset="0"/>
                        </a:rPr>
                        <a:t>16.12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9">
                  <a:txBody>
                    <a:bodyPr/>
                    <a:lstStyle/>
                    <a:p>
                      <a:pPr algn="ctr" fontAlgn="ctr">
                        <a:buNone/>
                      </a:pPr>
                      <a:r>
                        <a:rPr lang="en-IN" sz="1050" b="0" i="0" u="none" strike="noStrike">
                          <a:solidFill>
                            <a:srgbClr val="000000"/>
                          </a:solidFill>
                          <a:effectLst/>
                          <a:latin typeface="Calibri" panose="020F0502020204030204" pitchFamily="34" charset="0"/>
                        </a:rPr>
                        <a:t>84.31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9">
                  <a:txBody>
                    <a:bodyPr/>
                    <a:lstStyle/>
                    <a:p>
                      <a:pPr algn="ctr" fontAlgn="ctr">
                        <a:buNone/>
                      </a:pPr>
                      <a:r>
                        <a:rPr lang="en-IN" sz="1050" b="0" i="0" u="none" strike="noStrike">
                          <a:solidFill>
                            <a:srgbClr val="000000"/>
                          </a:solidFill>
                          <a:effectLst/>
                          <a:latin typeface="Calibri" panose="020F0502020204030204" pitchFamily="34" charset="0"/>
                        </a:rPr>
                        <a:t>13.25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9">
                  <a:txBody>
                    <a:bodyPr/>
                    <a:lstStyle/>
                    <a:p>
                      <a:pPr algn="ctr" fontAlgn="ctr">
                        <a:buNone/>
                      </a:pPr>
                      <a:r>
                        <a:rPr lang="en-IN" sz="1050" b="0" i="0" u="none" strike="noStrike">
                          <a:solidFill>
                            <a:srgbClr val="000000"/>
                          </a:solidFill>
                          <a:effectLst/>
                          <a:latin typeface="Calibri" panose="020F0502020204030204" pitchFamily="34" charset="0"/>
                        </a:rPr>
                        <a:t>0.06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9">
                  <a:txBody>
                    <a:bodyPr/>
                    <a:lstStyle/>
                    <a:p>
                      <a:pPr algn="ctr" fontAlgn="ctr">
                        <a:buNone/>
                      </a:pPr>
                      <a:r>
                        <a:rPr lang="en-IN" sz="1050" b="0" i="0" u="none" strike="noStrike">
                          <a:solidFill>
                            <a:srgbClr val="000000"/>
                          </a:solidFill>
                          <a:effectLst/>
                          <a:latin typeface="Calibri" panose="020F0502020204030204" pitchFamily="34" charset="0"/>
                        </a:rPr>
                        <a:t>13.83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9">
                  <a:txBody>
                    <a:bodyPr/>
                    <a:lstStyle/>
                    <a:p>
                      <a:pPr algn="ctr" fontAlgn="ctr">
                        <a:buNone/>
                      </a:pPr>
                      <a:r>
                        <a:rPr lang="en-IN" sz="1050" b="0" i="0" u="none" strike="noStrike">
                          <a:solidFill>
                            <a:srgbClr val="000000"/>
                          </a:solidFill>
                          <a:effectLst/>
                          <a:latin typeface="Calibri" panose="020F0502020204030204" pitchFamily="34" charset="0"/>
                        </a:rPr>
                        <a:t>0.73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9">
                  <a:txBody>
                    <a:bodyPr/>
                    <a:lstStyle/>
                    <a:p>
                      <a:pPr algn="ctr" fontAlgn="ctr">
                        <a:buNone/>
                      </a:pPr>
                      <a:r>
                        <a:rPr lang="en-IN" sz="1050" b="0" i="0" u="none" strike="noStrike">
                          <a:solidFill>
                            <a:srgbClr val="000000"/>
                          </a:solidFill>
                          <a:effectLst/>
                          <a:latin typeface="Calibri" panose="020F0502020204030204" pitchFamily="34" charset="0"/>
                        </a:rPr>
                        <a:t>10.18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9">
                  <a:txBody>
                    <a:bodyPr/>
                    <a:lstStyle/>
                    <a:p>
                      <a:pPr algn="ctr" fontAlgn="ctr">
                        <a:buNone/>
                      </a:pPr>
                      <a:r>
                        <a:rPr lang="en-IN" sz="1050" b="0" i="0" u="none" strike="noStrike">
                          <a:solidFill>
                            <a:srgbClr val="000000"/>
                          </a:solidFill>
                          <a:effectLst/>
                          <a:latin typeface="Calibri" panose="020F0502020204030204" pitchFamily="34" charset="0"/>
                        </a:rPr>
                        <a:t>9.94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9">
                  <a:txBody>
                    <a:bodyPr/>
                    <a:lstStyle/>
                    <a:p>
                      <a:pPr algn="ctr" fontAlgn="ctr">
                        <a:buNone/>
                      </a:pPr>
                      <a:r>
                        <a:rPr lang="en-IN" sz="1050" b="0" i="0" u="none" strike="noStrike">
                          <a:solidFill>
                            <a:srgbClr val="000000"/>
                          </a:solidFill>
                          <a:effectLst/>
                          <a:latin typeface="Calibri" panose="020F0502020204030204" pitchFamily="34" charset="0"/>
                        </a:rPr>
                        <a:t>71.42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9">
                  <a:txBody>
                    <a:bodyPr/>
                    <a:lstStyle/>
                    <a:p>
                      <a:pPr algn="ctr" fontAlgn="ctr">
                        <a:buNone/>
                      </a:pPr>
                      <a:r>
                        <a:rPr lang="en-IN" sz="1050" b="0" i="0" u="none" strike="noStrike">
                          <a:solidFill>
                            <a:srgbClr val="000000"/>
                          </a:solidFill>
                          <a:effectLst/>
                          <a:latin typeface="Calibri" panose="020F0502020204030204" pitchFamily="34" charset="0"/>
                        </a:rPr>
                        <a:t>4.84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9">
                  <a:txBody>
                    <a:bodyPr/>
                    <a:lstStyle/>
                    <a:p>
                      <a:pPr algn="ctr" fontAlgn="ctr">
                        <a:buNone/>
                      </a:pPr>
                      <a:r>
                        <a:rPr lang="en-IN" sz="1050" b="0" i="0" u="none" strike="noStrike">
                          <a:solidFill>
                            <a:srgbClr val="000000"/>
                          </a:solidFill>
                          <a:effectLst/>
                          <a:latin typeface="Calibri" panose="020F0502020204030204" pitchFamily="34" charset="0"/>
                        </a:rPr>
                        <a:t>13.36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9">
                  <a:txBody>
                    <a:bodyPr/>
                    <a:lstStyle/>
                    <a:p>
                      <a:pPr algn="ctr" fontAlgn="ctr">
                        <a:buNone/>
                      </a:pPr>
                      <a:r>
                        <a:rPr lang="en-IN" sz="1050" b="0" i="0" u="none" strike="noStrike">
                          <a:solidFill>
                            <a:srgbClr val="000000"/>
                          </a:solidFill>
                          <a:effectLst/>
                          <a:latin typeface="Calibri" panose="020F0502020204030204" pitchFamily="34" charset="0"/>
                        </a:rPr>
                        <a:t>5.70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9">
                  <a:txBody>
                    <a:bodyPr/>
                    <a:lstStyle/>
                    <a:p>
                      <a:pPr algn="ctr" fontAlgn="ctr">
                        <a:buNone/>
                      </a:pPr>
                      <a:r>
                        <a:rPr lang="en-IN" sz="1000" b="0" i="0" u="none" strike="noStrike">
                          <a:solidFill>
                            <a:srgbClr val="000000"/>
                          </a:solidFill>
                          <a:effectLst/>
                          <a:latin typeface="Calibri" panose="020F0502020204030204" pitchFamily="34" charset="0"/>
                        </a:rPr>
                        <a:t>B-HEAVY</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0153289"/>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Co-15023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504408310"/>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Co-0118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917373133"/>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COLK-14201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208554227"/>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CoLk-94184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378395256"/>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Co-98014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467957349"/>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err="1">
                          <a:solidFill>
                            <a:srgbClr val="000000"/>
                          </a:solidFill>
                          <a:effectLst/>
                          <a:latin typeface="Calibri" panose="020F0502020204030204" pitchFamily="34" charset="0"/>
                        </a:rPr>
                        <a:t>CoS</a:t>
                      </a:r>
                      <a:r>
                        <a:rPr lang="en-IN" sz="1000" b="0" i="0" u="none" strike="noStrike">
                          <a:solidFill>
                            <a:srgbClr val="000000"/>
                          </a:solidFill>
                          <a:effectLst/>
                          <a:latin typeface="Calibri" panose="020F0502020204030204" pitchFamily="34" charset="0"/>
                        </a:rPr>
                        <a:t> 13235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162620466"/>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CoS 13231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884124614"/>
                  </a:ext>
                </a:extLst>
              </a:tr>
              <a:tr h="158520">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Other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906181576"/>
                  </a:ext>
                </a:extLst>
              </a:tr>
              <a:tr h="151315">
                <a:tc rowSpan="10">
                  <a:txBody>
                    <a:bodyPr/>
                    <a:lstStyle/>
                    <a:p>
                      <a:pPr algn="ctr" fontAlgn="ctr">
                        <a:buNone/>
                      </a:pPr>
                      <a:r>
                        <a:rPr lang="en-IN" sz="1600" b="0" i="0" u="none" strike="noStrike">
                          <a:solidFill>
                            <a:srgbClr val="000000"/>
                          </a:solidFill>
                          <a:effectLst/>
                          <a:latin typeface="Calibri" panose="020F0502020204030204" pitchFamily="34" charset="0"/>
                        </a:rPr>
                        <a:t>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100" b="0" i="0" u="none" strike="noStrike">
                          <a:solidFill>
                            <a:srgbClr val="000000"/>
                          </a:solidFill>
                          <a:effectLst/>
                          <a:latin typeface="Calibri" panose="020F0502020204030204" pitchFamily="34" charset="0"/>
                        </a:rPr>
                        <a:t>HARGAON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1000" b="0" i="0" u="none" strike="noStrike">
                          <a:solidFill>
                            <a:srgbClr val="000000"/>
                          </a:solidFill>
                          <a:effectLst/>
                          <a:latin typeface="Calibri" panose="020F0502020204030204" pitchFamily="34" charset="0"/>
                        </a:rPr>
                        <a:t>CO-0238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18.31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15.49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84.60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13.19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13.10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9.28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50" b="0" i="0" u="none" strike="noStrike">
                          <a:solidFill>
                            <a:srgbClr val="000000"/>
                          </a:solidFill>
                          <a:effectLst/>
                          <a:latin typeface="Calibri" panose="020F0502020204030204" pitchFamily="34" charset="0"/>
                        </a:rPr>
                        <a:t>71.64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50" b="0" i="0" u="none" strike="noStrike">
                          <a:solidFill>
                            <a:srgbClr val="000000"/>
                          </a:solidFill>
                          <a:effectLst/>
                          <a:latin typeface="Calibri" panose="020F0502020204030204" pitchFamily="34" charset="0"/>
                        </a:rPr>
                        <a:t>3.78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14.01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50" b="0" i="0" u="none" strike="noStrike">
                          <a:solidFill>
                            <a:srgbClr val="000000"/>
                          </a:solidFill>
                          <a:effectLst/>
                          <a:latin typeface="Calibri" panose="020F0502020204030204" pitchFamily="34" charset="0"/>
                        </a:rPr>
                        <a:t>5.62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00" b="0" i="0" u="none" strike="noStrike">
                          <a:solidFill>
                            <a:srgbClr val="000000"/>
                          </a:solidFill>
                          <a:effectLst/>
                          <a:latin typeface="Calibri" panose="020F0502020204030204" pitchFamily="34" charset="0"/>
                        </a:rPr>
                        <a:t>B-HEAVY &amp; Syrup</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82748923"/>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CO-15023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561655742"/>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Co-0118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657114755"/>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COLK-14201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977357635"/>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CoS-8436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131511829"/>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CoLk-94184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51394934"/>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COS-13235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853755326"/>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COLK-98014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145583062"/>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CoH-160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664820943"/>
                  </a:ext>
                </a:extLst>
              </a:tr>
              <a:tr h="158520">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Other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52941359"/>
                  </a:ext>
                </a:extLst>
              </a:tr>
              <a:tr h="151315">
                <a:tc rowSpan="7">
                  <a:txBody>
                    <a:bodyPr/>
                    <a:lstStyle/>
                    <a:p>
                      <a:pPr algn="ctr" fontAlgn="ctr">
                        <a:buNone/>
                      </a:pPr>
                      <a:r>
                        <a:rPr lang="en-IN" sz="1600" b="0" i="0" u="none" strike="noStrike">
                          <a:solidFill>
                            <a:srgbClr val="000000"/>
                          </a:solidFill>
                          <a:effectLst/>
                          <a:latin typeface="Calibri" panose="020F0502020204030204" pitchFamily="34" charset="0"/>
                        </a:rPr>
                        <a:t>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100" b="0" i="0" u="none" strike="noStrike">
                          <a:solidFill>
                            <a:srgbClr val="000000"/>
                          </a:solidFill>
                          <a:effectLst/>
                          <a:latin typeface="Calibri" panose="020F0502020204030204" pitchFamily="34" charset="0"/>
                        </a:rPr>
                        <a:t>JAWAHARPUR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1000" b="0" i="0" u="none" strike="noStrike">
                          <a:solidFill>
                            <a:srgbClr val="000000"/>
                          </a:solidFill>
                          <a:effectLst/>
                          <a:latin typeface="Calibri" panose="020F0502020204030204" pitchFamily="34" charset="0"/>
                        </a:rPr>
                        <a:t>CO-0238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18.16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15.20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83.7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13.25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0.06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13.52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0.42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7.90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7.42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050" b="0" i="0" u="none" strike="noStrike">
                          <a:solidFill>
                            <a:srgbClr val="000000"/>
                          </a:solidFill>
                          <a:effectLst/>
                          <a:latin typeface="Calibri" panose="020F0502020204030204" pitchFamily="34" charset="0"/>
                        </a:rPr>
                        <a:t>71.70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050" b="0" i="0" u="none" strike="noStrike">
                          <a:solidFill>
                            <a:srgbClr val="000000"/>
                          </a:solidFill>
                          <a:effectLst/>
                          <a:latin typeface="Calibri" panose="020F0502020204030204" pitchFamily="34" charset="0"/>
                        </a:rPr>
                        <a:t>3.40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050" b="0" i="0" u="none" strike="noStrike">
                          <a:solidFill>
                            <a:srgbClr val="000000"/>
                          </a:solidFill>
                          <a:effectLst/>
                          <a:latin typeface="Calibri" panose="020F0502020204030204" pitchFamily="34" charset="0"/>
                        </a:rPr>
                        <a:t>14.17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050" b="0" i="0" u="none" strike="noStrike">
                          <a:solidFill>
                            <a:srgbClr val="000000"/>
                          </a:solidFill>
                          <a:effectLst/>
                          <a:latin typeface="Calibri" panose="020F0502020204030204" pitchFamily="34" charset="0"/>
                        </a:rPr>
                        <a:t>2.58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000" b="0" i="0" u="none" strike="noStrike">
                          <a:solidFill>
                            <a:srgbClr val="000000"/>
                          </a:solidFill>
                          <a:effectLst/>
                          <a:latin typeface="Calibri" panose="020F0502020204030204" pitchFamily="34" charset="0"/>
                        </a:rPr>
                        <a:t>C Heavy &amp; Thick juice</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5159015"/>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CO-15023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966662591"/>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Co-0118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890163163"/>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COLK-14201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03529497"/>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Cos-8436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60289549"/>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CoLk-94184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486354398"/>
                  </a:ext>
                </a:extLst>
              </a:tr>
              <a:tr h="158520">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Other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3293347"/>
                  </a:ext>
                </a:extLst>
              </a:tr>
              <a:tr h="151315">
                <a:tc rowSpan="8">
                  <a:txBody>
                    <a:bodyPr/>
                    <a:lstStyle/>
                    <a:p>
                      <a:pPr algn="ctr" fontAlgn="ctr">
                        <a:buNone/>
                      </a:pPr>
                      <a:r>
                        <a:rPr lang="en-IN" sz="1600" b="0" i="0" u="none" strike="noStrike">
                          <a:solidFill>
                            <a:srgbClr val="000000"/>
                          </a:solidFill>
                          <a:effectLst/>
                          <a:latin typeface="Calibri" panose="020F0502020204030204" pitchFamily="34" charset="0"/>
                        </a:rPr>
                        <a:t>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100" b="0" i="0" u="none" strike="noStrike">
                          <a:solidFill>
                            <a:srgbClr val="000000"/>
                          </a:solidFill>
                          <a:effectLst/>
                          <a:latin typeface="Calibri" panose="020F0502020204030204" pitchFamily="34" charset="0"/>
                        </a:rPr>
                        <a:t>RAMGARH</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1000" b="0" i="0" u="none" strike="noStrike">
                          <a:solidFill>
                            <a:srgbClr val="000000"/>
                          </a:solidFill>
                          <a:effectLst/>
                          <a:latin typeface="Calibri" panose="020F0502020204030204" pitchFamily="34" charset="0"/>
                        </a:rPr>
                        <a:t>CO-0238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18.75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15.78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84.16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13.60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0.41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14.15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11.68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11.14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50" b="0" i="0" u="none" strike="noStrike">
                          <a:solidFill>
                            <a:srgbClr val="000000"/>
                          </a:solidFill>
                          <a:effectLst/>
                          <a:latin typeface="Calibri" panose="020F0502020204030204" pitchFamily="34" charset="0"/>
                        </a:rPr>
                        <a:t>72.73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50" b="0" i="0" u="none" strike="noStrike">
                          <a:solidFill>
                            <a:srgbClr val="000000"/>
                          </a:solidFill>
                          <a:effectLst/>
                          <a:latin typeface="Calibri" panose="020F0502020204030204" pitchFamily="34" charset="0"/>
                        </a:rPr>
                        <a:t>3.73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50" b="0" i="0" u="none" strike="noStrike">
                          <a:solidFill>
                            <a:srgbClr val="000000"/>
                          </a:solidFill>
                          <a:effectLst/>
                          <a:latin typeface="Calibri" panose="020F0502020204030204" pitchFamily="34" charset="0"/>
                        </a:rPr>
                        <a:t>13.00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50" b="0" i="0" u="none" strike="noStrike">
                          <a:solidFill>
                            <a:srgbClr val="000000"/>
                          </a:solidFill>
                          <a:effectLst/>
                          <a:latin typeface="Calibri" panose="020F0502020204030204" pitchFamily="34" charset="0"/>
                        </a:rPr>
                        <a:t>4.33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00" b="0" i="0" u="none" strike="noStrike">
                          <a:solidFill>
                            <a:srgbClr val="000000"/>
                          </a:solidFill>
                          <a:effectLst/>
                          <a:latin typeface="Calibri" panose="020F0502020204030204" pitchFamily="34" charset="0"/>
                        </a:rPr>
                        <a:t>C Heavy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61316687"/>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Co-15023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509274844"/>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Co-0118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51999010"/>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COLK-14201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194722928"/>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CoS-8436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489830249"/>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COS-13235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394700258"/>
                  </a:ext>
                </a:extLst>
              </a:tr>
              <a:tr h="151315">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CoLk-94184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37572488"/>
                  </a:ext>
                </a:extLst>
              </a:tr>
              <a:tr h="158520">
                <a:tc vMerge="1">
                  <a:txBody>
                    <a:bodyPr/>
                    <a:lstStyle/>
                    <a:p>
                      <a:endParaRPr lang="en-IN"/>
                    </a:p>
                  </a:txBody>
                  <a:tcPr/>
                </a:tc>
                <a:tc vMerge="1">
                  <a:txBody>
                    <a:bodyPr/>
                    <a:lstStyle/>
                    <a:p>
                      <a:endParaRPr lang="en-IN"/>
                    </a:p>
                  </a:txBody>
                  <a:tcPr/>
                </a:tc>
                <a:tc>
                  <a:txBody>
                    <a:bodyPr/>
                    <a:lstStyle/>
                    <a:p>
                      <a:pPr algn="l" fontAlgn="ctr">
                        <a:buNone/>
                      </a:pPr>
                      <a:r>
                        <a:rPr lang="en-IN" sz="1000" b="0" i="0" u="none" strike="noStrike">
                          <a:solidFill>
                            <a:srgbClr val="000000"/>
                          </a:solidFill>
                          <a:effectLst/>
                          <a:latin typeface="Calibri" panose="020F0502020204030204" pitchFamily="34" charset="0"/>
                        </a:rPr>
                        <a:t>Other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175231997"/>
                  </a:ext>
                </a:extLst>
              </a:tr>
            </a:tbl>
          </a:graphicData>
        </a:graphic>
      </p:graphicFrame>
    </p:spTree>
    <p:extLst>
      <p:ext uri="{BB962C8B-B14F-4D97-AF65-F5344CB8AC3E}">
        <p14:creationId xmlns:p14="http://schemas.microsoft.com/office/powerpoint/2010/main" val="4015825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6785B-295F-3C79-B6D2-B0DC7FCAFAC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71CB798-96F4-7528-0F5A-99809F086A9F}"/>
              </a:ext>
            </a:extLst>
          </p:cNvPr>
          <p:cNvSpPr>
            <a:spLocks noGrp="1"/>
          </p:cNvSpPr>
          <p:nvPr>
            <p:ph type="title"/>
          </p:nvPr>
        </p:nvSpPr>
        <p:spPr>
          <a:xfrm>
            <a:off x="152400" y="76200"/>
            <a:ext cx="9753600" cy="609600"/>
          </a:xfrm>
        </p:spPr>
        <p:txBody>
          <a:bodyPr vert="horz" lIns="91440" tIns="45720" rIns="91440" bIns="45720" rtlCol="0" anchor="ctr">
            <a:noAutofit/>
          </a:bodyPr>
          <a:lstStyle/>
          <a:p>
            <a:r>
              <a:rPr lang="en-US" sz="240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COMPARATIVE DATA OF NEIGHBOURING FACTORY  UP TO 31.01.26</a:t>
            </a:r>
          </a:p>
        </p:txBody>
      </p:sp>
      <p:sp>
        <p:nvSpPr>
          <p:cNvPr id="2" name="Slide Number Placeholder 1">
            <a:extLst>
              <a:ext uri="{FF2B5EF4-FFF2-40B4-BE49-F238E27FC236}">
                <a16:creationId xmlns:a16="http://schemas.microsoft.com/office/drawing/2014/main" id="{92802972-06D8-A064-5A00-1BB48FF305C5}"/>
              </a:ext>
            </a:extLst>
          </p:cNvPr>
          <p:cNvSpPr>
            <a:spLocks noGrp="1"/>
          </p:cNvSpPr>
          <p:nvPr>
            <p:ph type="sldNum" sz="quarter" idx="12"/>
          </p:nvPr>
        </p:nvSpPr>
        <p:spPr/>
        <p:txBody>
          <a:bodyPr/>
          <a:lstStyle/>
          <a:p>
            <a:fld id="{B76B49FA-22BB-44F5-8EFA-E5C56FA3907E}" type="slidenum">
              <a:rPr lang="en-US" smtClean="0"/>
              <a:pPr/>
              <a:t>25</a:t>
            </a:fld>
            <a:endParaRPr lang="en-US"/>
          </a:p>
        </p:txBody>
      </p:sp>
      <p:graphicFrame>
        <p:nvGraphicFramePr>
          <p:cNvPr id="5" name="Table 4">
            <a:extLst>
              <a:ext uri="{FF2B5EF4-FFF2-40B4-BE49-F238E27FC236}">
                <a16:creationId xmlns:a16="http://schemas.microsoft.com/office/drawing/2014/main" id="{45CF4847-6FA4-6E6E-5BD2-86CA52EF9D0A}"/>
              </a:ext>
            </a:extLst>
          </p:cNvPr>
          <p:cNvGraphicFramePr>
            <a:graphicFrameLocks noGrp="1"/>
          </p:cNvGraphicFramePr>
          <p:nvPr/>
        </p:nvGraphicFramePr>
        <p:xfrm>
          <a:off x="28977" y="838200"/>
          <a:ext cx="11858223" cy="6377940"/>
        </p:xfrm>
        <a:graphic>
          <a:graphicData uri="http://schemas.openxmlformats.org/drawingml/2006/table">
            <a:tbl>
              <a:tblPr/>
              <a:tblGrid>
                <a:gridCol w="505454">
                  <a:extLst>
                    <a:ext uri="{9D8B030D-6E8A-4147-A177-3AD203B41FA5}">
                      <a16:colId xmlns:a16="http://schemas.microsoft.com/office/drawing/2014/main" val="344546635"/>
                    </a:ext>
                  </a:extLst>
                </a:gridCol>
                <a:gridCol w="1077416">
                  <a:extLst>
                    <a:ext uri="{9D8B030D-6E8A-4147-A177-3AD203B41FA5}">
                      <a16:colId xmlns:a16="http://schemas.microsoft.com/office/drawing/2014/main" val="2551376257"/>
                    </a:ext>
                  </a:extLst>
                </a:gridCol>
                <a:gridCol w="977657">
                  <a:extLst>
                    <a:ext uri="{9D8B030D-6E8A-4147-A177-3AD203B41FA5}">
                      <a16:colId xmlns:a16="http://schemas.microsoft.com/office/drawing/2014/main" val="2502268257"/>
                    </a:ext>
                  </a:extLst>
                </a:gridCol>
                <a:gridCol w="588588">
                  <a:extLst>
                    <a:ext uri="{9D8B030D-6E8A-4147-A177-3AD203B41FA5}">
                      <a16:colId xmlns:a16="http://schemas.microsoft.com/office/drawing/2014/main" val="3946714431"/>
                    </a:ext>
                  </a:extLst>
                </a:gridCol>
                <a:gridCol w="538708">
                  <a:extLst>
                    <a:ext uri="{9D8B030D-6E8A-4147-A177-3AD203B41FA5}">
                      <a16:colId xmlns:a16="http://schemas.microsoft.com/office/drawing/2014/main" val="1547573095"/>
                    </a:ext>
                  </a:extLst>
                </a:gridCol>
                <a:gridCol w="488827">
                  <a:extLst>
                    <a:ext uri="{9D8B030D-6E8A-4147-A177-3AD203B41FA5}">
                      <a16:colId xmlns:a16="http://schemas.microsoft.com/office/drawing/2014/main" val="681470178"/>
                    </a:ext>
                  </a:extLst>
                </a:gridCol>
                <a:gridCol w="618516">
                  <a:extLst>
                    <a:ext uri="{9D8B030D-6E8A-4147-A177-3AD203B41FA5}">
                      <a16:colId xmlns:a16="http://schemas.microsoft.com/office/drawing/2014/main" val="2698656594"/>
                    </a:ext>
                  </a:extLst>
                </a:gridCol>
                <a:gridCol w="488827">
                  <a:extLst>
                    <a:ext uri="{9D8B030D-6E8A-4147-A177-3AD203B41FA5}">
                      <a16:colId xmlns:a16="http://schemas.microsoft.com/office/drawing/2014/main" val="4204938859"/>
                    </a:ext>
                  </a:extLst>
                </a:gridCol>
                <a:gridCol w="538708">
                  <a:extLst>
                    <a:ext uri="{9D8B030D-6E8A-4147-A177-3AD203B41FA5}">
                      <a16:colId xmlns:a16="http://schemas.microsoft.com/office/drawing/2014/main" val="1795789714"/>
                    </a:ext>
                  </a:extLst>
                </a:gridCol>
                <a:gridCol w="538708">
                  <a:extLst>
                    <a:ext uri="{9D8B030D-6E8A-4147-A177-3AD203B41FA5}">
                      <a16:colId xmlns:a16="http://schemas.microsoft.com/office/drawing/2014/main" val="4003476039"/>
                    </a:ext>
                  </a:extLst>
                </a:gridCol>
                <a:gridCol w="538708">
                  <a:extLst>
                    <a:ext uri="{9D8B030D-6E8A-4147-A177-3AD203B41FA5}">
                      <a16:colId xmlns:a16="http://schemas.microsoft.com/office/drawing/2014/main" val="3045703258"/>
                    </a:ext>
                  </a:extLst>
                </a:gridCol>
                <a:gridCol w="488827">
                  <a:extLst>
                    <a:ext uri="{9D8B030D-6E8A-4147-A177-3AD203B41FA5}">
                      <a16:colId xmlns:a16="http://schemas.microsoft.com/office/drawing/2014/main" val="300798628"/>
                    </a:ext>
                  </a:extLst>
                </a:gridCol>
                <a:gridCol w="718277">
                  <a:extLst>
                    <a:ext uri="{9D8B030D-6E8A-4147-A177-3AD203B41FA5}">
                      <a16:colId xmlns:a16="http://schemas.microsoft.com/office/drawing/2014/main" val="1640143300"/>
                    </a:ext>
                  </a:extLst>
                </a:gridCol>
                <a:gridCol w="718277">
                  <a:extLst>
                    <a:ext uri="{9D8B030D-6E8A-4147-A177-3AD203B41FA5}">
                      <a16:colId xmlns:a16="http://schemas.microsoft.com/office/drawing/2014/main" val="1149568674"/>
                    </a:ext>
                  </a:extLst>
                </a:gridCol>
                <a:gridCol w="718277">
                  <a:extLst>
                    <a:ext uri="{9D8B030D-6E8A-4147-A177-3AD203B41FA5}">
                      <a16:colId xmlns:a16="http://schemas.microsoft.com/office/drawing/2014/main" val="1318312422"/>
                    </a:ext>
                  </a:extLst>
                </a:gridCol>
                <a:gridCol w="718277">
                  <a:extLst>
                    <a:ext uri="{9D8B030D-6E8A-4147-A177-3AD203B41FA5}">
                      <a16:colId xmlns:a16="http://schemas.microsoft.com/office/drawing/2014/main" val="3795796721"/>
                    </a:ext>
                  </a:extLst>
                </a:gridCol>
                <a:gridCol w="718277">
                  <a:extLst>
                    <a:ext uri="{9D8B030D-6E8A-4147-A177-3AD203B41FA5}">
                      <a16:colId xmlns:a16="http://schemas.microsoft.com/office/drawing/2014/main" val="127739252"/>
                    </a:ext>
                  </a:extLst>
                </a:gridCol>
                <a:gridCol w="877894">
                  <a:extLst>
                    <a:ext uri="{9D8B030D-6E8A-4147-A177-3AD203B41FA5}">
                      <a16:colId xmlns:a16="http://schemas.microsoft.com/office/drawing/2014/main" val="3672280982"/>
                    </a:ext>
                  </a:extLst>
                </a:gridCol>
              </a:tblGrid>
              <a:tr h="141874">
                <a:tc rowSpan="3">
                  <a:txBody>
                    <a:bodyPr/>
                    <a:lstStyle/>
                    <a:p>
                      <a:pPr algn="ctr" fontAlgn="ctr">
                        <a:buNone/>
                      </a:pPr>
                      <a:r>
                        <a:rPr lang="en-IN" sz="1050" b="1" i="0" u="none" strike="noStrike">
                          <a:solidFill>
                            <a:srgbClr val="000000"/>
                          </a:solidFill>
                          <a:effectLst/>
                          <a:latin typeface="Calibri" panose="020F0502020204030204" pitchFamily="34" charset="0"/>
                        </a:rPr>
                        <a:t>SL. NO</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buNone/>
                      </a:pPr>
                      <a:r>
                        <a:rPr lang="en-IN" sz="1050" b="1" i="0" u="none" strike="noStrike">
                          <a:solidFill>
                            <a:srgbClr val="000000"/>
                          </a:solidFill>
                          <a:effectLst/>
                          <a:latin typeface="Calibri" panose="020F0502020204030204" pitchFamily="34" charset="0"/>
                        </a:rPr>
                        <a:t>NAME OF FACTORY</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gridSpan="2">
                  <a:txBody>
                    <a:bodyPr/>
                    <a:lstStyle/>
                    <a:p>
                      <a:pPr algn="ctr" fontAlgn="ctr">
                        <a:buNone/>
                      </a:pPr>
                      <a:r>
                        <a:rPr lang="en-IN" sz="1050" b="1" i="0" u="none" strike="noStrike">
                          <a:solidFill>
                            <a:srgbClr val="000000"/>
                          </a:solidFill>
                          <a:effectLst/>
                          <a:latin typeface="Calibri" panose="020F0502020204030204" pitchFamily="34" charset="0"/>
                        </a:rPr>
                        <a:t>VARIETAL % IN CRUSHING</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hMerge="1">
                  <a:txBody>
                    <a:bodyPr/>
                    <a:lstStyle/>
                    <a:p>
                      <a:endParaRPr lang="en-IN"/>
                    </a:p>
                  </a:txBody>
                  <a:tcPr/>
                </a:tc>
                <a:tc gridSpan="3">
                  <a:txBody>
                    <a:bodyPr/>
                    <a:lstStyle/>
                    <a:p>
                      <a:pPr algn="ctr" fontAlgn="ctr">
                        <a:buNone/>
                      </a:pPr>
                      <a:r>
                        <a:rPr lang="en-IN" sz="1050" b="1" i="0" u="none" strike="noStrike">
                          <a:solidFill>
                            <a:srgbClr val="000000"/>
                          </a:solidFill>
                          <a:effectLst/>
                          <a:latin typeface="Calibri" panose="020F0502020204030204" pitchFamily="34" charset="0"/>
                        </a:rPr>
                        <a:t>PRIMARY JUICE ANALYSIS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rowSpan="2" gridSpan="2">
                  <a:txBody>
                    <a:bodyPr/>
                    <a:lstStyle/>
                    <a:p>
                      <a:pPr algn="ctr" fontAlgn="ctr">
                        <a:buNone/>
                      </a:pPr>
                      <a:r>
                        <a:rPr lang="en-US" sz="1050" b="1" i="0" u="none" strike="noStrike">
                          <a:solidFill>
                            <a:srgbClr val="000000"/>
                          </a:solidFill>
                          <a:effectLst/>
                          <a:latin typeface="Calibri" panose="020F0502020204030204" pitchFamily="34" charset="0"/>
                        </a:rPr>
                        <a:t>POL IN CANE         (This Year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hMerge="1">
                  <a:txBody>
                    <a:bodyPr/>
                    <a:lstStyle/>
                    <a:p>
                      <a:endParaRPr lang="en-IN"/>
                    </a:p>
                  </a:txBody>
                  <a:tcPr/>
                </a:tc>
                <a:tc rowSpan="2" gridSpan="2">
                  <a:txBody>
                    <a:bodyPr/>
                    <a:lstStyle/>
                    <a:p>
                      <a:pPr algn="ctr" fontAlgn="ctr">
                        <a:buNone/>
                      </a:pPr>
                      <a:r>
                        <a:rPr lang="en-US" sz="1050" b="1" i="0" u="none" strike="noStrike">
                          <a:solidFill>
                            <a:srgbClr val="000000"/>
                          </a:solidFill>
                          <a:effectLst/>
                          <a:latin typeface="Calibri" panose="020F0502020204030204" pitchFamily="34" charset="0"/>
                        </a:rPr>
                        <a:t>POL IN CANE (Last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hMerge="1">
                  <a:txBody>
                    <a:bodyPr/>
                    <a:lstStyle/>
                    <a:p>
                      <a:endParaRPr lang="en-IN"/>
                    </a:p>
                  </a:txBody>
                  <a:tcPr/>
                </a:tc>
                <a:tc rowSpan="2" gridSpan="2">
                  <a:txBody>
                    <a:bodyPr/>
                    <a:lstStyle/>
                    <a:p>
                      <a:pPr algn="ctr" fontAlgn="ctr">
                        <a:buNone/>
                      </a:pPr>
                      <a:r>
                        <a:rPr lang="en-IN" sz="1050" b="1" i="0" u="none" strike="noStrike">
                          <a:solidFill>
                            <a:srgbClr val="000000"/>
                          </a:solidFill>
                          <a:effectLst/>
                          <a:latin typeface="Calibri" panose="020F0502020204030204" pitchFamily="34" charset="0"/>
                        </a:rPr>
                        <a:t>RECOVERY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hMerge="1">
                  <a:txBody>
                    <a:bodyPr/>
                    <a:lstStyle/>
                    <a:p>
                      <a:endParaRPr lang="en-IN"/>
                    </a:p>
                  </a:txBody>
                  <a:tcPr/>
                </a:tc>
                <a:tc rowSpan="3">
                  <a:txBody>
                    <a:bodyPr/>
                    <a:lstStyle/>
                    <a:p>
                      <a:pPr algn="ctr" fontAlgn="ctr">
                        <a:buNone/>
                      </a:pPr>
                      <a:r>
                        <a:rPr lang="en-IN" sz="1050" b="1" i="0" u="none" strike="noStrike">
                          <a:solidFill>
                            <a:srgbClr val="000000"/>
                          </a:solidFill>
                          <a:effectLst/>
                          <a:latin typeface="Calibri" panose="020F0502020204030204" pitchFamily="34" charset="0"/>
                        </a:rPr>
                        <a:t>D.M.F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buNone/>
                      </a:pPr>
                      <a:r>
                        <a:rPr lang="en-IN" sz="1050" b="1" i="0" u="none" strike="noStrike">
                          <a:solidFill>
                            <a:srgbClr val="000000"/>
                          </a:solidFill>
                          <a:effectLst/>
                          <a:latin typeface="Calibri" panose="020F0502020204030204" pitchFamily="34" charset="0"/>
                        </a:rPr>
                        <a:t>R.S%</a:t>
                      </a:r>
                      <a:br>
                        <a:rPr lang="en-IN" sz="1050" b="1" i="0" u="none" strike="noStrike">
                          <a:solidFill>
                            <a:srgbClr val="000000"/>
                          </a:solidFill>
                          <a:effectLst/>
                          <a:latin typeface="Calibri" panose="020F0502020204030204" pitchFamily="34" charset="0"/>
                        </a:rPr>
                      </a:br>
                      <a:r>
                        <a:rPr lang="en-IN" sz="1050" b="1" i="0" u="none" strike="noStrike">
                          <a:solidFill>
                            <a:srgbClr val="000000"/>
                          </a:solidFill>
                          <a:effectLst/>
                          <a:latin typeface="Calibri" panose="020F0502020204030204" pitchFamily="34" charset="0"/>
                        </a:rPr>
                        <a:t>per 100BX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buNone/>
                      </a:pPr>
                      <a:r>
                        <a:rPr lang="en-IN" sz="1050" b="1" i="0" u="none" strike="noStrike">
                          <a:solidFill>
                            <a:srgbClr val="000000"/>
                          </a:solidFill>
                          <a:effectLst/>
                          <a:latin typeface="Calibri" panose="020F0502020204030204" pitchFamily="34" charset="0"/>
                        </a:rPr>
                        <a:t>FIBER</a:t>
                      </a:r>
                      <a:br>
                        <a:rPr lang="en-IN" sz="1050" b="1" i="0" u="none" strike="noStrike">
                          <a:solidFill>
                            <a:srgbClr val="000000"/>
                          </a:solidFill>
                          <a:effectLst/>
                          <a:latin typeface="Calibri" panose="020F0502020204030204" pitchFamily="34" charset="0"/>
                        </a:rPr>
                      </a:br>
                      <a:r>
                        <a:rPr lang="en-IN" sz="1050" b="1" i="0" u="none" strike="noStrike">
                          <a:solidFill>
                            <a:srgbClr val="000000"/>
                          </a:solidFill>
                          <a:effectLst/>
                          <a:latin typeface="Calibri" panose="020F0502020204030204" pitchFamily="34" charset="0"/>
                        </a:rPr>
                        <a:t>% CANE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buNone/>
                      </a:pPr>
                      <a:r>
                        <a:rPr lang="en-IN" sz="1050" b="1" i="0" u="none" strike="noStrike">
                          <a:solidFill>
                            <a:srgbClr val="000000"/>
                          </a:solidFill>
                          <a:effectLst/>
                          <a:latin typeface="Calibri" panose="020F0502020204030204" pitchFamily="34" charset="0"/>
                        </a:rPr>
                        <a:t>EST. MOL.</a:t>
                      </a:r>
                      <a:br>
                        <a:rPr lang="en-IN" sz="1050" b="1" i="0" u="none" strike="noStrike">
                          <a:solidFill>
                            <a:srgbClr val="000000"/>
                          </a:solidFill>
                          <a:effectLst/>
                          <a:latin typeface="Calibri" panose="020F0502020204030204" pitchFamily="34" charset="0"/>
                        </a:rPr>
                      </a:br>
                      <a:r>
                        <a:rPr lang="en-IN" sz="1050" b="1" i="0" u="none" strike="noStrike">
                          <a:solidFill>
                            <a:srgbClr val="000000"/>
                          </a:solidFill>
                          <a:effectLst/>
                          <a:latin typeface="Calibri" panose="020F0502020204030204" pitchFamily="34" charset="0"/>
                        </a:rPr>
                        <a:t>% CANE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buNone/>
                      </a:pPr>
                      <a:r>
                        <a:rPr lang="en-IN" sz="1050" b="1" i="0" u="none" strike="noStrike">
                          <a:solidFill>
                            <a:srgbClr val="000000"/>
                          </a:solidFill>
                          <a:effectLst/>
                          <a:latin typeface="Calibri" panose="020F0502020204030204" pitchFamily="34" charset="0"/>
                        </a:rPr>
                        <a:t>REMARK</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841211"/>
                  </a:ext>
                </a:extLst>
              </a:tr>
              <a:tr h="141874">
                <a:tc vMerge="1">
                  <a:txBody>
                    <a:bodyPr/>
                    <a:lstStyle/>
                    <a:p>
                      <a:endParaRPr lang="en-IN"/>
                    </a:p>
                  </a:txBody>
                  <a:tcPr/>
                </a:tc>
                <a:tc vMerge="1">
                  <a:txBody>
                    <a:bodyPr/>
                    <a:lstStyle/>
                    <a:p>
                      <a:endParaRPr lang="en-IN"/>
                    </a:p>
                  </a:txBody>
                  <a:tcPr/>
                </a:tc>
                <a:tc gridSpan="2" vMerge="1">
                  <a:txBody>
                    <a:bodyPr/>
                    <a:lstStyle/>
                    <a:p>
                      <a:endParaRPr lang="en-IN"/>
                    </a:p>
                  </a:txBody>
                  <a:tcPr/>
                </a:tc>
                <a:tc hMerge="1" vMerge="1">
                  <a:txBody>
                    <a:bodyPr/>
                    <a:lstStyle/>
                    <a:p>
                      <a:endParaRPr lang="en-IN"/>
                    </a:p>
                  </a:txBody>
                  <a:tcPr/>
                </a:tc>
                <a:tc rowSpan="2">
                  <a:txBody>
                    <a:bodyPr/>
                    <a:lstStyle/>
                    <a:p>
                      <a:pPr algn="ctr" fontAlgn="ctr">
                        <a:buNone/>
                      </a:pPr>
                      <a:r>
                        <a:rPr lang="en-IN" sz="1050" b="1" i="0" u="none" strike="noStrike">
                          <a:solidFill>
                            <a:srgbClr val="000000"/>
                          </a:solidFill>
                          <a:effectLst/>
                          <a:latin typeface="Calibri" panose="020F0502020204030204" pitchFamily="34" charset="0"/>
                        </a:rPr>
                        <a:t>BRIX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fontAlgn="ctr">
                        <a:buNone/>
                      </a:pPr>
                      <a:r>
                        <a:rPr lang="en-IN" sz="1050" b="1" i="0" u="none" strike="noStrike">
                          <a:solidFill>
                            <a:srgbClr val="000000"/>
                          </a:solidFill>
                          <a:effectLst/>
                          <a:latin typeface="Calibri" panose="020F0502020204030204" pitchFamily="34" charset="0"/>
                        </a:rPr>
                        <a:t>POL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fontAlgn="ctr">
                        <a:buNone/>
                      </a:pPr>
                      <a:r>
                        <a:rPr lang="en-IN" sz="1050" b="1" i="0" u="none" strike="noStrike">
                          <a:solidFill>
                            <a:srgbClr val="000000"/>
                          </a:solidFill>
                          <a:effectLst/>
                          <a:latin typeface="Calibri" panose="020F0502020204030204" pitchFamily="34" charset="0"/>
                        </a:rPr>
                        <a:t>PTY.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vMerge="1">
                  <a:txBody>
                    <a:bodyPr/>
                    <a:lstStyle/>
                    <a:p>
                      <a:endParaRPr lang="en-IN"/>
                    </a:p>
                  </a:txBody>
                  <a:tcPr/>
                </a:tc>
                <a:tc hMerge="1" vMerge="1">
                  <a:txBody>
                    <a:bodyPr/>
                    <a:lstStyle/>
                    <a:p>
                      <a:endParaRPr lang="en-IN"/>
                    </a:p>
                  </a:txBody>
                  <a:tcPr/>
                </a:tc>
                <a:tc gridSpan="2" vMerge="1">
                  <a:txBody>
                    <a:bodyPr/>
                    <a:lstStyle/>
                    <a:p>
                      <a:endParaRPr lang="en-IN"/>
                    </a:p>
                  </a:txBody>
                  <a:tcPr/>
                </a:tc>
                <a:tc hMerge="1" vMerge="1">
                  <a:txBody>
                    <a:bodyPr/>
                    <a:lstStyle/>
                    <a:p>
                      <a:endParaRPr lang="en-IN"/>
                    </a:p>
                  </a:txBody>
                  <a:tcPr/>
                </a:tc>
                <a:tc gridSpan="2" vMerge="1">
                  <a:txBody>
                    <a:bodyPr/>
                    <a:lstStyle/>
                    <a:p>
                      <a:endParaRPr lang="en-IN"/>
                    </a:p>
                  </a:txBody>
                  <a:tcPr/>
                </a:tc>
                <a:tc hMerge="1"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702675628"/>
                  </a:ext>
                </a:extLst>
              </a:tr>
              <a:tr h="141874">
                <a:tc vMerge="1">
                  <a:txBody>
                    <a:bodyPr/>
                    <a:lstStyle/>
                    <a:p>
                      <a:endParaRPr lang="en-IN"/>
                    </a:p>
                  </a:txBody>
                  <a:tcPr/>
                </a:tc>
                <a:tc vMerge="1">
                  <a:txBody>
                    <a:bodyPr/>
                    <a:lstStyle/>
                    <a:p>
                      <a:endParaRPr lang="en-IN"/>
                    </a:p>
                  </a:txBody>
                  <a:tcPr/>
                </a:tc>
                <a:tc gridSpan="2" vMerge="1">
                  <a:txBody>
                    <a:bodyPr/>
                    <a:lstStyle/>
                    <a:p>
                      <a:endParaRPr lang="en-IN"/>
                    </a:p>
                  </a:txBody>
                  <a:tcPr/>
                </a:tc>
                <a:tc hMerge="1"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buNone/>
                      </a:pPr>
                      <a:r>
                        <a:rPr lang="en-IN" sz="1050" b="1" i="0" u="none" strike="noStrike">
                          <a:solidFill>
                            <a:srgbClr val="000000"/>
                          </a:solidFill>
                          <a:effectLst/>
                          <a:latin typeface="Calibri" panose="020F0502020204030204" pitchFamily="34" charset="0"/>
                        </a:rPr>
                        <a:t>DAY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1050" b="1" i="0" u="none" strike="noStrike">
                          <a:solidFill>
                            <a:srgbClr val="000000"/>
                          </a:solidFill>
                          <a:effectLst/>
                          <a:latin typeface="Calibri" panose="020F0502020204030204" pitchFamily="34" charset="0"/>
                        </a:rPr>
                        <a:t>Diiff.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1050" b="1" i="0" u="none" strike="noStrike">
                          <a:solidFill>
                            <a:srgbClr val="000000"/>
                          </a:solidFill>
                          <a:effectLst/>
                          <a:latin typeface="Calibri" panose="020F0502020204030204" pitchFamily="34" charset="0"/>
                        </a:rPr>
                        <a:t>DAY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1050" b="1" i="0" u="none" strike="noStrike">
                          <a:solidFill>
                            <a:srgbClr val="000000"/>
                          </a:solidFill>
                          <a:effectLst/>
                          <a:latin typeface="Calibri" panose="020F0502020204030204" pitchFamily="34" charset="0"/>
                        </a:rPr>
                        <a:t>Diff.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1050" b="1" i="0" u="none" strike="noStrike">
                          <a:solidFill>
                            <a:srgbClr val="000000"/>
                          </a:solidFill>
                          <a:effectLst/>
                          <a:latin typeface="Calibri" panose="020F0502020204030204" pitchFamily="34" charset="0"/>
                        </a:rPr>
                        <a:t>DAY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1050" b="1" i="0" u="none" strike="noStrike">
                          <a:solidFill>
                            <a:srgbClr val="000000"/>
                          </a:solidFill>
                          <a:effectLst/>
                          <a:latin typeface="Calibri" panose="020F0502020204030204" pitchFamily="34" charset="0"/>
                        </a:rPr>
                        <a:t>TODATE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869524380"/>
                  </a:ext>
                </a:extLst>
              </a:tr>
              <a:tr h="121606">
                <a:tc rowSpan="8">
                  <a:txBody>
                    <a:bodyPr/>
                    <a:lstStyle/>
                    <a:p>
                      <a:pPr algn="ctr" fontAlgn="ctr">
                        <a:buNone/>
                      </a:pPr>
                      <a:r>
                        <a:rPr lang="en-IN" sz="1400" b="0" i="0" u="none" strike="noStrike">
                          <a:solidFill>
                            <a:srgbClr val="000000"/>
                          </a:solidFill>
                          <a:effectLst/>
                          <a:latin typeface="Calibri" panose="020F0502020204030204" pitchFamily="34" charset="0"/>
                        </a:rPr>
                        <a:t>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00" b="0" i="0" u="none" strike="noStrike">
                          <a:solidFill>
                            <a:srgbClr val="000000"/>
                          </a:solidFill>
                          <a:effectLst/>
                          <a:latin typeface="Calibri" panose="020F0502020204030204" pitchFamily="34" charset="0"/>
                        </a:rPr>
                        <a:t>KUMBHI</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900" b="0" i="0" u="none" strike="noStrike">
                          <a:solidFill>
                            <a:srgbClr val="000000"/>
                          </a:solidFill>
                          <a:effectLst/>
                          <a:latin typeface="Calibri" panose="020F0502020204030204" pitchFamily="34" charset="0"/>
                        </a:rPr>
                        <a:t>CO-0238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17.93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83.64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12.82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-0.37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13.50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0.40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10.06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9.47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50" b="0" i="0" u="none" strike="noStrike">
                          <a:solidFill>
                            <a:srgbClr val="000000"/>
                          </a:solidFill>
                          <a:effectLst/>
                          <a:latin typeface="Calibri" panose="020F0502020204030204" pitchFamily="34" charset="0"/>
                        </a:rPr>
                        <a:t>73.94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50" b="0" i="0" u="none" strike="noStrike">
                          <a:solidFill>
                            <a:srgbClr val="000000"/>
                          </a:solidFill>
                          <a:effectLst/>
                          <a:latin typeface="Calibri" panose="020F0502020204030204" pitchFamily="34" charset="0"/>
                        </a:rPr>
                        <a:t>3.65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50" b="0" i="0" u="none" strike="noStrike">
                          <a:solidFill>
                            <a:srgbClr val="000000"/>
                          </a:solidFill>
                          <a:effectLst/>
                          <a:latin typeface="Calibri" panose="020F0502020204030204" pitchFamily="34" charset="0"/>
                        </a:rPr>
                        <a:t>12.91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50" b="0" i="0" u="none" strike="noStrike">
                          <a:solidFill>
                            <a:srgbClr val="000000"/>
                          </a:solidFill>
                          <a:effectLst/>
                          <a:latin typeface="Calibri" panose="020F0502020204030204" pitchFamily="34" charset="0"/>
                        </a:rPr>
                        <a:t>4.94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br>
                        <a:rPr lang="en-IN" sz="1000" b="0" i="0" u="none" strike="noStrike">
                          <a:solidFill>
                            <a:srgbClr val="000000"/>
                          </a:solidFill>
                          <a:effectLst/>
                          <a:latin typeface="Calibri" panose="020F0502020204030204" pitchFamily="34" charset="0"/>
                        </a:rPr>
                      </a:br>
                      <a:r>
                        <a:rPr lang="en-IN" sz="1000" b="0" i="0" u="none" strike="noStrike">
                          <a:solidFill>
                            <a:srgbClr val="000000"/>
                          </a:solidFill>
                          <a:effectLst/>
                          <a:latin typeface="Calibri" panose="020F0502020204030204" pitchFamily="34" charset="0"/>
                        </a:rPr>
                        <a:t>B-HEAVY</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2812627"/>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Co-15023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23826122"/>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Co-0118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569804615"/>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COLK-14201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51309281"/>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CoLk-94184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846769404"/>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Colk-98014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880592238"/>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CoJ- 85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305901012"/>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Other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35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82547491"/>
                  </a:ext>
                </a:extLst>
              </a:tr>
              <a:tr h="121606">
                <a:tc rowSpan="7">
                  <a:txBody>
                    <a:bodyPr/>
                    <a:lstStyle/>
                    <a:p>
                      <a:pPr algn="ctr" fontAlgn="ctr">
                        <a:buNone/>
                      </a:pPr>
                      <a:r>
                        <a:rPr lang="en-IN" sz="1400" b="0" i="0" u="none" strike="noStrike">
                          <a:solidFill>
                            <a:srgbClr val="000000"/>
                          </a:solidFill>
                          <a:effectLst/>
                          <a:latin typeface="Calibri" panose="020F0502020204030204" pitchFamily="34" charset="0"/>
                        </a:rPr>
                        <a:t>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000" b="0" i="0" u="none" strike="noStrike">
                          <a:solidFill>
                            <a:srgbClr val="000000"/>
                          </a:solidFill>
                          <a:effectLst/>
                          <a:latin typeface="Calibri" panose="020F0502020204030204" pitchFamily="34" charset="0"/>
                        </a:rPr>
                        <a:t>GULARIYA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900" b="0" i="0" u="none" strike="noStrike">
                          <a:solidFill>
                            <a:srgbClr val="000000"/>
                          </a:solidFill>
                          <a:effectLst/>
                          <a:latin typeface="Calibri" panose="020F0502020204030204" pitchFamily="34" charset="0"/>
                        </a:rPr>
                        <a:t>CO-0238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18.13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15.29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84.34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13.01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13.58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0.48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9.91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7">
                  <a:txBody>
                    <a:bodyPr/>
                    <a:lstStyle/>
                    <a:p>
                      <a:pPr algn="ctr" fontAlgn="ctr">
                        <a:buNone/>
                      </a:pPr>
                      <a:r>
                        <a:rPr lang="en-IN" sz="1050" b="0" i="0" u="none" strike="noStrike">
                          <a:solidFill>
                            <a:srgbClr val="000000"/>
                          </a:solidFill>
                          <a:effectLst/>
                          <a:latin typeface="Calibri" panose="020F0502020204030204" pitchFamily="34" charset="0"/>
                        </a:rPr>
                        <a:t>9.53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050" b="0" i="0" u="none" strike="noStrike">
                          <a:solidFill>
                            <a:srgbClr val="000000"/>
                          </a:solidFill>
                          <a:effectLst/>
                          <a:latin typeface="Calibri" panose="020F0502020204030204" pitchFamily="34" charset="0"/>
                        </a:rPr>
                        <a:t>74.08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050" b="0" i="0" u="none" strike="noStrike">
                          <a:solidFill>
                            <a:srgbClr val="000000"/>
                          </a:solidFill>
                          <a:effectLst/>
                          <a:latin typeface="Calibri" panose="020F0502020204030204" pitchFamily="34" charset="0"/>
                        </a:rPr>
                        <a:t>3.84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050" b="0" i="0" u="none" strike="noStrike">
                          <a:solidFill>
                            <a:srgbClr val="000000"/>
                          </a:solidFill>
                          <a:effectLst/>
                          <a:latin typeface="Calibri" panose="020F0502020204030204" pitchFamily="34" charset="0"/>
                        </a:rPr>
                        <a:t>12.79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050" b="0" i="0" u="none" strike="noStrike">
                          <a:solidFill>
                            <a:srgbClr val="000000"/>
                          </a:solidFill>
                          <a:effectLst/>
                          <a:latin typeface="Calibri" panose="020F0502020204030204" pitchFamily="34" charset="0"/>
                        </a:rPr>
                        <a:t>5.83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7">
                  <a:txBody>
                    <a:bodyPr/>
                    <a:lstStyle/>
                    <a:p>
                      <a:pPr algn="ctr" fontAlgn="ctr">
                        <a:buNone/>
                      </a:pPr>
                      <a:r>
                        <a:rPr lang="en-IN" sz="1000" b="0" i="0" u="none" strike="noStrike">
                          <a:solidFill>
                            <a:srgbClr val="000000"/>
                          </a:solidFill>
                          <a:effectLst/>
                          <a:latin typeface="Calibri" panose="020F0502020204030204" pitchFamily="34" charset="0"/>
                        </a:rPr>
                        <a:t>B-HEAVY</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4767817"/>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Co-15023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15475593"/>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Co-0118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47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688188757"/>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COLK-14201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98814246"/>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CoLk-94184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981750425"/>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Co- 98014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21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5558942"/>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Other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672978825"/>
                  </a:ext>
                </a:extLst>
              </a:tr>
              <a:tr h="121606">
                <a:tc rowSpan="10">
                  <a:txBody>
                    <a:bodyPr/>
                    <a:lstStyle/>
                    <a:p>
                      <a:pPr algn="ctr" fontAlgn="ctr">
                        <a:buNone/>
                      </a:pPr>
                      <a:r>
                        <a:rPr lang="en-IN" sz="1400" b="0" i="0" u="none" strike="noStrike">
                          <a:solidFill>
                            <a:srgbClr val="000000"/>
                          </a:solidFill>
                          <a:effectLst/>
                          <a:latin typeface="Calibri" panose="020F0502020204030204" pitchFamily="34" charset="0"/>
                        </a:rPr>
                        <a:t>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00" b="0" i="0" u="none" strike="noStrike">
                          <a:solidFill>
                            <a:srgbClr val="000000"/>
                          </a:solidFill>
                          <a:effectLst/>
                          <a:latin typeface="Calibri" panose="020F0502020204030204" pitchFamily="34" charset="0"/>
                        </a:rPr>
                        <a:t>AJBAPUR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900" b="0" i="0" u="none" strike="noStrike">
                          <a:solidFill>
                            <a:srgbClr val="000000"/>
                          </a:solidFill>
                          <a:effectLst/>
                          <a:latin typeface="Calibri" panose="020F0502020204030204" pitchFamily="34" charset="0"/>
                        </a:rPr>
                        <a:t>CO-0238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26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18.39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15.51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84.35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12.82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-0.37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12.98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-0.12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10.48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50" b="0" i="0" u="none" strike="noStrike">
                          <a:solidFill>
                            <a:srgbClr val="000000"/>
                          </a:solidFill>
                          <a:effectLst/>
                          <a:latin typeface="Calibri" panose="020F0502020204030204" pitchFamily="34" charset="0"/>
                        </a:rPr>
                        <a:t>72.12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50" b="0" i="0" u="none" strike="noStrike">
                          <a:solidFill>
                            <a:srgbClr val="000000"/>
                          </a:solidFill>
                          <a:effectLst/>
                          <a:latin typeface="Calibri" panose="020F0502020204030204" pitchFamily="34" charset="0"/>
                        </a:rPr>
                        <a:t>4.52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13.56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50" b="0" i="0" u="none" strike="noStrike">
                          <a:solidFill>
                            <a:srgbClr val="000000"/>
                          </a:solidFill>
                          <a:effectLst/>
                          <a:latin typeface="Calibri" panose="020F0502020204030204" pitchFamily="34" charset="0"/>
                        </a:rPr>
                        <a:t>4.46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00" b="0" i="0" u="none" strike="noStrike">
                          <a:solidFill>
                            <a:srgbClr val="000000"/>
                          </a:solidFill>
                          <a:effectLst/>
                          <a:latin typeface="Calibri" panose="020F0502020204030204" pitchFamily="34" charset="0"/>
                        </a:rPr>
                        <a:t>C-HEAVY</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3739751"/>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Co-15023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450562322"/>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Co-0118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26393337"/>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COLK-14201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36288130"/>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CoS-8436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922888181"/>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CoLk-94184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18</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552333262"/>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COS-13235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741345542"/>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Co- 98014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649727720"/>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CoJ- 85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964576755"/>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Other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769452442"/>
                  </a:ext>
                </a:extLst>
              </a:tr>
              <a:tr h="121606">
                <a:tc rowSpan="10">
                  <a:txBody>
                    <a:bodyPr/>
                    <a:lstStyle/>
                    <a:p>
                      <a:pPr algn="ctr" fontAlgn="ctr">
                        <a:buNone/>
                      </a:pPr>
                      <a:r>
                        <a:rPr lang="en-IN" sz="1400" b="0" i="0" u="none" strike="noStrike">
                          <a:solidFill>
                            <a:srgbClr val="000000"/>
                          </a:solidFill>
                          <a:effectLst/>
                          <a:latin typeface="Calibri" panose="020F0502020204030204" pitchFamily="34" charset="0"/>
                        </a:rPr>
                        <a:t>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00" b="0" i="0" u="none" strike="noStrike" err="1">
                          <a:solidFill>
                            <a:srgbClr val="000000"/>
                          </a:solidFill>
                          <a:effectLst/>
                          <a:latin typeface="Calibri" panose="020F0502020204030204" pitchFamily="34" charset="0"/>
                        </a:rPr>
                        <a:t>Khmbharkhera</a:t>
                      </a:r>
                      <a:endParaRPr lang="en-IN" sz="10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900" b="0" i="0" u="none" strike="noStrike">
                          <a:solidFill>
                            <a:srgbClr val="000000"/>
                          </a:solidFill>
                          <a:effectLst/>
                          <a:latin typeface="Calibri" panose="020F0502020204030204" pitchFamily="34" charset="0"/>
                        </a:rPr>
                        <a:t>Co-0238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17.73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14.81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83.53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12.43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-0.76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12.96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-0.14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10.70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10.23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10">
                  <a:txBody>
                    <a:bodyPr/>
                    <a:lstStyle/>
                    <a:p>
                      <a:pPr algn="ctr" fontAlgn="ctr">
                        <a:buNone/>
                      </a:pPr>
                      <a:r>
                        <a:rPr lang="en-IN" sz="1050" b="0" i="0" u="none" strike="noStrike">
                          <a:solidFill>
                            <a:srgbClr val="000000"/>
                          </a:solidFill>
                          <a:effectLst/>
                          <a:latin typeface="Calibri" panose="020F0502020204030204" pitchFamily="34" charset="0"/>
                        </a:rPr>
                        <a:t>72.95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4.15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12.98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50" b="0" i="0" u="none" strike="noStrike">
                          <a:solidFill>
                            <a:srgbClr val="000000"/>
                          </a:solidFill>
                          <a:effectLst/>
                          <a:latin typeface="Calibri" panose="020F0502020204030204" pitchFamily="34" charset="0"/>
                        </a:rPr>
                        <a:t>4.42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10">
                  <a:txBody>
                    <a:bodyPr/>
                    <a:lstStyle/>
                    <a:p>
                      <a:pPr algn="ctr" fontAlgn="ctr">
                        <a:buNone/>
                      </a:pPr>
                      <a:r>
                        <a:rPr lang="en-IN" sz="1000" b="0" i="0" u="none" strike="noStrike">
                          <a:solidFill>
                            <a:srgbClr val="000000"/>
                          </a:solidFill>
                          <a:effectLst/>
                          <a:latin typeface="Calibri" panose="020F0502020204030204" pitchFamily="34" charset="0"/>
                        </a:rPr>
                        <a:t>C-HEAVY</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7181579"/>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Co-15023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35492902"/>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Co-0118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677015653"/>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COLK-14201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909415263"/>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colk-94184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10183307"/>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CoJ- 85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32952526"/>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CO-98014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352779731"/>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CoS 13231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62600556"/>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Cos-13235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956511232"/>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Other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59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191060184"/>
                  </a:ext>
                </a:extLst>
              </a:tr>
              <a:tr h="121606">
                <a:tc rowSpan="8">
                  <a:txBody>
                    <a:bodyPr/>
                    <a:lstStyle/>
                    <a:p>
                      <a:pPr algn="ctr" fontAlgn="ctr">
                        <a:buNone/>
                      </a:pPr>
                      <a:r>
                        <a:rPr lang="en-IN" sz="1400" b="0" i="0" u="none" strike="noStrike">
                          <a:solidFill>
                            <a:srgbClr val="000000"/>
                          </a:solidFill>
                          <a:effectLst/>
                          <a:latin typeface="Calibri" panose="020F0502020204030204" pitchFamily="34" charset="0"/>
                        </a:rPr>
                        <a:t>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00" b="0" i="0" u="none" strike="noStrike">
                          <a:solidFill>
                            <a:srgbClr val="000000"/>
                          </a:solidFill>
                          <a:effectLst/>
                          <a:latin typeface="Calibri" panose="020F0502020204030204" pitchFamily="34" charset="0"/>
                        </a:rPr>
                        <a:t>BISWAN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buNone/>
                      </a:pPr>
                      <a:r>
                        <a:rPr lang="en-IN" sz="900" b="0" i="0" u="none" strike="noStrike">
                          <a:solidFill>
                            <a:srgbClr val="000000"/>
                          </a:solidFill>
                          <a:effectLst/>
                          <a:latin typeface="Calibri" panose="020F0502020204030204" pitchFamily="34" charset="0"/>
                        </a:rPr>
                        <a:t>Co-0238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43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19.07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16.27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85.32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13.03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-0.16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12.82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-0.28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8.26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9.89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8">
                  <a:txBody>
                    <a:bodyPr/>
                    <a:lstStyle/>
                    <a:p>
                      <a:pPr algn="ctr" fontAlgn="ctr">
                        <a:buNone/>
                      </a:pPr>
                      <a:r>
                        <a:rPr lang="en-IN" sz="1050" b="0" i="0" u="none" strike="noStrike">
                          <a:solidFill>
                            <a:srgbClr val="000000"/>
                          </a:solidFill>
                          <a:effectLst/>
                          <a:latin typeface="Calibri" panose="020F0502020204030204" pitchFamily="34" charset="0"/>
                        </a:rPr>
                        <a:t>71.02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4.92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14.11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50" b="0" i="0" u="none" strike="noStrike">
                          <a:solidFill>
                            <a:srgbClr val="000000"/>
                          </a:solidFill>
                          <a:effectLst/>
                          <a:latin typeface="Calibri" panose="020F0502020204030204" pitchFamily="34" charset="0"/>
                        </a:rPr>
                        <a:t>3.17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8">
                  <a:txBody>
                    <a:bodyPr/>
                    <a:lstStyle/>
                    <a:p>
                      <a:pPr algn="ctr" fontAlgn="ctr">
                        <a:buNone/>
                      </a:pPr>
                      <a:r>
                        <a:rPr lang="en-IN" sz="1000" b="0" i="0" u="none" strike="noStrike">
                          <a:solidFill>
                            <a:srgbClr val="000000"/>
                          </a:solidFill>
                          <a:effectLst/>
                          <a:latin typeface="Calibri" panose="020F0502020204030204" pitchFamily="34" charset="0"/>
                        </a:rPr>
                        <a:t>C-HEAVY &amp; Syrup</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3509063"/>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Co-15023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737479990"/>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CO-0118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27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072769048"/>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COLK-14201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81994162"/>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CoLk-94184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885347813"/>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Cos-8272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616899779"/>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Co-98014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167885635"/>
                  </a:ext>
                </a:extLst>
              </a:tr>
              <a:tr h="121606">
                <a:tc vMerge="1">
                  <a:txBody>
                    <a:bodyPr/>
                    <a:lstStyle/>
                    <a:p>
                      <a:endParaRPr lang="en-IN"/>
                    </a:p>
                  </a:txBody>
                  <a:tcPr/>
                </a:tc>
                <a:tc vMerge="1">
                  <a:txBody>
                    <a:bodyPr/>
                    <a:lstStyle/>
                    <a:p>
                      <a:endParaRPr lang="en-IN"/>
                    </a:p>
                  </a:txBody>
                  <a:tcPr/>
                </a:tc>
                <a:tc>
                  <a:txBody>
                    <a:bodyPr/>
                    <a:lstStyle/>
                    <a:p>
                      <a:pPr algn="l" fontAlgn="ctr">
                        <a:buNone/>
                      </a:pPr>
                      <a:r>
                        <a:rPr lang="en-IN" sz="900" b="0" i="0" u="none" strike="noStrike">
                          <a:solidFill>
                            <a:srgbClr val="000000"/>
                          </a:solidFill>
                          <a:effectLst/>
                          <a:latin typeface="Calibri" panose="020F0502020204030204" pitchFamily="34" charset="0"/>
                        </a:rPr>
                        <a:t>Other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14044332"/>
                  </a:ext>
                </a:extLst>
              </a:tr>
            </a:tbl>
          </a:graphicData>
        </a:graphic>
      </p:graphicFrame>
    </p:spTree>
    <p:extLst>
      <p:ext uri="{BB962C8B-B14F-4D97-AF65-F5344CB8AC3E}">
        <p14:creationId xmlns:p14="http://schemas.microsoft.com/office/powerpoint/2010/main" val="3393391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F0F45-3AF3-D5CA-7A4B-EE86DEFA57CC}"/>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DF3B0DA-8C1C-7216-766A-28B9F81C28F4}"/>
              </a:ext>
            </a:extLst>
          </p:cNvPr>
          <p:cNvSpPr>
            <a:spLocks noGrp="1"/>
          </p:cNvSpPr>
          <p:nvPr>
            <p:ph type="title"/>
          </p:nvPr>
        </p:nvSpPr>
        <p:spPr>
          <a:xfrm>
            <a:off x="152400" y="76200"/>
            <a:ext cx="9753600" cy="609600"/>
          </a:xfrm>
        </p:spPr>
        <p:txBody>
          <a:bodyPr vert="horz" lIns="91440" tIns="45720" rIns="91440" bIns="45720" rtlCol="0" anchor="ctr">
            <a:noAutofit/>
          </a:bodyPr>
          <a:lstStyle/>
          <a:p>
            <a:r>
              <a:rPr lang="en-US" sz="240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AGRI EXPERTS VISIT: JAN. 2026</a:t>
            </a:r>
          </a:p>
        </p:txBody>
      </p:sp>
      <p:sp>
        <p:nvSpPr>
          <p:cNvPr id="2" name="Slide Number Placeholder 1">
            <a:extLst>
              <a:ext uri="{FF2B5EF4-FFF2-40B4-BE49-F238E27FC236}">
                <a16:creationId xmlns:a16="http://schemas.microsoft.com/office/drawing/2014/main" id="{75F39126-46B1-9540-AE4C-B1FAB02BC895}"/>
              </a:ext>
            </a:extLst>
          </p:cNvPr>
          <p:cNvSpPr>
            <a:spLocks noGrp="1"/>
          </p:cNvSpPr>
          <p:nvPr>
            <p:ph type="sldNum" sz="quarter" idx="12"/>
          </p:nvPr>
        </p:nvSpPr>
        <p:spPr/>
        <p:txBody>
          <a:bodyPr/>
          <a:lstStyle/>
          <a:p>
            <a:fld id="{B76B49FA-22BB-44F5-8EFA-E5C56FA3907E}" type="slidenum">
              <a:rPr lang="en-US" smtClean="0"/>
              <a:pPr/>
              <a:t>26</a:t>
            </a:fld>
            <a:endParaRPr lang="en-US"/>
          </a:p>
        </p:txBody>
      </p:sp>
      <p:graphicFrame>
        <p:nvGraphicFramePr>
          <p:cNvPr id="3" name="Object 2">
            <a:extLst>
              <a:ext uri="{FF2B5EF4-FFF2-40B4-BE49-F238E27FC236}">
                <a16:creationId xmlns:a16="http://schemas.microsoft.com/office/drawing/2014/main" id="{FB41DFFE-97DA-67EB-3D74-AB06FD703B87}"/>
              </a:ext>
            </a:extLst>
          </p:cNvPr>
          <p:cNvGraphicFramePr>
            <a:graphicFrameLocks noChangeAspect="1"/>
          </p:cNvGraphicFramePr>
          <p:nvPr/>
        </p:nvGraphicFramePr>
        <p:xfrm>
          <a:off x="26988" y="720725"/>
          <a:ext cx="11877675" cy="5810250"/>
        </p:xfrm>
        <a:graphic>
          <a:graphicData uri="http://schemas.openxmlformats.org/presentationml/2006/ole">
            <mc:AlternateContent xmlns:mc="http://schemas.openxmlformats.org/markup-compatibility/2006">
              <mc:Choice xmlns:v="urn:schemas-microsoft-com:vml" Requires="v">
                <p:oleObj name="Worksheet" r:id="rId2" imgW="8582092" imgH="5648172" progId="Excel.Sheet.12">
                  <p:link updateAutomatic="1"/>
                </p:oleObj>
              </mc:Choice>
              <mc:Fallback>
                <p:oleObj name="Worksheet" r:id="rId2" imgW="8582092" imgH="5648172" progId="Excel.Sheet.12">
                  <p:link updateAutomatic="1"/>
                  <p:pic>
                    <p:nvPicPr>
                      <p:cNvPr id="3" name="Object 2">
                        <a:extLst>
                          <a:ext uri="{FF2B5EF4-FFF2-40B4-BE49-F238E27FC236}">
                            <a16:creationId xmlns:a16="http://schemas.microsoft.com/office/drawing/2014/main" id="{FB41DFFE-97DA-67EB-3D74-AB06FD703B87}"/>
                          </a:ext>
                        </a:extLst>
                      </p:cNvPr>
                      <p:cNvPicPr/>
                      <p:nvPr/>
                    </p:nvPicPr>
                    <p:blipFill>
                      <a:blip r:embed="rId3"/>
                      <a:stretch>
                        <a:fillRect/>
                      </a:stretch>
                    </p:blipFill>
                    <p:spPr>
                      <a:xfrm>
                        <a:off x="26988" y="720725"/>
                        <a:ext cx="11877675" cy="5810250"/>
                      </a:xfrm>
                      <a:prstGeom prst="rect">
                        <a:avLst/>
                      </a:prstGeom>
                    </p:spPr>
                  </p:pic>
                </p:oleObj>
              </mc:Fallback>
            </mc:AlternateContent>
          </a:graphicData>
        </a:graphic>
      </p:graphicFrame>
    </p:spTree>
    <p:extLst>
      <p:ext uri="{BB962C8B-B14F-4D97-AF65-F5344CB8AC3E}">
        <p14:creationId xmlns:p14="http://schemas.microsoft.com/office/powerpoint/2010/main" val="1302574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11A4687-504C-5315-21AC-2C5B57F030D9}"/>
              </a:ext>
            </a:extLst>
          </p:cNvPr>
          <p:cNvSpPr>
            <a:spLocks noGrp="1"/>
          </p:cNvSpPr>
          <p:nvPr>
            <p:ph type="title"/>
          </p:nvPr>
        </p:nvSpPr>
        <p:spPr>
          <a:xfrm>
            <a:off x="152400" y="76200"/>
            <a:ext cx="8915400" cy="609600"/>
          </a:xfrm>
        </p:spPr>
        <p:txBody>
          <a:bodyPr>
            <a:noAutofit/>
          </a:bodyPr>
          <a:lstStyle/>
          <a:p>
            <a:r>
              <a:rPr lang="en-US" sz="320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Details of loading at the center by the loader</a:t>
            </a:r>
          </a:p>
        </p:txBody>
      </p:sp>
      <p:sp>
        <p:nvSpPr>
          <p:cNvPr id="3" name="Slide Number Placeholder 2">
            <a:extLst>
              <a:ext uri="{FF2B5EF4-FFF2-40B4-BE49-F238E27FC236}">
                <a16:creationId xmlns:a16="http://schemas.microsoft.com/office/drawing/2014/main" id="{6B586EAD-DABA-6AAA-E373-F5B0C85DECFF}"/>
              </a:ext>
            </a:extLst>
          </p:cNvPr>
          <p:cNvSpPr>
            <a:spLocks noGrp="1"/>
          </p:cNvSpPr>
          <p:nvPr>
            <p:ph type="sldNum" sz="quarter" idx="12"/>
          </p:nvPr>
        </p:nvSpPr>
        <p:spPr/>
        <p:txBody>
          <a:bodyPr/>
          <a:lstStyle/>
          <a:p>
            <a:fld id="{B76B49FA-22BB-44F5-8EFA-E5C56FA3907E}" type="slidenum">
              <a:rPr lang="en-US" smtClean="0"/>
              <a:pPr/>
              <a:t>27</a:t>
            </a:fld>
            <a:endParaRPr lang="en-US"/>
          </a:p>
        </p:txBody>
      </p:sp>
      <p:graphicFrame>
        <p:nvGraphicFramePr>
          <p:cNvPr id="10" name="Object 9">
            <a:extLst>
              <a:ext uri="{FF2B5EF4-FFF2-40B4-BE49-F238E27FC236}">
                <a16:creationId xmlns:a16="http://schemas.microsoft.com/office/drawing/2014/main" id="{6B332B2E-1194-AB39-3A13-C56DD5E4DA06}"/>
              </a:ext>
            </a:extLst>
          </p:cNvPr>
          <p:cNvGraphicFramePr>
            <a:graphicFrameLocks noChangeAspect="1"/>
          </p:cNvGraphicFramePr>
          <p:nvPr/>
        </p:nvGraphicFramePr>
        <p:xfrm>
          <a:off x="1524000" y="792163"/>
          <a:ext cx="9601200" cy="5800725"/>
        </p:xfrm>
        <a:graphic>
          <a:graphicData uri="http://schemas.openxmlformats.org/presentationml/2006/ole">
            <mc:AlternateContent xmlns:mc="http://schemas.openxmlformats.org/markup-compatibility/2006">
              <mc:Choice xmlns:v="urn:schemas-microsoft-com:vml" Requires="v">
                <p:oleObj name="Worksheet" r:id="rId2" imgW="7991497" imgH="11363371" progId="Excel.Sheet.12">
                  <p:link updateAutomatic="1"/>
                </p:oleObj>
              </mc:Choice>
              <mc:Fallback>
                <p:oleObj name="Worksheet" r:id="rId2" imgW="7991497" imgH="11363371" progId="Excel.Sheet.12">
                  <p:link updateAutomatic="1"/>
                  <p:pic>
                    <p:nvPicPr>
                      <p:cNvPr id="10" name="Object 9">
                        <a:extLst>
                          <a:ext uri="{FF2B5EF4-FFF2-40B4-BE49-F238E27FC236}">
                            <a16:creationId xmlns:a16="http://schemas.microsoft.com/office/drawing/2014/main" id="{6B332B2E-1194-AB39-3A13-C56DD5E4DA06}"/>
                          </a:ext>
                        </a:extLst>
                      </p:cNvPr>
                      <p:cNvPicPr/>
                      <p:nvPr/>
                    </p:nvPicPr>
                    <p:blipFill>
                      <a:blip r:embed="rId3"/>
                      <a:stretch>
                        <a:fillRect/>
                      </a:stretch>
                    </p:blipFill>
                    <p:spPr>
                      <a:xfrm>
                        <a:off x="1524000" y="792163"/>
                        <a:ext cx="9601200" cy="5800725"/>
                      </a:xfrm>
                      <a:prstGeom prst="rect">
                        <a:avLst/>
                      </a:prstGeom>
                    </p:spPr>
                  </p:pic>
                </p:oleObj>
              </mc:Fallback>
            </mc:AlternateContent>
          </a:graphicData>
        </a:graphic>
      </p:graphicFrame>
    </p:spTree>
    <p:extLst>
      <p:ext uri="{BB962C8B-B14F-4D97-AF65-F5344CB8AC3E}">
        <p14:creationId xmlns:p14="http://schemas.microsoft.com/office/powerpoint/2010/main" val="1957474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F1DDF-9845-53EE-D082-8FDC2F67813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F695B269-2860-6875-B4CD-7FC388FD61E5}"/>
              </a:ext>
            </a:extLst>
          </p:cNvPr>
          <p:cNvSpPr>
            <a:spLocks noGrp="1"/>
          </p:cNvSpPr>
          <p:nvPr>
            <p:ph type="title"/>
          </p:nvPr>
        </p:nvSpPr>
        <p:spPr>
          <a:xfrm>
            <a:off x="152400" y="76200"/>
            <a:ext cx="9067800" cy="609600"/>
          </a:xfrm>
        </p:spPr>
        <p:txBody>
          <a:bodyPr>
            <a:noAutofit/>
          </a:bodyPr>
          <a:lstStyle/>
          <a:p>
            <a:r>
              <a:rPr lang="en-US">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CANE LOADER PERFORMANCE (25.01.26 to 31.01.26) </a:t>
            </a:r>
          </a:p>
        </p:txBody>
      </p:sp>
      <p:sp>
        <p:nvSpPr>
          <p:cNvPr id="3" name="Slide Number Placeholder 2">
            <a:extLst>
              <a:ext uri="{FF2B5EF4-FFF2-40B4-BE49-F238E27FC236}">
                <a16:creationId xmlns:a16="http://schemas.microsoft.com/office/drawing/2014/main" id="{2A298F3E-089A-0225-1C34-E221047FFB2F}"/>
              </a:ext>
            </a:extLst>
          </p:cNvPr>
          <p:cNvSpPr>
            <a:spLocks noGrp="1"/>
          </p:cNvSpPr>
          <p:nvPr>
            <p:ph type="sldNum" sz="quarter" idx="12"/>
          </p:nvPr>
        </p:nvSpPr>
        <p:spPr/>
        <p:txBody>
          <a:bodyPr/>
          <a:lstStyle/>
          <a:p>
            <a:fld id="{B76B49FA-22BB-44F5-8EFA-E5C56FA3907E}" type="slidenum">
              <a:rPr lang="en-US" smtClean="0"/>
              <a:pPr/>
              <a:t>28</a:t>
            </a:fld>
            <a:endParaRPr lang="en-US"/>
          </a:p>
        </p:txBody>
      </p:sp>
      <p:graphicFrame>
        <p:nvGraphicFramePr>
          <p:cNvPr id="8" name="Table 7">
            <a:extLst>
              <a:ext uri="{FF2B5EF4-FFF2-40B4-BE49-F238E27FC236}">
                <a16:creationId xmlns:a16="http://schemas.microsoft.com/office/drawing/2014/main" id="{0DACD499-1C23-95C2-3401-1AF5AB048133}"/>
              </a:ext>
            </a:extLst>
          </p:cNvPr>
          <p:cNvGraphicFramePr>
            <a:graphicFrameLocks noGrp="1"/>
          </p:cNvGraphicFramePr>
          <p:nvPr/>
        </p:nvGraphicFramePr>
        <p:xfrm>
          <a:off x="358606" y="1045087"/>
          <a:ext cx="6727995" cy="5447786"/>
        </p:xfrm>
        <a:graphic>
          <a:graphicData uri="http://schemas.openxmlformats.org/drawingml/2006/table">
            <a:tbl>
              <a:tblPr>
                <a:tableStyleId>{BC89EF96-8CEA-46FF-86C4-4CE0E7609802}</a:tableStyleId>
              </a:tblPr>
              <a:tblGrid>
                <a:gridCol w="1687153">
                  <a:extLst>
                    <a:ext uri="{9D8B030D-6E8A-4147-A177-3AD203B41FA5}">
                      <a16:colId xmlns:a16="http://schemas.microsoft.com/office/drawing/2014/main" val="2171263803"/>
                    </a:ext>
                  </a:extLst>
                </a:gridCol>
                <a:gridCol w="893477">
                  <a:extLst>
                    <a:ext uri="{9D8B030D-6E8A-4147-A177-3AD203B41FA5}">
                      <a16:colId xmlns:a16="http://schemas.microsoft.com/office/drawing/2014/main" val="3524523146"/>
                    </a:ext>
                  </a:extLst>
                </a:gridCol>
                <a:gridCol w="893477">
                  <a:extLst>
                    <a:ext uri="{9D8B030D-6E8A-4147-A177-3AD203B41FA5}">
                      <a16:colId xmlns:a16="http://schemas.microsoft.com/office/drawing/2014/main" val="788019174"/>
                    </a:ext>
                  </a:extLst>
                </a:gridCol>
                <a:gridCol w="3253888">
                  <a:extLst>
                    <a:ext uri="{9D8B030D-6E8A-4147-A177-3AD203B41FA5}">
                      <a16:colId xmlns:a16="http://schemas.microsoft.com/office/drawing/2014/main" val="3432422545"/>
                    </a:ext>
                  </a:extLst>
                </a:gridCol>
              </a:tblGrid>
              <a:tr h="994707">
                <a:tc>
                  <a:txBody>
                    <a:bodyPr/>
                    <a:lstStyle/>
                    <a:p>
                      <a:pPr algn="ctr">
                        <a:buNone/>
                      </a:pPr>
                      <a:r>
                        <a:rPr lang="en-US" sz="1400" b="1">
                          <a:latin typeface="Aptos" panose="020B0004020202020204" pitchFamily="34" charset="0"/>
                        </a:rPr>
                        <a:t>Category of Issue</a:t>
                      </a:r>
                      <a:endParaRPr lang="en-US" sz="1400">
                        <a:latin typeface="Aptos" panose="020B0004020202020204" pitchFamily="34" charset="0"/>
                      </a:endParaRPr>
                    </a:p>
                  </a:txBody>
                  <a:tcPr marL="73751" marR="73751" marT="36876" marB="36876" anchor="ctr">
                    <a:solidFill>
                      <a:schemeClr val="accent4">
                        <a:lumMod val="20000"/>
                        <a:lumOff val="80000"/>
                      </a:schemeClr>
                    </a:solidFill>
                  </a:tcPr>
                </a:tc>
                <a:tc>
                  <a:txBody>
                    <a:bodyPr/>
                    <a:lstStyle/>
                    <a:p>
                      <a:pPr algn="ctr">
                        <a:buNone/>
                      </a:pPr>
                      <a:r>
                        <a:rPr lang="en-US" sz="1400" b="1">
                          <a:latin typeface="Aptos" panose="020B0004020202020204" pitchFamily="34" charset="0"/>
                        </a:rPr>
                        <a:t>No. of Cases</a:t>
                      </a:r>
                      <a:endParaRPr lang="en-US" sz="1400">
                        <a:latin typeface="Aptos" panose="020B0004020202020204" pitchFamily="34" charset="0"/>
                      </a:endParaRPr>
                    </a:p>
                  </a:txBody>
                  <a:tcPr marL="73751" marR="73751" marT="36876" marB="36876" anchor="ctr">
                    <a:solidFill>
                      <a:schemeClr val="accent4">
                        <a:lumMod val="20000"/>
                        <a:lumOff val="80000"/>
                      </a:schemeClr>
                    </a:solidFill>
                  </a:tcPr>
                </a:tc>
                <a:tc>
                  <a:txBody>
                    <a:bodyPr/>
                    <a:lstStyle/>
                    <a:p>
                      <a:pPr algn="ctr">
                        <a:buNone/>
                      </a:pPr>
                      <a:r>
                        <a:rPr lang="en-US" sz="1400" b="1">
                          <a:latin typeface="Aptos" panose="020B0004020202020204" pitchFamily="34" charset="0"/>
                        </a:rPr>
                        <a:t>% of Total</a:t>
                      </a:r>
                      <a:endParaRPr lang="en-US" sz="1400">
                        <a:latin typeface="Aptos" panose="020B0004020202020204" pitchFamily="34" charset="0"/>
                      </a:endParaRPr>
                    </a:p>
                  </a:txBody>
                  <a:tcPr marL="73751" marR="73751" marT="36876" marB="36876" anchor="ctr">
                    <a:solidFill>
                      <a:schemeClr val="accent4">
                        <a:lumMod val="20000"/>
                        <a:lumOff val="80000"/>
                      </a:schemeClr>
                    </a:solidFill>
                  </a:tcPr>
                </a:tc>
                <a:tc>
                  <a:txBody>
                    <a:bodyPr/>
                    <a:lstStyle/>
                    <a:p>
                      <a:pPr algn="ctr">
                        <a:buNone/>
                      </a:pPr>
                      <a:r>
                        <a:rPr lang="en-US" sz="1400" b="1">
                          <a:latin typeface="Aptos" panose="020B0004020202020204" pitchFamily="34" charset="0"/>
                        </a:rPr>
                        <a:t>Remarks</a:t>
                      </a:r>
                      <a:endParaRPr lang="en-US" sz="1400">
                        <a:latin typeface="Aptos" panose="020B0004020202020204" pitchFamily="34" charset="0"/>
                      </a:endParaRPr>
                    </a:p>
                  </a:txBody>
                  <a:tcPr marL="73751" marR="73751" marT="36876" marB="36876" anchor="ctr">
                    <a:solidFill>
                      <a:schemeClr val="accent4">
                        <a:lumMod val="20000"/>
                        <a:lumOff val="80000"/>
                      </a:schemeClr>
                    </a:solidFill>
                  </a:tcPr>
                </a:tc>
                <a:extLst>
                  <a:ext uri="{0D108BD9-81ED-4DB2-BD59-A6C34878D82A}">
                    <a16:rowId xmlns:a16="http://schemas.microsoft.com/office/drawing/2014/main" val="3486911675"/>
                  </a:ext>
                </a:extLst>
              </a:tr>
              <a:tr h="988603">
                <a:tc>
                  <a:txBody>
                    <a:bodyPr/>
                    <a:lstStyle/>
                    <a:p>
                      <a:pPr algn="ctr" rtl="0" fontAlgn="ctr">
                        <a:buNone/>
                      </a:pPr>
                      <a:r>
                        <a:rPr lang="en-IN" sz="1400" b="1" i="0" u="none" strike="noStrike">
                          <a:solidFill>
                            <a:srgbClr val="1F1F1F"/>
                          </a:solidFill>
                          <a:effectLst/>
                          <a:latin typeface="Arial" panose="020B0604020202020204" pitchFamily="34" charset="0"/>
                        </a:rPr>
                        <a:t>Hydraulic claw broken</a:t>
                      </a:r>
                    </a:p>
                  </a:txBody>
                  <a:tcPr marL="9525" marR="85725" marT="9525" marB="0" anchor="ctr">
                    <a:solidFill>
                      <a:schemeClr val="accent4">
                        <a:lumMod val="20000"/>
                        <a:lumOff val="80000"/>
                      </a:schemeClr>
                    </a:solidFill>
                  </a:tcPr>
                </a:tc>
                <a:tc>
                  <a:txBody>
                    <a:bodyPr/>
                    <a:lstStyle/>
                    <a:p>
                      <a:pPr algn="ctr" rtl="0" fontAlgn="ctr">
                        <a:buNone/>
                      </a:pPr>
                      <a:r>
                        <a:rPr lang="en-IN" sz="1400" b="0" i="0" u="none" strike="noStrike">
                          <a:solidFill>
                            <a:srgbClr val="1F1F1F"/>
                          </a:solidFill>
                          <a:effectLst/>
                          <a:latin typeface="Arial" panose="020B0604020202020204" pitchFamily="34" charset="0"/>
                        </a:rPr>
                        <a:t>2</a:t>
                      </a:r>
                    </a:p>
                  </a:txBody>
                  <a:tcPr marL="9525" marR="85725" marT="9525" marB="0" anchor="ctr">
                    <a:solidFill>
                      <a:schemeClr val="accent4">
                        <a:lumMod val="20000"/>
                        <a:lumOff val="80000"/>
                      </a:schemeClr>
                    </a:solidFill>
                  </a:tcPr>
                </a:tc>
                <a:tc>
                  <a:txBody>
                    <a:bodyPr/>
                    <a:lstStyle/>
                    <a:p>
                      <a:pPr algn="ctr" rtl="0" fontAlgn="ctr">
                        <a:buNone/>
                      </a:pPr>
                      <a:r>
                        <a:rPr lang="en-IN" sz="1400" b="0" i="0" u="none" strike="noStrike">
                          <a:solidFill>
                            <a:srgbClr val="1F1F1F"/>
                          </a:solidFill>
                          <a:effectLst/>
                          <a:latin typeface="Arial" panose="020B0604020202020204" pitchFamily="34" charset="0"/>
                        </a:rPr>
                        <a:t>40%</a:t>
                      </a:r>
                    </a:p>
                  </a:txBody>
                  <a:tcPr marL="9525" marR="85725" marT="9525" marB="0" anchor="ctr">
                    <a:solidFill>
                      <a:schemeClr val="accent4">
                        <a:lumMod val="20000"/>
                        <a:lumOff val="80000"/>
                      </a:schemeClr>
                    </a:solidFill>
                  </a:tcPr>
                </a:tc>
                <a:tc>
                  <a:txBody>
                    <a:bodyPr/>
                    <a:lstStyle/>
                    <a:p>
                      <a:pPr algn="l" rtl="0" fontAlgn="ctr">
                        <a:buNone/>
                      </a:pPr>
                      <a:r>
                        <a:rPr lang="en-US" sz="1400" b="0" i="0" u="none" strike="noStrike">
                          <a:solidFill>
                            <a:srgbClr val="1F1F1F"/>
                          </a:solidFill>
                          <a:effectLst/>
                          <a:latin typeface="Arial" panose="020B0604020202020204" pitchFamily="34" charset="0"/>
                        </a:rPr>
                        <a:t>Affected Nakha 3rd and </a:t>
                      </a:r>
                      <a:r>
                        <a:rPr lang="en-US" sz="1400" b="0" i="0" u="none" strike="noStrike" err="1">
                          <a:solidFill>
                            <a:srgbClr val="1F1F1F"/>
                          </a:solidFill>
                          <a:effectLst/>
                          <a:latin typeface="Arial" panose="020B0604020202020204" pitchFamily="34" charset="0"/>
                        </a:rPr>
                        <a:t>Semariya</a:t>
                      </a:r>
                      <a:r>
                        <a:rPr lang="en-US" sz="1400" b="0" i="0" u="none" strike="noStrike">
                          <a:solidFill>
                            <a:srgbClr val="1F1F1F"/>
                          </a:solidFill>
                          <a:effectLst/>
                          <a:latin typeface="Arial" panose="020B0604020202020204" pitchFamily="34" charset="0"/>
                        </a:rPr>
                        <a:t> 1st; both repaired same day.</a:t>
                      </a:r>
                    </a:p>
                  </a:txBody>
                  <a:tcPr marL="9525" marR="85725" marT="9525" marB="0" anchor="ctr">
                    <a:solidFill>
                      <a:schemeClr val="accent4">
                        <a:lumMod val="20000"/>
                        <a:lumOff val="80000"/>
                      </a:schemeClr>
                    </a:solidFill>
                  </a:tcPr>
                </a:tc>
                <a:extLst>
                  <a:ext uri="{0D108BD9-81ED-4DB2-BD59-A6C34878D82A}">
                    <a16:rowId xmlns:a16="http://schemas.microsoft.com/office/drawing/2014/main" val="2315790058"/>
                  </a:ext>
                </a:extLst>
              </a:tr>
              <a:tr h="988603">
                <a:tc>
                  <a:txBody>
                    <a:bodyPr/>
                    <a:lstStyle/>
                    <a:p>
                      <a:pPr algn="ctr" rtl="0" fontAlgn="ctr">
                        <a:buNone/>
                      </a:pPr>
                      <a:r>
                        <a:rPr lang="en-IN" sz="1400" b="1" i="0" u="none" strike="noStrike">
                          <a:solidFill>
                            <a:srgbClr val="1F1F1F"/>
                          </a:solidFill>
                          <a:effectLst/>
                          <a:latin typeface="Arial" panose="020B0604020202020204" pitchFamily="34" charset="0"/>
                        </a:rPr>
                        <a:t>Pressure pipe burst</a:t>
                      </a:r>
                    </a:p>
                  </a:txBody>
                  <a:tcPr marL="9525" marR="85725" marT="9525" marB="0" anchor="ctr">
                    <a:solidFill>
                      <a:schemeClr val="accent4">
                        <a:lumMod val="20000"/>
                        <a:lumOff val="80000"/>
                      </a:schemeClr>
                    </a:solidFill>
                  </a:tcPr>
                </a:tc>
                <a:tc>
                  <a:txBody>
                    <a:bodyPr/>
                    <a:lstStyle/>
                    <a:p>
                      <a:pPr algn="ctr" rtl="0" fontAlgn="ctr">
                        <a:buNone/>
                      </a:pPr>
                      <a:r>
                        <a:rPr lang="en-IN" sz="1400" b="0" i="0" u="none" strike="noStrike">
                          <a:solidFill>
                            <a:srgbClr val="1F1F1F"/>
                          </a:solidFill>
                          <a:effectLst/>
                          <a:latin typeface="Arial" panose="020B0604020202020204" pitchFamily="34" charset="0"/>
                        </a:rPr>
                        <a:t>1</a:t>
                      </a:r>
                    </a:p>
                  </a:txBody>
                  <a:tcPr marL="9525" marR="85725" marT="9525" marB="0" anchor="ctr">
                    <a:solidFill>
                      <a:schemeClr val="accent4">
                        <a:lumMod val="20000"/>
                        <a:lumOff val="80000"/>
                      </a:schemeClr>
                    </a:solidFill>
                  </a:tcPr>
                </a:tc>
                <a:tc>
                  <a:txBody>
                    <a:bodyPr/>
                    <a:lstStyle/>
                    <a:p>
                      <a:pPr algn="ctr" rtl="0" fontAlgn="ctr">
                        <a:buNone/>
                      </a:pPr>
                      <a:r>
                        <a:rPr lang="en-IN" sz="1400" b="0" i="0" u="none" strike="noStrike">
                          <a:solidFill>
                            <a:srgbClr val="1F1F1F"/>
                          </a:solidFill>
                          <a:effectLst/>
                          <a:latin typeface="Arial" panose="020B0604020202020204" pitchFamily="34" charset="0"/>
                        </a:rPr>
                        <a:t>20%</a:t>
                      </a:r>
                    </a:p>
                  </a:txBody>
                  <a:tcPr marL="9525" marR="85725" marT="9525" marB="0" anchor="ctr">
                    <a:solidFill>
                      <a:schemeClr val="accent4">
                        <a:lumMod val="20000"/>
                        <a:lumOff val="80000"/>
                      </a:schemeClr>
                    </a:solidFill>
                  </a:tcPr>
                </a:tc>
                <a:tc>
                  <a:txBody>
                    <a:bodyPr/>
                    <a:lstStyle/>
                    <a:p>
                      <a:pPr algn="l" rtl="0" fontAlgn="ctr">
                        <a:buNone/>
                      </a:pPr>
                      <a:r>
                        <a:rPr lang="en-US" sz="1400" b="0" i="0" u="none" strike="noStrike">
                          <a:solidFill>
                            <a:srgbClr val="1F1F1F"/>
                          </a:solidFill>
                          <a:effectLst/>
                          <a:latin typeface="Arial" panose="020B0604020202020204" pitchFamily="34" charset="0"/>
                        </a:rPr>
                        <a:t>Occurred at </a:t>
                      </a:r>
                      <a:r>
                        <a:rPr lang="en-US" sz="1400" b="0" i="0" u="none" strike="noStrike" err="1">
                          <a:solidFill>
                            <a:srgbClr val="1F1F1F"/>
                          </a:solidFill>
                          <a:effectLst/>
                          <a:latin typeface="Arial" panose="020B0604020202020204" pitchFamily="34" charset="0"/>
                        </a:rPr>
                        <a:t>Bokariya</a:t>
                      </a:r>
                      <a:r>
                        <a:rPr lang="en-US" sz="1400" b="0" i="0" u="none" strike="noStrike">
                          <a:solidFill>
                            <a:srgbClr val="1F1F1F"/>
                          </a:solidFill>
                          <a:effectLst/>
                          <a:latin typeface="Arial" panose="020B0604020202020204" pitchFamily="34" charset="0"/>
                        </a:rPr>
                        <a:t>; pipe repaired and loading resumed same day.</a:t>
                      </a:r>
                    </a:p>
                  </a:txBody>
                  <a:tcPr marL="9525" marR="85725" marT="9525" marB="0" anchor="ctr">
                    <a:solidFill>
                      <a:schemeClr val="accent4">
                        <a:lumMod val="20000"/>
                        <a:lumOff val="80000"/>
                      </a:schemeClr>
                    </a:solidFill>
                  </a:tcPr>
                </a:tc>
                <a:extLst>
                  <a:ext uri="{0D108BD9-81ED-4DB2-BD59-A6C34878D82A}">
                    <a16:rowId xmlns:a16="http://schemas.microsoft.com/office/drawing/2014/main" val="309060676"/>
                  </a:ext>
                </a:extLst>
              </a:tr>
              <a:tr h="825291">
                <a:tc>
                  <a:txBody>
                    <a:bodyPr/>
                    <a:lstStyle/>
                    <a:p>
                      <a:pPr algn="ctr" rtl="0" fontAlgn="ctr">
                        <a:buNone/>
                      </a:pPr>
                      <a:r>
                        <a:rPr lang="en-IN" sz="1400" b="1" i="0" u="none" strike="noStrike">
                          <a:solidFill>
                            <a:srgbClr val="1F1F1F"/>
                          </a:solidFill>
                          <a:effectLst/>
                          <a:latin typeface="Arial" panose="020B0604020202020204" pitchFamily="34" charset="0"/>
                        </a:rPr>
                        <a:t>Spindle broken</a:t>
                      </a:r>
                    </a:p>
                  </a:txBody>
                  <a:tcPr marL="9525" marR="85725" marT="9525" marB="0" anchor="ctr">
                    <a:solidFill>
                      <a:schemeClr val="accent4">
                        <a:lumMod val="20000"/>
                        <a:lumOff val="80000"/>
                      </a:schemeClr>
                    </a:solidFill>
                  </a:tcPr>
                </a:tc>
                <a:tc>
                  <a:txBody>
                    <a:bodyPr/>
                    <a:lstStyle/>
                    <a:p>
                      <a:pPr algn="ctr" rtl="0" fontAlgn="ctr">
                        <a:buNone/>
                      </a:pPr>
                      <a:r>
                        <a:rPr lang="en-IN" sz="1400" b="0" i="0" u="none" strike="noStrike">
                          <a:solidFill>
                            <a:srgbClr val="1F1F1F"/>
                          </a:solidFill>
                          <a:effectLst/>
                          <a:latin typeface="Arial" panose="020B0604020202020204" pitchFamily="34" charset="0"/>
                        </a:rPr>
                        <a:t>1</a:t>
                      </a:r>
                    </a:p>
                  </a:txBody>
                  <a:tcPr marL="9525" marR="85725" marT="9525" marB="0" anchor="ctr">
                    <a:solidFill>
                      <a:schemeClr val="accent4">
                        <a:lumMod val="20000"/>
                        <a:lumOff val="80000"/>
                      </a:schemeClr>
                    </a:solidFill>
                  </a:tcPr>
                </a:tc>
                <a:tc>
                  <a:txBody>
                    <a:bodyPr/>
                    <a:lstStyle/>
                    <a:p>
                      <a:pPr algn="ctr" rtl="0" fontAlgn="ctr">
                        <a:buNone/>
                      </a:pPr>
                      <a:r>
                        <a:rPr lang="en-IN" sz="1400" b="0" i="0" u="none" strike="noStrike">
                          <a:solidFill>
                            <a:srgbClr val="1F1F1F"/>
                          </a:solidFill>
                          <a:effectLst/>
                          <a:latin typeface="Arial" panose="020B0604020202020204" pitchFamily="34" charset="0"/>
                        </a:rPr>
                        <a:t>20%</a:t>
                      </a:r>
                    </a:p>
                  </a:txBody>
                  <a:tcPr marL="9525" marR="85725" marT="9525" marB="0" anchor="ctr">
                    <a:solidFill>
                      <a:schemeClr val="accent4">
                        <a:lumMod val="20000"/>
                        <a:lumOff val="80000"/>
                      </a:schemeClr>
                    </a:solidFill>
                  </a:tcPr>
                </a:tc>
                <a:tc>
                  <a:txBody>
                    <a:bodyPr/>
                    <a:lstStyle/>
                    <a:p>
                      <a:pPr algn="l" rtl="0" fontAlgn="ctr">
                        <a:buNone/>
                      </a:pPr>
                      <a:r>
                        <a:rPr lang="en-US" sz="1400" b="0" i="0" u="none" strike="noStrike">
                          <a:solidFill>
                            <a:srgbClr val="1F1F1F"/>
                          </a:solidFill>
                          <a:effectLst/>
                          <a:latin typeface="Arial" panose="020B0604020202020204" pitchFamily="34" charset="0"/>
                        </a:rPr>
                        <a:t>Longest downtime (25 </a:t>
                      </a:r>
                      <a:r>
                        <a:rPr lang="en-US" sz="1400" b="0" i="0" u="none" strike="noStrike" err="1">
                          <a:solidFill>
                            <a:srgbClr val="1F1F1F"/>
                          </a:solidFill>
                          <a:effectLst/>
                          <a:latin typeface="Arial" panose="020B0604020202020204" pitchFamily="34" charset="0"/>
                        </a:rPr>
                        <a:t>hrs</a:t>
                      </a:r>
                      <a:r>
                        <a:rPr lang="en-US" sz="1400" b="0" i="0" u="none" strike="noStrike">
                          <a:solidFill>
                            <a:srgbClr val="1F1F1F"/>
                          </a:solidFill>
                          <a:effectLst/>
                          <a:latin typeface="Arial" panose="020B0604020202020204" pitchFamily="34" charset="0"/>
                        </a:rPr>
                        <a:t> 20 min) at Goorh 1st; resolved on 31-01-2026.</a:t>
                      </a:r>
                    </a:p>
                  </a:txBody>
                  <a:tcPr marL="9525" marR="85725" marT="9525" marB="0" anchor="ctr">
                    <a:solidFill>
                      <a:schemeClr val="accent4">
                        <a:lumMod val="20000"/>
                        <a:lumOff val="80000"/>
                      </a:schemeClr>
                    </a:solidFill>
                  </a:tcPr>
                </a:tc>
                <a:extLst>
                  <a:ext uri="{0D108BD9-81ED-4DB2-BD59-A6C34878D82A}">
                    <a16:rowId xmlns:a16="http://schemas.microsoft.com/office/drawing/2014/main" val="2171081558"/>
                  </a:ext>
                </a:extLst>
              </a:tr>
              <a:tr h="825291">
                <a:tc>
                  <a:txBody>
                    <a:bodyPr/>
                    <a:lstStyle/>
                    <a:p>
                      <a:pPr algn="ctr" rtl="0" fontAlgn="ctr">
                        <a:buNone/>
                      </a:pPr>
                      <a:r>
                        <a:rPr lang="en-IN" sz="1400" b="1" i="0" u="none" strike="noStrike">
                          <a:solidFill>
                            <a:srgbClr val="1F1F1F"/>
                          </a:solidFill>
                          <a:effectLst/>
                          <a:latin typeface="Arial" panose="020B0604020202020204" pitchFamily="34" charset="0"/>
                        </a:rPr>
                        <a:t>Axle broken</a:t>
                      </a:r>
                    </a:p>
                  </a:txBody>
                  <a:tcPr marL="9525" marR="85725" marT="9525" marB="0" anchor="ctr">
                    <a:solidFill>
                      <a:schemeClr val="accent4">
                        <a:lumMod val="20000"/>
                        <a:lumOff val="80000"/>
                      </a:schemeClr>
                    </a:solidFill>
                  </a:tcPr>
                </a:tc>
                <a:tc>
                  <a:txBody>
                    <a:bodyPr/>
                    <a:lstStyle/>
                    <a:p>
                      <a:pPr algn="ctr" rtl="0" fontAlgn="ctr">
                        <a:buNone/>
                      </a:pPr>
                      <a:r>
                        <a:rPr lang="en-IN" sz="1400" b="0" i="0" u="none" strike="noStrike">
                          <a:solidFill>
                            <a:srgbClr val="1F1F1F"/>
                          </a:solidFill>
                          <a:effectLst/>
                          <a:latin typeface="Arial" panose="020B0604020202020204" pitchFamily="34" charset="0"/>
                        </a:rPr>
                        <a:t>1</a:t>
                      </a:r>
                    </a:p>
                  </a:txBody>
                  <a:tcPr marL="9525" marR="85725" marT="9525" marB="0" anchor="ctr">
                    <a:solidFill>
                      <a:schemeClr val="accent4">
                        <a:lumMod val="20000"/>
                        <a:lumOff val="80000"/>
                      </a:schemeClr>
                    </a:solidFill>
                  </a:tcPr>
                </a:tc>
                <a:tc>
                  <a:txBody>
                    <a:bodyPr/>
                    <a:lstStyle/>
                    <a:p>
                      <a:pPr algn="ctr" rtl="0" fontAlgn="ctr">
                        <a:buNone/>
                      </a:pPr>
                      <a:r>
                        <a:rPr lang="en-IN" sz="1400" b="0" i="0" u="none" strike="noStrike">
                          <a:solidFill>
                            <a:srgbClr val="1F1F1F"/>
                          </a:solidFill>
                          <a:effectLst/>
                          <a:latin typeface="Arial" panose="020B0604020202020204" pitchFamily="34" charset="0"/>
                        </a:rPr>
                        <a:t>20%</a:t>
                      </a:r>
                    </a:p>
                  </a:txBody>
                  <a:tcPr marL="9525" marR="85725" marT="9525" marB="0" anchor="ctr">
                    <a:solidFill>
                      <a:schemeClr val="accent4">
                        <a:lumMod val="20000"/>
                        <a:lumOff val="80000"/>
                      </a:schemeClr>
                    </a:solidFill>
                  </a:tcPr>
                </a:tc>
                <a:tc>
                  <a:txBody>
                    <a:bodyPr/>
                    <a:lstStyle/>
                    <a:p>
                      <a:pPr algn="l" rtl="0" fontAlgn="ctr">
                        <a:buNone/>
                      </a:pPr>
                      <a:r>
                        <a:rPr lang="en-US" sz="1400" b="0" i="0" u="none" strike="noStrike">
                          <a:solidFill>
                            <a:srgbClr val="1F1F1F"/>
                          </a:solidFill>
                          <a:effectLst/>
                          <a:latin typeface="Arial" panose="020B0604020202020204" pitchFamily="34" charset="0"/>
                        </a:rPr>
                        <a:t>Occurred at </a:t>
                      </a:r>
                      <a:r>
                        <a:rPr lang="en-US" sz="1400" b="0" i="0" u="none" strike="noStrike" err="1">
                          <a:solidFill>
                            <a:srgbClr val="1F1F1F"/>
                          </a:solidFill>
                          <a:effectLst/>
                          <a:latin typeface="Arial" panose="020B0604020202020204" pitchFamily="34" charset="0"/>
                        </a:rPr>
                        <a:t>Khajuha</a:t>
                      </a:r>
                      <a:r>
                        <a:rPr lang="en-US" sz="1400" b="0" i="0" u="none" strike="noStrike">
                          <a:solidFill>
                            <a:srgbClr val="1F1F1F"/>
                          </a:solidFill>
                          <a:effectLst/>
                          <a:latin typeface="Arial" panose="020B0604020202020204" pitchFamily="34" charset="0"/>
                        </a:rPr>
                        <a:t> bazar 1st; repaired and loading resumed same day.</a:t>
                      </a:r>
                    </a:p>
                  </a:txBody>
                  <a:tcPr marL="9525" marR="85725" marT="9525" marB="0" anchor="ctr">
                    <a:solidFill>
                      <a:schemeClr val="accent4">
                        <a:lumMod val="20000"/>
                        <a:lumOff val="80000"/>
                      </a:schemeClr>
                    </a:solidFill>
                  </a:tcPr>
                </a:tc>
                <a:extLst>
                  <a:ext uri="{0D108BD9-81ED-4DB2-BD59-A6C34878D82A}">
                    <a16:rowId xmlns:a16="http://schemas.microsoft.com/office/drawing/2014/main" val="51493681"/>
                  </a:ext>
                </a:extLst>
              </a:tr>
              <a:tr h="825291">
                <a:tc>
                  <a:txBody>
                    <a:bodyPr/>
                    <a:lstStyle/>
                    <a:p>
                      <a:pPr algn="ctr" rtl="0" fontAlgn="ctr">
                        <a:buNone/>
                      </a:pPr>
                      <a:r>
                        <a:rPr lang="en-IN" sz="1400" b="1" i="0" u="none" strike="noStrike">
                          <a:solidFill>
                            <a:srgbClr val="1F1F1F"/>
                          </a:solidFill>
                          <a:effectLst/>
                          <a:latin typeface="Arial" panose="020B0604020202020204" pitchFamily="34" charset="0"/>
                        </a:rPr>
                        <a:t>Total</a:t>
                      </a:r>
                    </a:p>
                  </a:txBody>
                  <a:tcPr marL="9525" marR="85725" marT="9525" marB="0" anchor="ctr">
                    <a:solidFill>
                      <a:schemeClr val="accent4">
                        <a:lumMod val="20000"/>
                        <a:lumOff val="80000"/>
                      </a:schemeClr>
                    </a:solidFill>
                  </a:tcPr>
                </a:tc>
                <a:tc>
                  <a:txBody>
                    <a:bodyPr/>
                    <a:lstStyle/>
                    <a:p>
                      <a:pPr algn="ctr" rtl="0" fontAlgn="ctr">
                        <a:buNone/>
                      </a:pPr>
                      <a:r>
                        <a:rPr lang="en-IN" sz="1400" b="1" i="0" u="none" strike="noStrike">
                          <a:solidFill>
                            <a:srgbClr val="1F1F1F"/>
                          </a:solidFill>
                          <a:effectLst/>
                          <a:latin typeface="Arial" panose="020B0604020202020204" pitchFamily="34" charset="0"/>
                        </a:rPr>
                        <a:t>5</a:t>
                      </a:r>
                    </a:p>
                  </a:txBody>
                  <a:tcPr marL="9525" marR="85725" marT="9525" marB="0" anchor="ctr">
                    <a:solidFill>
                      <a:schemeClr val="accent4">
                        <a:lumMod val="20000"/>
                        <a:lumOff val="80000"/>
                      </a:schemeClr>
                    </a:solidFill>
                  </a:tcPr>
                </a:tc>
                <a:tc>
                  <a:txBody>
                    <a:bodyPr/>
                    <a:lstStyle/>
                    <a:p>
                      <a:pPr algn="ctr" rtl="0" fontAlgn="ctr">
                        <a:buNone/>
                      </a:pPr>
                      <a:r>
                        <a:rPr lang="en-IN" sz="1400" b="1" i="0" u="none" strike="noStrike">
                          <a:solidFill>
                            <a:srgbClr val="1F1F1F"/>
                          </a:solidFill>
                          <a:effectLst/>
                          <a:latin typeface="Arial" panose="020B0604020202020204" pitchFamily="34" charset="0"/>
                        </a:rPr>
                        <a:t>100%</a:t>
                      </a:r>
                    </a:p>
                  </a:txBody>
                  <a:tcPr marL="9525" marR="85725" marT="9525" marB="0" anchor="ctr">
                    <a:solidFill>
                      <a:schemeClr val="accent4">
                        <a:lumMod val="20000"/>
                        <a:lumOff val="80000"/>
                      </a:schemeClr>
                    </a:solidFill>
                  </a:tcPr>
                </a:tc>
                <a:tc>
                  <a:txBody>
                    <a:bodyPr/>
                    <a:lstStyle/>
                    <a:p>
                      <a:pPr algn="l" rtl="0" fontAlgn="ctr">
                        <a:buNone/>
                      </a:pPr>
                      <a:r>
                        <a:rPr lang="en-US" sz="1400" b="1" i="0" u="none" strike="noStrike">
                          <a:solidFill>
                            <a:srgbClr val="1F1F1F"/>
                          </a:solidFill>
                          <a:effectLst/>
                          <a:latin typeface="Arial" panose="020B0604020202020204" pitchFamily="34" charset="0"/>
                        </a:rPr>
                        <a:t>Total non-working time across all centers: 36 </a:t>
                      </a:r>
                      <a:r>
                        <a:rPr lang="en-US" sz="1400" b="1" i="0" u="none" strike="noStrike" err="1">
                          <a:solidFill>
                            <a:srgbClr val="1F1F1F"/>
                          </a:solidFill>
                          <a:effectLst/>
                          <a:latin typeface="Arial" panose="020B0604020202020204" pitchFamily="34" charset="0"/>
                        </a:rPr>
                        <a:t>hrs</a:t>
                      </a:r>
                      <a:r>
                        <a:rPr lang="en-US" sz="1400" b="1" i="0" u="none" strike="noStrike">
                          <a:solidFill>
                            <a:srgbClr val="1F1F1F"/>
                          </a:solidFill>
                          <a:effectLst/>
                          <a:latin typeface="Arial" panose="020B0604020202020204" pitchFamily="34" charset="0"/>
                        </a:rPr>
                        <a:t> 40 min</a:t>
                      </a:r>
                      <a:r>
                        <a:rPr lang="en-US" sz="1400" b="0" i="0" u="none" strike="noStrike">
                          <a:solidFill>
                            <a:srgbClr val="1F1F1F"/>
                          </a:solidFill>
                          <a:effectLst/>
                          <a:latin typeface="Arial" panose="020B0604020202020204" pitchFamily="34" charset="0"/>
                        </a:rPr>
                        <a:t>.</a:t>
                      </a:r>
                      <a:endParaRPr lang="en-US" sz="1400" b="1" i="0" u="none" strike="noStrike">
                        <a:solidFill>
                          <a:srgbClr val="1F1F1F"/>
                        </a:solidFill>
                        <a:effectLst/>
                        <a:latin typeface="Arial" panose="020B0604020202020204" pitchFamily="34" charset="0"/>
                      </a:endParaRPr>
                    </a:p>
                  </a:txBody>
                  <a:tcPr marL="9525" marR="85725" marT="9525" marB="0" anchor="ctr">
                    <a:solidFill>
                      <a:schemeClr val="accent4">
                        <a:lumMod val="20000"/>
                        <a:lumOff val="80000"/>
                      </a:schemeClr>
                    </a:solidFill>
                  </a:tcPr>
                </a:tc>
                <a:extLst>
                  <a:ext uri="{0D108BD9-81ED-4DB2-BD59-A6C34878D82A}">
                    <a16:rowId xmlns:a16="http://schemas.microsoft.com/office/drawing/2014/main" val="3446976568"/>
                  </a:ext>
                </a:extLst>
              </a:tr>
            </a:tbl>
          </a:graphicData>
        </a:graphic>
      </p:graphicFrame>
      <p:graphicFrame>
        <p:nvGraphicFramePr>
          <p:cNvPr id="9" name="Table 8">
            <a:extLst>
              <a:ext uri="{FF2B5EF4-FFF2-40B4-BE49-F238E27FC236}">
                <a16:creationId xmlns:a16="http://schemas.microsoft.com/office/drawing/2014/main" id="{CE45EAFB-C049-3859-4F5C-230D4347142F}"/>
              </a:ext>
            </a:extLst>
          </p:cNvPr>
          <p:cNvGraphicFramePr>
            <a:graphicFrameLocks noGrp="1"/>
          </p:cNvGraphicFramePr>
          <p:nvPr/>
        </p:nvGraphicFramePr>
        <p:xfrm>
          <a:off x="7239000" y="1764546"/>
          <a:ext cx="4594394" cy="4008867"/>
        </p:xfrm>
        <a:graphic>
          <a:graphicData uri="http://schemas.openxmlformats.org/drawingml/2006/table">
            <a:tbl>
              <a:tblPr>
                <a:tableStyleId>{BC89EF96-8CEA-46FF-86C4-4CE0E7609802}</a:tableStyleId>
              </a:tblPr>
              <a:tblGrid>
                <a:gridCol w="2540445">
                  <a:extLst>
                    <a:ext uri="{9D8B030D-6E8A-4147-A177-3AD203B41FA5}">
                      <a16:colId xmlns:a16="http://schemas.microsoft.com/office/drawing/2014/main" val="3926435524"/>
                    </a:ext>
                  </a:extLst>
                </a:gridCol>
                <a:gridCol w="2053949">
                  <a:extLst>
                    <a:ext uri="{9D8B030D-6E8A-4147-A177-3AD203B41FA5}">
                      <a16:colId xmlns:a16="http://schemas.microsoft.com/office/drawing/2014/main" val="2782554349"/>
                    </a:ext>
                  </a:extLst>
                </a:gridCol>
              </a:tblGrid>
              <a:tr h="851485">
                <a:tc>
                  <a:txBody>
                    <a:bodyPr/>
                    <a:lstStyle/>
                    <a:p>
                      <a:pPr algn="ctr">
                        <a:buNone/>
                      </a:pPr>
                      <a:r>
                        <a:rPr lang="en-US" sz="2000" b="1">
                          <a:latin typeface="Aptos" panose="020B0004020202020204" pitchFamily="34" charset="0"/>
                        </a:rPr>
                        <a:t>Center</a:t>
                      </a:r>
                      <a:endParaRPr lang="en-US" sz="2000">
                        <a:latin typeface="Aptos" panose="020B0004020202020204" pitchFamily="34" charset="0"/>
                      </a:endParaRPr>
                    </a:p>
                  </a:txBody>
                  <a:tcPr anchor="ctr">
                    <a:solidFill>
                      <a:schemeClr val="accent6">
                        <a:lumMod val="20000"/>
                        <a:lumOff val="80000"/>
                      </a:schemeClr>
                    </a:solidFill>
                  </a:tcPr>
                </a:tc>
                <a:tc>
                  <a:txBody>
                    <a:bodyPr/>
                    <a:lstStyle/>
                    <a:p>
                      <a:pPr algn="ctr">
                        <a:buNone/>
                      </a:pPr>
                      <a:r>
                        <a:rPr lang="en-US" sz="2000" b="1">
                          <a:latin typeface="Aptos" panose="020B0004020202020204" pitchFamily="34" charset="0"/>
                        </a:rPr>
                        <a:t>Downtime</a:t>
                      </a:r>
                      <a:endParaRPr lang="en-US" sz="2000">
                        <a:latin typeface="Aptos" panose="020B0004020202020204" pitchFamily="34" charset="0"/>
                      </a:endParaRPr>
                    </a:p>
                  </a:txBody>
                  <a:tcPr anchor="ctr">
                    <a:solidFill>
                      <a:schemeClr val="accent6">
                        <a:lumMod val="20000"/>
                        <a:lumOff val="80000"/>
                      </a:schemeClr>
                    </a:solidFill>
                  </a:tcPr>
                </a:tc>
                <a:extLst>
                  <a:ext uri="{0D108BD9-81ED-4DB2-BD59-A6C34878D82A}">
                    <a16:rowId xmlns:a16="http://schemas.microsoft.com/office/drawing/2014/main" val="3415495748"/>
                  </a:ext>
                </a:extLst>
              </a:tr>
              <a:tr h="609600">
                <a:tc>
                  <a:txBody>
                    <a:bodyPr/>
                    <a:lstStyle/>
                    <a:p>
                      <a:pPr algn="ctr" rtl="0" fontAlgn="ctr">
                        <a:buNone/>
                      </a:pPr>
                      <a:r>
                        <a:rPr lang="en-IN" sz="1600" b="1" i="0" u="none" strike="noStrike">
                          <a:solidFill>
                            <a:srgbClr val="1F1F1F"/>
                          </a:solidFill>
                          <a:effectLst/>
                          <a:latin typeface="Arial" panose="020B0604020202020204" pitchFamily="34" charset="0"/>
                        </a:rPr>
                        <a:t>Goorh 1st</a:t>
                      </a:r>
                    </a:p>
                  </a:txBody>
                  <a:tcPr marL="9525" marR="85725" marT="9525" marB="0" anchor="ctr">
                    <a:solidFill>
                      <a:schemeClr val="accent6">
                        <a:lumMod val="20000"/>
                        <a:lumOff val="80000"/>
                      </a:schemeClr>
                    </a:solidFill>
                  </a:tcPr>
                </a:tc>
                <a:tc>
                  <a:txBody>
                    <a:bodyPr/>
                    <a:lstStyle/>
                    <a:p>
                      <a:pPr algn="ctr" rtl="0" fontAlgn="ctr">
                        <a:buNone/>
                      </a:pPr>
                      <a:r>
                        <a:rPr lang="en-IN" sz="1600" b="0" i="0" u="none" strike="noStrike">
                          <a:solidFill>
                            <a:srgbClr val="1F1F1F"/>
                          </a:solidFill>
                          <a:effectLst/>
                          <a:latin typeface="Arial" panose="020B0604020202020204" pitchFamily="34" charset="0"/>
                        </a:rPr>
                        <a:t>25 hrs 20 min</a:t>
                      </a:r>
                    </a:p>
                  </a:txBody>
                  <a:tcPr marL="9525" marR="85725" marT="9525" marB="0" anchor="ctr">
                    <a:solidFill>
                      <a:schemeClr val="accent6">
                        <a:lumMod val="20000"/>
                        <a:lumOff val="80000"/>
                      </a:schemeClr>
                    </a:solidFill>
                  </a:tcPr>
                </a:tc>
                <a:extLst>
                  <a:ext uri="{0D108BD9-81ED-4DB2-BD59-A6C34878D82A}">
                    <a16:rowId xmlns:a16="http://schemas.microsoft.com/office/drawing/2014/main" val="129931884"/>
                  </a:ext>
                </a:extLst>
              </a:tr>
              <a:tr h="685800">
                <a:tc>
                  <a:txBody>
                    <a:bodyPr/>
                    <a:lstStyle/>
                    <a:p>
                      <a:pPr algn="ctr" rtl="0" fontAlgn="ctr">
                        <a:buNone/>
                      </a:pPr>
                      <a:r>
                        <a:rPr lang="en-IN" sz="1600" b="1" i="0" u="none" strike="noStrike" err="1">
                          <a:solidFill>
                            <a:srgbClr val="1F1F1F"/>
                          </a:solidFill>
                          <a:effectLst/>
                          <a:latin typeface="Arial" panose="020B0604020202020204" pitchFamily="34" charset="0"/>
                        </a:rPr>
                        <a:t>Khajuha</a:t>
                      </a:r>
                      <a:r>
                        <a:rPr lang="en-IN" sz="1600" b="1" i="0" u="none" strike="noStrike">
                          <a:solidFill>
                            <a:srgbClr val="1F1F1F"/>
                          </a:solidFill>
                          <a:effectLst/>
                          <a:latin typeface="Arial" panose="020B0604020202020204" pitchFamily="34" charset="0"/>
                        </a:rPr>
                        <a:t> bazar 1st</a:t>
                      </a:r>
                    </a:p>
                  </a:txBody>
                  <a:tcPr marL="9525" marR="85725" marT="9525" marB="0" anchor="ctr">
                    <a:solidFill>
                      <a:schemeClr val="accent6">
                        <a:lumMod val="20000"/>
                        <a:lumOff val="80000"/>
                      </a:schemeClr>
                    </a:solidFill>
                  </a:tcPr>
                </a:tc>
                <a:tc>
                  <a:txBody>
                    <a:bodyPr/>
                    <a:lstStyle/>
                    <a:p>
                      <a:pPr algn="ctr" rtl="0" fontAlgn="ctr">
                        <a:buNone/>
                      </a:pPr>
                      <a:r>
                        <a:rPr lang="en-IN" sz="1600" b="0" i="0" u="none" strike="noStrike">
                          <a:solidFill>
                            <a:srgbClr val="1F1F1F"/>
                          </a:solidFill>
                          <a:effectLst/>
                          <a:latin typeface="Arial" panose="020B0604020202020204" pitchFamily="34" charset="0"/>
                        </a:rPr>
                        <a:t>5 hrs 05 min</a:t>
                      </a:r>
                    </a:p>
                  </a:txBody>
                  <a:tcPr marL="9525" marR="85725" marT="9525" marB="0" anchor="ctr">
                    <a:solidFill>
                      <a:schemeClr val="accent6">
                        <a:lumMod val="20000"/>
                        <a:lumOff val="80000"/>
                      </a:schemeClr>
                    </a:solidFill>
                  </a:tcPr>
                </a:tc>
                <a:extLst>
                  <a:ext uri="{0D108BD9-81ED-4DB2-BD59-A6C34878D82A}">
                    <a16:rowId xmlns:a16="http://schemas.microsoft.com/office/drawing/2014/main" val="3838200518"/>
                  </a:ext>
                </a:extLst>
              </a:tr>
              <a:tr h="609600">
                <a:tc>
                  <a:txBody>
                    <a:bodyPr/>
                    <a:lstStyle/>
                    <a:p>
                      <a:pPr algn="ctr" rtl="0" fontAlgn="ctr">
                        <a:buNone/>
                      </a:pPr>
                      <a:r>
                        <a:rPr lang="en-IN" sz="1600" b="1" i="0" u="none" strike="noStrike">
                          <a:solidFill>
                            <a:srgbClr val="1F1F1F"/>
                          </a:solidFill>
                          <a:effectLst/>
                          <a:latin typeface="Arial" panose="020B0604020202020204" pitchFamily="34" charset="0"/>
                        </a:rPr>
                        <a:t>Nakha 3rd</a:t>
                      </a:r>
                    </a:p>
                  </a:txBody>
                  <a:tcPr marL="9525" marR="85725" marT="9525" marB="0" anchor="ctr">
                    <a:solidFill>
                      <a:schemeClr val="accent6">
                        <a:lumMod val="20000"/>
                        <a:lumOff val="80000"/>
                      </a:schemeClr>
                    </a:solidFill>
                  </a:tcPr>
                </a:tc>
                <a:tc>
                  <a:txBody>
                    <a:bodyPr/>
                    <a:lstStyle/>
                    <a:p>
                      <a:pPr algn="ctr" rtl="0" fontAlgn="ctr">
                        <a:buNone/>
                      </a:pPr>
                      <a:r>
                        <a:rPr lang="en-IN" sz="1600" b="0" i="0" u="none" strike="noStrike">
                          <a:solidFill>
                            <a:srgbClr val="1F1F1F"/>
                          </a:solidFill>
                          <a:effectLst/>
                          <a:latin typeface="Arial" panose="020B0604020202020204" pitchFamily="34" charset="0"/>
                        </a:rPr>
                        <a:t>2 hrs 30 min</a:t>
                      </a:r>
                    </a:p>
                  </a:txBody>
                  <a:tcPr marL="9525" marR="85725" marT="9525" marB="0" anchor="ctr">
                    <a:solidFill>
                      <a:schemeClr val="accent6">
                        <a:lumMod val="20000"/>
                        <a:lumOff val="80000"/>
                      </a:schemeClr>
                    </a:solidFill>
                  </a:tcPr>
                </a:tc>
                <a:extLst>
                  <a:ext uri="{0D108BD9-81ED-4DB2-BD59-A6C34878D82A}">
                    <a16:rowId xmlns:a16="http://schemas.microsoft.com/office/drawing/2014/main" val="1204202498"/>
                  </a:ext>
                </a:extLst>
              </a:tr>
              <a:tr h="533400">
                <a:tc>
                  <a:txBody>
                    <a:bodyPr/>
                    <a:lstStyle/>
                    <a:p>
                      <a:pPr algn="ctr" rtl="0" fontAlgn="ctr">
                        <a:buNone/>
                      </a:pPr>
                      <a:r>
                        <a:rPr lang="en-IN" sz="1600" b="1" i="0" u="none" strike="noStrike">
                          <a:solidFill>
                            <a:srgbClr val="1F1F1F"/>
                          </a:solidFill>
                          <a:effectLst/>
                          <a:latin typeface="Arial" panose="020B0604020202020204" pitchFamily="34" charset="0"/>
                        </a:rPr>
                        <a:t>Semariya 1st</a:t>
                      </a:r>
                    </a:p>
                  </a:txBody>
                  <a:tcPr marL="9525" marR="85725" marT="9525" marB="0" anchor="ctr">
                    <a:solidFill>
                      <a:schemeClr val="accent6">
                        <a:lumMod val="20000"/>
                        <a:lumOff val="80000"/>
                      </a:schemeClr>
                    </a:solidFill>
                  </a:tcPr>
                </a:tc>
                <a:tc>
                  <a:txBody>
                    <a:bodyPr/>
                    <a:lstStyle/>
                    <a:p>
                      <a:pPr algn="ctr" rtl="0" fontAlgn="ctr">
                        <a:buNone/>
                      </a:pPr>
                      <a:r>
                        <a:rPr lang="en-IN" sz="1600" b="0" i="0" u="none" strike="noStrike">
                          <a:solidFill>
                            <a:srgbClr val="1F1F1F"/>
                          </a:solidFill>
                          <a:effectLst/>
                          <a:latin typeface="Arial" panose="020B0604020202020204" pitchFamily="34" charset="0"/>
                        </a:rPr>
                        <a:t>2 hrs 00 min</a:t>
                      </a:r>
                    </a:p>
                  </a:txBody>
                  <a:tcPr marL="9525" marR="85725" marT="9525" marB="0" anchor="ctr">
                    <a:solidFill>
                      <a:schemeClr val="accent6">
                        <a:lumMod val="20000"/>
                        <a:lumOff val="80000"/>
                      </a:schemeClr>
                    </a:solidFill>
                  </a:tcPr>
                </a:tc>
                <a:extLst>
                  <a:ext uri="{0D108BD9-81ED-4DB2-BD59-A6C34878D82A}">
                    <a16:rowId xmlns:a16="http://schemas.microsoft.com/office/drawing/2014/main" val="2829138803"/>
                  </a:ext>
                </a:extLst>
              </a:tr>
              <a:tr h="718982">
                <a:tc>
                  <a:txBody>
                    <a:bodyPr/>
                    <a:lstStyle/>
                    <a:p>
                      <a:pPr algn="ctr" rtl="0" fontAlgn="ctr">
                        <a:buNone/>
                      </a:pPr>
                      <a:r>
                        <a:rPr lang="en-IN" sz="1600" b="1" i="0" u="none" strike="noStrike" err="1">
                          <a:solidFill>
                            <a:srgbClr val="1F1F1F"/>
                          </a:solidFill>
                          <a:effectLst/>
                          <a:latin typeface="Arial" panose="020B0604020202020204" pitchFamily="34" charset="0"/>
                        </a:rPr>
                        <a:t>Bokariya</a:t>
                      </a:r>
                      <a:endParaRPr lang="en-IN" sz="1600" b="1" i="0" u="none" strike="noStrike">
                        <a:solidFill>
                          <a:srgbClr val="1F1F1F"/>
                        </a:solidFill>
                        <a:effectLst/>
                        <a:latin typeface="Arial" panose="020B0604020202020204" pitchFamily="34" charset="0"/>
                      </a:endParaRPr>
                    </a:p>
                  </a:txBody>
                  <a:tcPr marL="9525" marR="85725" marT="9525" marB="0" anchor="ctr">
                    <a:solidFill>
                      <a:schemeClr val="accent6">
                        <a:lumMod val="20000"/>
                        <a:lumOff val="80000"/>
                      </a:schemeClr>
                    </a:solidFill>
                  </a:tcPr>
                </a:tc>
                <a:tc>
                  <a:txBody>
                    <a:bodyPr/>
                    <a:lstStyle/>
                    <a:p>
                      <a:pPr algn="ctr" rtl="0" fontAlgn="ctr">
                        <a:buNone/>
                      </a:pPr>
                      <a:r>
                        <a:rPr lang="en-IN" sz="1600" b="0" i="0" u="none" strike="noStrike">
                          <a:solidFill>
                            <a:srgbClr val="1F1F1F"/>
                          </a:solidFill>
                          <a:effectLst/>
                          <a:latin typeface="Arial" panose="020B0604020202020204" pitchFamily="34" charset="0"/>
                        </a:rPr>
                        <a:t>1 hr 45 min</a:t>
                      </a:r>
                    </a:p>
                  </a:txBody>
                  <a:tcPr marL="9525" marR="85725" marT="9525" marB="0" anchor="ctr">
                    <a:solidFill>
                      <a:schemeClr val="accent6">
                        <a:lumMod val="20000"/>
                        <a:lumOff val="80000"/>
                      </a:schemeClr>
                    </a:solidFill>
                  </a:tcPr>
                </a:tc>
                <a:extLst>
                  <a:ext uri="{0D108BD9-81ED-4DB2-BD59-A6C34878D82A}">
                    <a16:rowId xmlns:a16="http://schemas.microsoft.com/office/drawing/2014/main" val="1412606110"/>
                  </a:ext>
                </a:extLst>
              </a:tr>
            </a:tbl>
          </a:graphicData>
        </a:graphic>
      </p:graphicFrame>
      <p:sp>
        <p:nvSpPr>
          <p:cNvPr id="10" name="TextBox 9">
            <a:extLst>
              <a:ext uri="{FF2B5EF4-FFF2-40B4-BE49-F238E27FC236}">
                <a16:creationId xmlns:a16="http://schemas.microsoft.com/office/drawing/2014/main" id="{860EB37D-435D-3FFB-D2E9-8223CE482FC5}"/>
              </a:ext>
            </a:extLst>
          </p:cNvPr>
          <p:cNvSpPr txBox="1"/>
          <p:nvPr/>
        </p:nvSpPr>
        <p:spPr>
          <a:xfrm>
            <a:off x="7819623" y="1084587"/>
            <a:ext cx="3733800" cy="400110"/>
          </a:xfrm>
          <a:prstGeom prst="rect">
            <a:avLst/>
          </a:prstGeom>
          <a:noFill/>
        </p:spPr>
        <p:txBody>
          <a:bodyPr wrap="square" rtlCol="0">
            <a:spAutoFit/>
          </a:bodyPr>
          <a:lstStyle/>
          <a:p>
            <a:r>
              <a:rPr lang="en-US" sz="2000" b="1">
                <a:latin typeface="Aptos" panose="020B0004020202020204" pitchFamily="34" charset="0"/>
              </a:rPr>
              <a:t>High downtime centers</a:t>
            </a:r>
          </a:p>
        </p:txBody>
      </p:sp>
    </p:spTree>
    <p:extLst>
      <p:ext uri="{BB962C8B-B14F-4D97-AF65-F5344CB8AC3E}">
        <p14:creationId xmlns:p14="http://schemas.microsoft.com/office/powerpoint/2010/main" val="3697484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65D6A-40CA-A08A-1E5A-1E966B6679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F0C4A5-FEB1-7CA3-0EE0-5F9A9A28423C}"/>
              </a:ext>
            </a:extLst>
          </p:cNvPr>
          <p:cNvSpPr>
            <a:spLocks noGrp="1"/>
          </p:cNvSpPr>
          <p:nvPr>
            <p:ph type="sldNum" sz="quarter" idx="12"/>
          </p:nvPr>
        </p:nvSpPr>
        <p:spPr/>
        <p:txBody>
          <a:bodyPr/>
          <a:lstStyle/>
          <a:p>
            <a:fld id="{B76B49FA-22BB-44F5-8EFA-E5C56FA3907E}" type="slidenum">
              <a:rPr lang="en-US" smtClean="0"/>
              <a:pPr/>
              <a:t>29</a:t>
            </a:fld>
            <a:endParaRPr lang="en-US"/>
          </a:p>
        </p:txBody>
      </p:sp>
      <p:sp>
        <p:nvSpPr>
          <p:cNvPr id="3" name="Title 2">
            <a:extLst>
              <a:ext uri="{FF2B5EF4-FFF2-40B4-BE49-F238E27FC236}">
                <a16:creationId xmlns:a16="http://schemas.microsoft.com/office/drawing/2014/main" id="{527DEB56-E67E-CC03-BC21-5D19AD4B863C}"/>
              </a:ext>
            </a:extLst>
          </p:cNvPr>
          <p:cNvSpPr>
            <a:spLocks noGrp="1"/>
          </p:cNvSpPr>
          <p:nvPr>
            <p:ph type="title"/>
          </p:nvPr>
        </p:nvSpPr>
        <p:spPr>
          <a:xfrm>
            <a:off x="152400" y="76200"/>
            <a:ext cx="8077200" cy="609600"/>
          </a:xfrm>
        </p:spPr>
        <p:txBody>
          <a:bodyPr>
            <a:normAutofit fontScale="90000"/>
          </a:bodyPr>
          <a:lstStyle/>
          <a:p>
            <a:r>
              <a:rPr lang="en-US"/>
              <a:t>Yield Assessment(Ratoon) – 01 Nov 25 to 31 Jan 26</a:t>
            </a:r>
          </a:p>
        </p:txBody>
      </p:sp>
      <p:sp>
        <p:nvSpPr>
          <p:cNvPr id="6" name="TextBox 5">
            <a:extLst>
              <a:ext uri="{FF2B5EF4-FFF2-40B4-BE49-F238E27FC236}">
                <a16:creationId xmlns:a16="http://schemas.microsoft.com/office/drawing/2014/main" id="{36965BE5-B07E-3F44-D4AA-6820AC7D2D35}"/>
              </a:ext>
            </a:extLst>
          </p:cNvPr>
          <p:cNvSpPr txBox="1"/>
          <p:nvPr/>
        </p:nvSpPr>
        <p:spPr>
          <a:xfrm>
            <a:off x="381000" y="847023"/>
            <a:ext cx="6934200" cy="1323439"/>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en-US" sz="2000">
                <a:latin typeface="Aptos" panose="020B0004020202020204" pitchFamily="34" charset="0"/>
              </a:rPr>
              <a:t>Overall Average Yield: 555 q/ha</a:t>
            </a:r>
          </a:p>
          <a:p>
            <a:pPr marL="285750" indent="-285750">
              <a:buFont typeface="Arial" panose="020B0604020202020204" pitchFamily="34" charset="0"/>
              <a:buChar char="•"/>
            </a:pPr>
            <a:r>
              <a:rPr lang="en-US" sz="2000">
                <a:latin typeface="Aptos" panose="020B0004020202020204" pitchFamily="34" charset="0"/>
              </a:rPr>
              <a:t>Total Plots Assessed: 2256</a:t>
            </a:r>
          </a:p>
          <a:p>
            <a:pPr marL="285750" indent="-285750">
              <a:buFont typeface="Arial" panose="020B0604020202020204" pitchFamily="34" charset="0"/>
              <a:buChar char="•"/>
            </a:pPr>
            <a:r>
              <a:rPr lang="en-US" sz="2000">
                <a:latin typeface="Aptos" panose="020B0004020202020204" pitchFamily="34" charset="0"/>
              </a:rPr>
              <a:t>Yield dispersion is significant, ranging from ~406 q/ha to ~727 q/ha</a:t>
            </a:r>
          </a:p>
        </p:txBody>
      </p:sp>
      <p:graphicFrame>
        <p:nvGraphicFramePr>
          <p:cNvPr id="7" name="Table 6">
            <a:extLst>
              <a:ext uri="{FF2B5EF4-FFF2-40B4-BE49-F238E27FC236}">
                <a16:creationId xmlns:a16="http://schemas.microsoft.com/office/drawing/2014/main" id="{D3F08D7F-E13C-95CA-2FFA-42CB8033518F}"/>
              </a:ext>
            </a:extLst>
          </p:cNvPr>
          <p:cNvGraphicFramePr>
            <a:graphicFrameLocks noGrp="1"/>
          </p:cNvGraphicFramePr>
          <p:nvPr/>
        </p:nvGraphicFramePr>
        <p:xfrm>
          <a:off x="381000" y="2314039"/>
          <a:ext cx="7010400" cy="4178840"/>
        </p:xfrm>
        <a:graphic>
          <a:graphicData uri="http://schemas.openxmlformats.org/drawingml/2006/table">
            <a:tbl>
              <a:tblPr/>
              <a:tblGrid>
                <a:gridCol w="863090">
                  <a:extLst>
                    <a:ext uri="{9D8B030D-6E8A-4147-A177-3AD203B41FA5}">
                      <a16:colId xmlns:a16="http://schemas.microsoft.com/office/drawing/2014/main" val="2103861640"/>
                    </a:ext>
                  </a:extLst>
                </a:gridCol>
                <a:gridCol w="2606882">
                  <a:extLst>
                    <a:ext uri="{9D8B030D-6E8A-4147-A177-3AD203B41FA5}">
                      <a16:colId xmlns:a16="http://schemas.microsoft.com/office/drawing/2014/main" val="3511676645"/>
                    </a:ext>
                  </a:extLst>
                </a:gridCol>
                <a:gridCol w="1620494">
                  <a:extLst>
                    <a:ext uri="{9D8B030D-6E8A-4147-A177-3AD203B41FA5}">
                      <a16:colId xmlns:a16="http://schemas.microsoft.com/office/drawing/2014/main" val="1924804491"/>
                    </a:ext>
                  </a:extLst>
                </a:gridCol>
                <a:gridCol w="1919934">
                  <a:extLst>
                    <a:ext uri="{9D8B030D-6E8A-4147-A177-3AD203B41FA5}">
                      <a16:colId xmlns:a16="http://schemas.microsoft.com/office/drawing/2014/main" val="3503687206"/>
                    </a:ext>
                  </a:extLst>
                </a:gridCol>
              </a:tblGrid>
              <a:tr h="750048">
                <a:tc>
                  <a:txBody>
                    <a:bodyPr/>
                    <a:lstStyle/>
                    <a:p>
                      <a:pPr algn="ctr" fontAlgn="ctr">
                        <a:buNone/>
                      </a:pPr>
                      <a:r>
                        <a:rPr lang="en-IN" sz="2000" b="1" i="0" u="none" strike="noStrike">
                          <a:solidFill>
                            <a:srgbClr val="000000"/>
                          </a:solidFill>
                          <a:effectLst/>
                          <a:latin typeface="Calibri" panose="020F0502020204030204" pitchFamily="34" charset="0"/>
                        </a:rPr>
                        <a:t>S.N.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ctr">
                        <a:buNone/>
                      </a:pPr>
                      <a:r>
                        <a:rPr lang="en-IN" sz="2000" b="1" i="0" u="none" strike="noStrike">
                          <a:solidFill>
                            <a:srgbClr val="000000"/>
                          </a:solidFill>
                          <a:effectLst/>
                          <a:latin typeface="Calibri" panose="020F0502020204030204" pitchFamily="34" charset="0"/>
                        </a:rPr>
                        <a:t>Society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No. of plot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buNone/>
                      </a:pPr>
                      <a:r>
                        <a:rPr lang="en-IN" sz="1800" b="1" i="0" u="none" strike="noStrike">
                          <a:solidFill>
                            <a:srgbClr val="000000"/>
                          </a:solidFill>
                          <a:effectLst/>
                          <a:latin typeface="Calibri" panose="020F0502020204030204" pitchFamily="34" charset="0"/>
                        </a:rPr>
                        <a:t>Avg. Yield (QTL /Hec)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567026009"/>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600" b="0" i="0" u="none" strike="noStrike">
                          <a:solidFill>
                            <a:srgbClr val="000000"/>
                          </a:solidFill>
                          <a:effectLst/>
                          <a:latin typeface="Calibri" panose="020F0502020204030204" pitchFamily="34" charset="0"/>
                        </a:rPr>
                        <a:t>BELRAYAN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727.87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154718"/>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600" b="0" i="0" u="none" strike="noStrike">
                          <a:solidFill>
                            <a:srgbClr val="000000"/>
                          </a:solidFill>
                          <a:effectLst/>
                          <a:latin typeface="Calibri" panose="020F0502020204030204" pitchFamily="34" charset="0"/>
                        </a:rPr>
                        <a:t>MAHMOODABAD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578.87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622246"/>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600" b="0" i="0" u="none" strike="noStrike">
                          <a:solidFill>
                            <a:srgbClr val="000000"/>
                          </a:solidFill>
                          <a:effectLst/>
                          <a:latin typeface="Calibri" panose="020F0502020204030204" pitchFamily="34" charset="0"/>
                        </a:rPr>
                        <a:t>AIRA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574.92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5147556"/>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600" b="0" i="0" u="none" strike="noStrike">
                          <a:solidFill>
                            <a:srgbClr val="000000"/>
                          </a:solidFill>
                          <a:effectLst/>
                          <a:latin typeface="Calibri" panose="020F0502020204030204" pitchFamily="34" charset="0"/>
                        </a:rPr>
                        <a:t>HARGAON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540.16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5353004"/>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600" b="0" i="0" u="none" strike="noStrike">
                          <a:solidFill>
                            <a:srgbClr val="000000"/>
                          </a:solidFill>
                          <a:effectLst/>
                          <a:latin typeface="Calibri" panose="020F0502020204030204" pitchFamily="34" charset="0"/>
                        </a:rPr>
                        <a:t>NANPARA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539.55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7073479"/>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600" b="0" i="0" u="none" strike="noStrike">
                          <a:solidFill>
                            <a:srgbClr val="000000"/>
                          </a:solidFill>
                          <a:effectLst/>
                          <a:latin typeface="Calibri" panose="020F0502020204030204" pitchFamily="34" charset="0"/>
                        </a:rPr>
                        <a:t>ARNIKHANA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458.26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9156795"/>
                  </a:ext>
                </a:extLst>
              </a:tr>
              <a:tr h="428599">
                <a:tc>
                  <a:txBody>
                    <a:bodyPr/>
                    <a:lstStyle/>
                    <a:p>
                      <a:pPr algn="ctr" fontAlgn="ctr">
                        <a:buNone/>
                      </a:pPr>
                      <a:r>
                        <a:rPr lang="en-IN" sz="2000" b="0" i="0" u="none" strike="noStrike">
                          <a:solidFill>
                            <a:srgbClr val="000000"/>
                          </a:solidFill>
                          <a:effectLst/>
                          <a:latin typeface="Calibri" panose="020F0502020204030204"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600" b="0" i="0" u="none" strike="noStrike">
                          <a:solidFill>
                            <a:srgbClr val="000000"/>
                          </a:solidFill>
                          <a:effectLst/>
                          <a:latin typeface="Calibri" panose="020F0502020204030204" pitchFamily="34" charset="0"/>
                        </a:rPr>
                        <a:t>LAKHIMPUR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406.58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781296"/>
                  </a:ext>
                </a:extLst>
              </a:tr>
              <a:tr h="428599">
                <a:tc>
                  <a:txBody>
                    <a:bodyPr/>
                    <a:lstStyle/>
                    <a:p>
                      <a:pPr algn="ctr" fontAlgn="ctr">
                        <a:buNone/>
                      </a:pPr>
                      <a:r>
                        <a:rPr lang="en-IN" sz="2000" b="1" i="0" u="none" strike="noStrike">
                          <a:solidFill>
                            <a:srgbClr val="000000"/>
                          </a:solidFill>
                          <a:effectLst/>
                          <a:latin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Grand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2256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555.41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243698338"/>
                  </a:ext>
                </a:extLst>
              </a:tr>
            </a:tbl>
          </a:graphicData>
        </a:graphic>
      </p:graphicFrame>
      <p:graphicFrame>
        <p:nvGraphicFramePr>
          <p:cNvPr id="5" name="Table 4">
            <a:extLst>
              <a:ext uri="{FF2B5EF4-FFF2-40B4-BE49-F238E27FC236}">
                <a16:creationId xmlns:a16="http://schemas.microsoft.com/office/drawing/2014/main" id="{4164C58E-428E-59F7-D91D-A7DB36801357}"/>
              </a:ext>
            </a:extLst>
          </p:cNvPr>
          <p:cNvGraphicFramePr>
            <a:graphicFrameLocks noGrp="1"/>
          </p:cNvGraphicFramePr>
          <p:nvPr/>
        </p:nvGraphicFramePr>
        <p:xfrm>
          <a:off x="7588206" y="847021"/>
          <a:ext cx="4451393" cy="5692610"/>
        </p:xfrm>
        <a:graphic>
          <a:graphicData uri="http://schemas.openxmlformats.org/drawingml/2006/table">
            <a:tbl>
              <a:tblPr/>
              <a:tblGrid>
                <a:gridCol w="1479366">
                  <a:extLst>
                    <a:ext uri="{9D8B030D-6E8A-4147-A177-3AD203B41FA5}">
                      <a16:colId xmlns:a16="http://schemas.microsoft.com/office/drawing/2014/main" val="2858354505"/>
                    </a:ext>
                  </a:extLst>
                </a:gridCol>
                <a:gridCol w="1285201">
                  <a:extLst>
                    <a:ext uri="{9D8B030D-6E8A-4147-A177-3AD203B41FA5}">
                      <a16:colId xmlns:a16="http://schemas.microsoft.com/office/drawing/2014/main" val="3893580194"/>
                    </a:ext>
                  </a:extLst>
                </a:gridCol>
                <a:gridCol w="1686826">
                  <a:extLst>
                    <a:ext uri="{9D8B030D-6E8A-4147-A177-3AD203B41FA5}">
                      <a16:colId xmlns:a16="http://schemas.microsoft.com/office/drawing/2014/main" val="1238207508"/>
                    </a:ext>
                  </a:extLst>
                </a:gridCol>
              </a:tblGrid>
              <a:tr h="561909">
                <a:tc>
                  <a:txBody>
                    <a:bodyPr/>
                    <a:lstStyle/>
                    <a:p>
                      <a:pPr algn="ctr" fontAlgn="ctr">
                        <a:buNone/>
                      </a:pPr>
                      <a:r>
                        <a:rPr lang="en-IN" sz="1600" b="1" i="0" u="none" strike="noStrike">
                          <a:solidFill>
                            <a:srgbClr val="000000"/>
                          </a:solidFill>
                          <a:effectLst/>
                          <a:latin typeface="Calibri" panose="020F0502020204030204" pitchFamily="34" charset="0"/>
                        </a:rPr>
                        <a:t>Variety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600" b="1" i="0" u="none" strike="noStrike">
                          <a:solidFill>
                            <a:srgbClr val="000000"/>
                          </a:solidFill>
                          <a:effectLst/>
                          <a:latin typeface="Calibri" panose="020F0502020204030204" pitchFamily="34" charset="0"/>
                        </a:rPr>
                        <a:t>No. of plot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US" sz="1600" b="1" i="0" u="none" strike="noStrike">
                          <a:solidFill>
                            <a:srgbClr val="000000"/>
                          </a:solidFill>
                          <a:effectLst/>
                          <a:latin typeface="Calibri" panose="020F0502020204030204" pitchFamily="34" charset="0"/>
                        </a:rPr>
                        <a:t>Average of Yield (QTL /Hec)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917374997"/>
                  </a:ext>
                </a:extLst>
              </a:tr>
              <a:tr h="334471">
                <a:tc>
                  <a:txBody>
                    <a:bodyPr/>
                    <a:lstStyle/>
                    <a:p>
                      <a:pPr algn="l" fontAlgn="b">
                        <a:buNone/>
                      </a:pPr>
                      <a:r>
                        <a:rPr lang="en-IN" sz="1600" b="0" i="0" u="none" strike="noStrike">
                          <a:solidFill>
                            <a:srgbClr val="000000"/>
                          </a:solidFill>
                          <a:effectLst/>
                          <a:latin typeface="Calibri" panose="020F0502020204030204" pitchFamily="34" charset="0"/>
                        </a:rPr>
                        <a:t>Cos-8436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987.50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1733668"/>
                  </a:ext>
                </a:extLst>
              </a:tr>
              <a:tr h="334471">
                <a:tc>
                  <a:txBody>
                    <a:bodyPr/>
                    <a:lstStyle/>
                    <a:p>
                      <a:pPr algn="l" fontAlgn="b">
                        <a:buNone/>
                      </a:pPr>
                      <a:r>
                        <a:rPr lang="en-IN" sz="1600" b="0" i="0" u="none" strike="noStrike">
                          <a:solidFill>
                            <a:srgbClr val="000000"/>
                          </a:solidFill>
                          <a:effectLst/>
                          <a:latin typeface="Calibri" panose="020F0502020204030204" pitchFamily="34" charset="0"/>
                        </a:rPr>
                        <a:t>Colk-14201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263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595.97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0151795"/>
                  </a:ext>
                </a:extLst>
              </a:tr>
              <a:tr h="334471">
                <a:tc>
                  <a:txBody>
                    <a:bodyPr/>
                    <a:lstStyle/>
                    <a:p>
                      <a:pPr algn="l" fontAlgn="b">
                        <a:buNone/>
                      </a:pPr>
                      <a:r>
                        <a:rPr lang="en-IN" sz="1600" b="0" i="0" u="none" strike="noStrike">
                          <a:solidFill>
                            <a:srgbClr val="000000"/>
                          </a:solidFill>
                          <a:effectLst/>
                          <a:latin typeface="Calibri" panose="020F0502020204030204" pitchFamily="34" charset="0"/>
                        </a:rPr>
                        <a:t>Cos-13235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593.12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985725"/>
                  </a:ext>
                </a:extLst>
              </a:tr>
              <a:tr h="334471">
                <a:tc>
                  <a:txBody>
                    <a:bodyPr/>
                    <a:lstStyle/>
                    <a:p>
                      <a:pPr algn="l" fontAlgn="b">
                        <a:buNone/>
                      </a:pPr>
                      <a:r>
                        <a:rPr lang="en-IN" sz="1600" b="0" i="0" u="none" strike="noStrike">
                          <a:solidFill>
                            <a:srgbClr val="000000"/>
                          </a:solidFill>
                          <a:effectLst/>
                          <a:latin typeface="Calibri" panose="020F0502020204030204" pitchFamily="34" charset="0"/>
                        </a:rPr>
                        <a:t>co-0238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287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576.36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2398700"/>
                  </a:ext>
                </a:extLst>
              </a:tr>
              <a:tr h="334471">
                <a:tc>
                  <a:txBody>
                    <a:bodyPr/>
                    <a:lstStyle/>
                    <a:p>
                      <a:pPr algn="l" fontAlgn="b">
                        <a:buNone/>
                      </a:pPr>
                      <a:r>
                        <a:rPr lang="en-IN" sz="1600" b="0" i="0" u="none" strike="noStrike">
                          <a:solidFill>
                            <a:srgbClr val="000000"/>
                          </a:solidFill>
                          <a:effectLst/>
                          <a:latin typeface="Calibri" panose="020F0502020204030204" pitchFamily="34" charset="0"/>
                        </a:rPr>
                        <a:t>Co-0118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951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565.28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4562609"/>
                  </a:ext>
                </a:extLst>
              </a:tr>
              <a:tr h="334471">
                <a:tc>
                  <a:txBody>
                    <a:bodyPr/>
                    <a:lstStyle/>
                    <a:p>
                      <a:pPr algn="l" fontAlgn="b">
                        <a:buNone/>
                      </a:pPr>
                      <a:r>
                        <a:rPr lang="en-IN" sz="1600" b="0" i="0" u="none" strike="noStrike">
                          <a:solidFill>
                            <a:srgbClr val="000000"/>
                          </a:solidFill>
                          <a:effectLst/>
                          <a:latin typeface="Calibri" panose="020F0502020204030204" pitchFamily="34" charset="0"/>
                        </a:rPr>
                        <a:t>Co-15023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557.71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9799284"/>
                  </a:ext>
                </a:extLst>
              </a:tr>
              <a:tr h="334471">
                <a:tc>
                  <a:txBody>
                    <a:bodyPr/>
                    <a:lstStyle/>
                    <a:p>
                      <a:pPr algn="l" fontAlgn="b">
                        <a:buNone/>
                      </a:pPr>
                      <a:r>
                        <a:rPr lang="en-IN" sz="1600" b="0" i="0" u="none" strike="noStrike">
                          <a:solidFill>
                            <a:srgbClr val="000000"/>
                          </a:solidFill>
                          <a:effectLst/>
                          <a:latin typeface="Calibri" panose="020F0502020204030204" pitchFamily="34" charset="0"/>
                        </a:rPr>
                        <a:t>Colk-16202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550.67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5844814"/>
                  </a:ext>
                </a:extLst>
              </a:tr>
              <a:tr h="334471">
                <a:tc>
                  <a:txBody>
                    <a:bodyPr/>
                    <a:lstStyle/>
                    <a:p>
                      <a:pPr algn="l" fontAlgn="b">
                        <a:buNone/>
                      </a:pPr>
                      <a:r>
                        <a:rPr lang="en-IN" sz="1600" b="0" i="0" u="none" strike="noStrike">
                          <a:solidFill>
                            <a:srgbClr val="000000"/>
                          </a:solidFill>
                          <a:effectLst/>
                          <a:latin typeface="Calibri" panose="020F0502020204030204" pitchFamily="34" charset="0"/>
                        </a:rPr>
                        <a:t>Cos-13231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531.45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8012250"/>
                  </a:ext>
                </a:extLst>
              </a:tr>
              <a:tr h="267576">
                <a:tc>
                  <a:txBody>
                    <a:bodyPr/>
                    <a:lstStyle/>
                    <a:p>
                      <a:pPr algn="l" fontAlgn="b">
                        <a:buNone/>
                      </a:pPr>
                      <a:r>
                        <a:rPr lang="en-IN" sz="1600" b="0" i="0" u="none" strike="noStrike">
                          <a:solidFill>
                            <a:srgbClr val="000000"/>
                          </a:solidFill>
                          <a:effectLst/>
                          <a:latin typeface="Calibri" panose="020F0502020204030204" pitchFamily="34" charset="0"/>
                        </a:rPr>
                        <a:t>Cos-17231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519.56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7571821"/>
                  </a:ext>
                </a:extLst>
              </a:tr>
              <a:tr h="267576">
                <a:tc>
                  <a:txBody>
                    <a:bodyPr/>
                    <a:lstStyle/>
                    <a:p>
                      <a:pPr algn="l" fontAlgn="b">
                        <a:buNone/>
                      </a:pPr>
                      <a:r>
                        <a:rPr lang="en-IN" sz="1600" b="0" i="0" u="none" strike="noStrike">
                          <a:solidFill>
                            <a:srgbClr val="000000"/>
                          </a:solidFill>
                          <a:effectLst/>
                          <a:latin typeface="Calibri" panose="020F0502020204030204" pitchFamily="34" charset="0"/>
                        </a:rPr>
                        <a:t>Colk-94184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319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501.62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0957570"/>
                  </a:ext>
                </a:extLst>
              </a:tr>
              <a:tr h="267576">
                <a:tc>
                  <a:txBody>
                    <a:bodyPr/>
                    <a:lstStyle/>
                    <a:p>
                      <a:pPr algn="l" fontAlgn="b">
                        <a:buNone/>
                      </a:pPr>
                      <a:r>
                        <a:rPr lang="en-IN" sz="1600" b="0" i="0" u="none" strike="noStrike">
                          <a:solidFill>
                            <a:srgbClr val="000000"/>
                          </a:solidFill>
                          <a:effectLst/>
                          <a:latin typeface="Calibri" panose="020F0502020204030204" pitchFamily="34" charset="0"/>
                        </a:rPr>
                        <a:t>Cos-95255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500.00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6101765"/>
                  </a:ext>
                </a:extLst>
              </a:tr>
              <a:tr h="267576">
                <a:tc>
                  <a:txBody>
                    <a:bodyPr/>
                    <a:lstStyle/>
                    <a:p>
                      <a:pPr algn="l" fontAlgn="b">
                        <a:buNone/>
                      </a:pPr>
                      <a:r>
                        <a:rPr lang="en-IN" sz="1600" b="0" i="0" u="none" strike="noStrike">
                          <a:solidFill>
                            <a:srgbClr val="000000"/>
                          </a:solidFill>
                          <a:effectLst/>
                          <a:latin typeface="Calibri" panose="020F0502020204030204" pitchFamily="34" charset="0"/>
                        </a:rPr>
                        <a:t>co-98014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499.45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2890720"/>
                  </a:ext>
                </a:extLst>
              </a:tr>
              <a:tr h="267576">
                <a:tc>
                  <a:txBody>
                    <a:bodyPr/>
                    <a:lstStyle/>
                    <a:p>
                      <a:pPr algn="l" fontAlgn="b">
                        <a:buNone/>
                      </a:pPr>
                      <a:r>
                        <a:rPr lang="en-IN" sz="1600" b="0" i="0" u="none" strike="noStrike">
                          <a:solidFill>
                            <a:srgbClr val="000000"/>
                          </a:solidFill>
                          <a:effectLst/>
                          <a:latin typeface="Calibri" panose="020F0502020204030204" pitchFamily="34" charset="0"/>
                        </a:rPr>
                        <a:t>Cos-8272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476.69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0126326"/>
                  </a:ext>
                </a:extLst>
              </a:tr>
              <a:tr h="267576">
                <a:tc>
                  <a:txBody>
                    <a:bodyPr/>
                    <a:lstStyle/>
                    <a:p>
                      <a:pPr algn="l" fontAlgn="b">
                        <a:buNone/>
                      </a:pPr>
                      <a:r>
                        <a:rPr lang="en-IN" sz="1600" b="0" i="0" u="none" strike="noStrike">
                          <a:solidFill>
                            <a:srgbClr val="000000"/>
                          </a:solidFill>
                          <a:effectLst/>
                          <a:latin typeface="Calibri" panose="020F0502020204030204" pitchFamily="34" charset="0"/>
                        </a:rPr>
                        <a:t>Coj-85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467.15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851524"/>
                  </a:ext>
                </a:extLst>
              </a:tr>
              <a:tr h="267576">
                <a:tc>
                  <a:txBody>
                    <a:bodyPr/>
                    <a:lstStyle/>
                    <a:p>
                      <a:pPr algn="l" fontAlgn="b">
                        <a:buNone/>
                      </a:pPr>
                      <a:r>
                        <a:rPr lang="en-IN" sz="1600" b="0" i="0" u="none" strike="noStrike">
                          <a:solidFill>
                            <a:srgbClr val="000000"/>
                          </a:solidFill>
                          <a:effectLst/>
                          <a:latin typeface="Calibri" panose="020F0502020204030204" pitchFamily="34" charset="0"/>
                        </a:rPr>
                        <a:t>Cos-18231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417.18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15568"/>
                  </a:ext>
                </a:extLst>
              </a:tr>
              <a:tr h="267576">
                <a:tc>
                  <a:txBody>
                    <a:bodyPr/>
                    <a:lstStyle/>
                    <a:p>
                      <a:pPr algn="l" fontAlgn="b">
                        <a:buNone/>
                      </a:pPr>
                      <a:r>
                        <a:rPr lang="en-IN" sz="1600" b="0" i="0" u="none" strike="noStrike">
                          <a:solidFill>
                            <a:srgbClr val="000000"/>
                          </a:solidFill>
                          <a:effectLst/>
                          <a:latin typeface="Calibri" panose="020F0502020204030204" pitchFamily="34" charset="0"/>
                        </a:rPr>
                        <a:t>UP 5125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600" b="0" i="0" u="none" strike="noStrike">
                          <a:solidFill>
                            <a:srgbClr val="000000"/>
                          </a:solidFill>
                          <a:effectLst/>
                          <a:latin typeface="Calibri" panose="020F0502020204030204" pitchFamily="34" charset="0"/>
                        </a:rPr>
                        <a:t>358.41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8766252"/>
                  </a:ext>
                </a:extLst>
              </a:tr>
              <a:tr h="267576">
                <a:tc>
                  <a:txBody>
                    <a:bodyPr/>
                    <a:lstStyle/>
                    <a:p>
                      <a:pPr algn="ctr" fontAlgn="b">
                        <a:buNone/>
                      </a:pPr>
                      <a:r>
                        <a:rPr lang="en-IN" sz="2000" b="1" i="0" u="none" strike="noStrike" kern="1200">
                          <a:solidFill>
                            <a:srgbClr val="000000"/>
                          </a:solidFill>
                          <a:effectLst/>
                          <a:latin typeface="Calibri" panose="020F0502020204030204" pitchFamily="34" charset="0"/>
                          <a:ea typeface="+mn-ea"/>
                          <a:cs typeface="+mn-cs"/>
                        </a:rPr>
                        <a:t>Grand 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IN" sz="2000" b="1" i="0" u="none" strike="noStrike" kern="1200">
                          <a:solidFill>
                            <a:srgbClr val="000000"/>
                          </a:solidFill>
                          <a:effectLst/>
                          <a:latin typeface="Calibri" panose="020F0502020204030204" pitchFamily="34" charset="0"/>
                          <a:ea typeface="+mn-ea"/>
                          <a:cs typeface="+mn-cs"/>
                        </a:rPr>
                        <a:t>2256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IN" sz="2000" b="1" i="0" u="none" strike="noStrike" kern="1200">
                          <a:solidFill>
                            <a:srgbClr val="000000"/>
                          </a:solidFill>
                          <a:effectLst/>
                          <a:latin typeface="Calibri" panose="020F0502020204030204" pitchFamily="34" charset="0"/>
                          <a:ea typeface="+mn-ea"/>
                          <a:cs typeface="+mn-cs"/>
                        </a:rPr>
                        <a:t>555.41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238669102"/>
                  </a:ext>
                </a:extLst>
              </a:tr>
            </a:tbl>
          </a:graphicData>
        </a:graphic>
      </p:graphicFrame>
    </p:spTree>
    <p:extLst>
      <p:ext uri="{BB962C8B-B14F-4D97-AF65-F5344CB8AC3E}">
        <p14:creationId xmlns:p14="http://schemas.microsoft.com/office/powerpoint/2010/main" val="262783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7DE62-407A-1AAD-711B-ACAA0EAAAA56}"/>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046A1F53-92A8-2930-A75D-51A7A9D68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32" name="Title 1">
            <a:extLst>
              <a:ext uri="{FF2B5EF4-FFF2-40B4-BE49-F238E27FC236}">
                <a16:creationId xmlns:a16="http://schemas.microsoft.com/office/drawing/2014/main" id="{3851E4B1-6856-015B-3DDF-0CD3A73B7F53}"/>
              </a:ext>
            </a:extLst>
          </p:cNvPr>
          <p:cNvSpPr>
            <a:spLocks noGrp="1"/>
          </p:cNvSpPr>
          <p:nvPr>
            <p:ph type="title" idx="4294967295"/>
          </p:nvPr>
        </p:nvSpPr>
        <p:spPr>
          <a:xfrm>
            <a:off x="144463" y="56046"/>
            <a:ext cx="7991475" cy="750888"/>
          </a:xfrm>
          <a:prstGeom prst="rect">
            <a:avLst/>
          </a:prstGeom>
        </p:spPr>
        <p:txBody>
          <a:bodyPr anchor="ctr"/>
          <a:lstStyle/>
          <a:p>
            <a:r>
              <a:rPr lang="en-US" sz="3200" b="1">
                <a:solidFill>
                  <a:srgbClr val="002060"/>
                </a:solidFill>
              </a:rPr>
              <a:t>SPE Weekly Snapshot</a:t>
            </a:r>
            <a:endParaRPr lang="en-US" sz="3200" b="1">
              <a:solidFill>
                <a:srgbClr val="FF0000"/>
              </a:solidFill>
            </a:endParaRPr>
          </a:p>
        </p:txBody>
      </p:sp>
      <p:sp>
        <p:nvSpPr>
          <p:cNvPr id="2" name="Slide Number Placeholder 22">
            <a:extLst>
              <a:ext uri="{FF2B5EF4-FFF2-40B4-BE49-F238E27FC236}">
                <a16:creationId xmlns:a16="http://schemas.microsoft.com/office/drawing/2014/main" id="{A5C87F2C-3AB1-97CB-955B-CF7C009B1188}"/>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4" name="Table 3">
            <a:extLst>
              <a:ext uri="{FF2B5EF4-FFF2-40B4-BE49-F238E27FC236}">
                <a16:creationId xmlns:a16="http://schemas.microsoft.com/office/drawing/2014/main" id="{53BDD5B7-F09F-AFD8-FAC8-04A741D89307}"/>
              </a:ext>
            </a:extLst>
          </p:cNvPr>
          <p:cNvGraphicFramePr>
            <a:graphicFrameLocks noGrp="1"/>
          </p:cNvGraphicFramePr>
          <p:nvPr>
            <p:extLst>
              <p:ext uri="{D42A27DB-BD31-4B8C-83A1-F6EECF244321}">
                <p14:modId xmlns:p14="http://schemas.microsoft.com/office/powerpoint/2010/main" val="436275556"/>
              </p:ext>
            </p:extLst>
          </p:nvPr>
        </p:nvGraphicFramePr>
        <p:xfrm>
          <a:off x="76200" y="914400"/>
          <a:ext cx="5867401" cy="5569218"/>
        </p:xfrm>
        <a:graphic>
          <a:graphicData uri="http://schemas.openxmlformats.org/drawingml/2006/table">
            <a:tbl>
              <a:tblPr firstRow="1" bandRow="1">
                <a:tableStyleId>{17292A2E-F333-43FB-9621-5CBBE7FDCDCB}</a:tableStyleId>
              </a:tblPr>
              <a:tblGrid>
                <a:gridCol w="1676400">
                  <a:extLst>
                    <a:ext uri="{9D8B030D-6E8A-4147-A177-3AD203B41FA5}">
                      <a16:colId xmlns:a16="http://schemas.microsoft.com/office/drawing/2014/main" val="242691244"/>
                    </a:ext>
                  </a:extLst>
                </a:gridCol>
                <a:gridCol w="1447800">
                  <a:extLst>
                    <a:ext uri="{9D8B030D-6E8A-4147-A177-3AD203B41FA5}">
                      <a16:colId xmlns:a16="http://schemas.microsoft.com/office/drawing/2014/main" val="2397359096"/>
                    </a:ext>
                  </a:extLst>
                </a:gridCol>
                <a:gridCol w="1371600">
                  <a:extLst>
                    <a:ext uri="{9D8B030D-6E8A-4147-A177-3AD203B41FA5}">
                      <a16:colId xmlns:a16="http://schemas.microsoft.com/office/drawing/2014/main" val="1664924683"/>
                    </a:ext>
                  </a:extLst>
                </a:gridCol>
                <a:gridCol w="1371601">
                  <a:extLst>
                    <a:ext uri="{9D8B030D-6E8A-4147-A177-3AD203B41FA5}">
                      <a16:colId xmlns:a16="http://schemas.microsoft.com/office/drawing/2014/main" val="713690685"/>
                    </a:ext>
                  </a:extLst>
                </a:gridCol>
              </a:tblGrid>
              <a:tr h="618802">
                <a:tc>
                  <a:txBody>
                    <a:bodyPr/>
                    <a:lstStyle/>
                    <a:p>
                      <a:pPr algn="l"/>
                      <a:r>
                        <a:rPr lang="en-US" sz="1400">
                          <a:solidFill>
                            <a:srgbClr val="002060"/>
                          </a:solidFill>
                          <a:latin typeface="Segoe UI" panose="020B0502040204020203" pitchFamily="34" charset="0"/>
                          <a:cs typeface="Segoe UI" panose="020B0502040204020203" pitchFamily="34" charset="0"/>
                        </a:rPr>
                        <a:t>Production Parameters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618802">
                <a:tc>
                  <a:txBody>
                    <a:bodyPr/>
                    <a:lstStyle/>
                    <a:p>
                      <a:pPr algn="l"/>
                      <a:r>
                        <a:rPr lang="en-US" sz="1400">
                          <a:latin typeface="Segoe UI" panose="020B0502040204020203" pitchFamily="34" charset="0"/>
                          <a:cs typeface="Segoe UI" panose="020B0502040204020203" pitchFamily="34" charset="0"/>
                        </a:rPr>
                        <a:t>Total Sugarcane Crush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7.14</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7.14</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99.03</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68042621"/>
                  </a:ext>
                </a:extLst>
              </a:tr>
              <a:tr h="618802">
                <a:tc>
                  <a:txBody>
                    <a:bodyPr/>
                    <a:lstStyle/>
                    <a:p>
                      <a:pPr algn="l"/>
                      <a:r>
                        <a:rPr lang="en-US" sz="1400">
                          <a:latin typeface="Segoe UI" panose="020B0502040204020203" pitchFamily="34" charset="0"/>
                          <a:cs typeface="Segoe UI" panose="020B0502040204020203" pitchFamily="34" charset="0"/>
                        </a:rPr>
                        <a:t>Sugar Recovery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10.10%</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10.03%</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9.94%</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618802">
                <a:tc>
                  <a:txBody>
                    <a:bodyPr/>
                    <a:lstStyle/>
                    <a:p>
                      <a:pPr algn="l"/>
                      <a:r>
                        <a:rPr lang="en-US" sz="1400">
                          <a:latin typeface="Segoe UI" panose="020B0502040204020203" pitchFamily="34" charset="0"/>
                          <a:cs typeface="Segoe UI" panose="020B0502040204020203" pitchFamily="34" charset="0"/>
                        </a:rPr>
                        <a:t>Cane for Syrup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0.60</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1.14</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15.68</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618802">
                <a:tc>
                  <a:txBody>
                    <a:bodyPr/>
                    <a:lstStyle/>
                    <a:p>
                      <a:pPr algn="l"/>
                      <a:r>
                        <a:rPr lang="en-US" sz="1400">
                          <a:latin typeface="Segoe UI" panose="020B0502040204020203" pitchFamily="34" charset="0"/>
                          <a:cs typeface="Segoe UI" panose="020B0502040204020203" pitchFamily="34" charset="0"/>
                        </a:rPr>
                        <a:t>Sugar Produced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0.66</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0.63</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8.31</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618802">
                <a:tc>
                  <a:txBody>
                    <a:bodyPr/>
                    <a:lstStyle/>
                    <a:p>
                      <a:pPr algn="l"/>
                      <a:r>
                        <a:rPr lang="en-US" sz="1400">
                          <a:latin typeface="Segoe UI" panose="020B0502040204020203" pitchFamily="34" charset="0"/>
                          <a:cs typeface="Segoe UI" panose="020B0502040204020203" pitchFamily="34" charset="0"/>
                        </a:rPr>
                        <a:t>Ethanol Produced (LL)</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a:solidFill>
                            <a:srgbClr val="00B050"/>
                          </a:solidFill>
                          <a:effectLst/>
                          <a:latin typeface="Segoe UI" panose="020B0502040204020203" pitchFamily="34" charset="0"/>
                          <a:ea typeface="+mn-ea"/>
                          <a:cs typeface="+mn-cs"/>
                        </a:rPr>
                        <a:t>3.77</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a:solidFill>
                            <a:srgbClr val="00B050"/>
                          </a:solidFill>
                          <a:effectLst/>
                          <a:latin typeface="Segoe UI" panose="020B0502040204020203" pitchFamily="34" charset="0"/>
                          <a:ea typeface="+mn-ea"/>
                          <a:cs typeface="+mn-cs"/>
                        </a:rPr>
                        <a:t>8.17</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a:solidFill>
                            <a:srgbClr val="00B050"/>
                          </a:solidFill>
                          <a:effectLst/>
                          <a:latin typeface="Segoe UI" panose="020B0502040204020203" pitchFamily="34" charset="0"/>
                          <a:ea typeface="+mn-ea"/>
                          <a:cs typeface="+mn-cs"/>
                        </a:rPr>
                        <a:t>114.12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451406"/>
                  </a:ext>
                </a:extLst>
              </a:tr>
              <a:tr h="618802">
                <a:tc>
                  <a:txBody>
                    <a:bodyPr/>
                    <a:lstStyle/>
                    <a:p>
                      <a:pPr algn="l"/>
                      <a:r>
                        <a:rPr lang="en-US" sz="1400">
                          <a:latin typeface="Segoe UI" panose="020B0502040204020203" pitchFamily="34" charset="0"/>
                          <a:cs typeface="Segoe UI" panose="020B0502040204020203" pitchFamily="34" charset="0"/>
                        </a:rPr>
                        <a:t>Power Generation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61.30</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65.27</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893.39</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4337206"/>
                  </a:ext>
                </a:extLst>
              </a:tr>
              <a:tr h="618802">
                <a:tc>
                  <a:txBody>
                    <a:bodyPr/>
                    <a:lstStyle/>
                    <a:p>
                      <a:pPr algn="l"/>
                      <a:r>
                        <a:rPr lang="en-US" sz="1400">
                          <a:latin typeface="Segoe UI" panose="020B0502040204020203" pitchFamily="34" charset="0"/>
                          <a:cs typeface="Segoe UI" panose="020B0502040204020203" pitchFamily="34" charset="0"/>
                        </a:rPr>
                        <a:t>Power Export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36.34</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38.59</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529.63</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77307069"/>
                  </a:ext>
                </a:extLst>
              </a:tr>
              <a:tr h="618802">
                <a:tc>
                  <a:txBody>
                    <a:bodyPr/>
                    <a:lstStyle/>
                    <a:p>
                      <a:pPr algn="l"/>
                      <a:r>
                        <a:rPr lang="en-US" sz="1400">
                          <a:latin typeface="Segoe UI" panose="020B0502040204020203" pitchFamily="34" charset="0"/>
                          <a:cs typeface="Segoe UI" panose="020B0502040204020203" pitchFamily="34" charset="0"/>
                        </a:rPr>
                        <a:t>Cane Payment (Cr)</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a:solidFill>
                            <a:srgbClr val="00B050"/>
                          </a:solidFill>
                          <a:effectLst/>
                          <a:latin typeface="Segoe UI" panose="020B0502040204020203" pitchFamily="34" charset="0"/>
                          <a:ea typeface="+mn-ea"/>
                          <a:cs typeface="+mn-cs"/>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a:solidFill>
                            <a:srgbClr val="00B050"/>
                          </a:solidFill>
                          <a:effectLst/>
                          <a:latin typeface="Segoe UI" panose="020B0502040204020203" pitchFamily="34" charset="0"/>
                          <a:ea typeface="+mn-ea"/>
                          <a:cs typeface="+mn-cs"/>
                        </a:rPr>
                        <a:t>27.16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2000" b="1" i="0" u="none" strike="noStrike" kern="1200">
                          <a:solidFill>
                            <a:srgbClr val="00B050"/>
                          </a:solidFill>
                          <a:effectLst/>
                          <a:latin typeface="Segoe UI" panose="020B0502040204020203" pitchFamily="34" charset="0"/>
                          <a:ea typeface="+mn-ea"/>
                          <a:cs typeface="+mn-cs"/>
                        </a:rPr>
                        <a:t>296.20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05195882"/>
                  </a:ext>
                </a:extLst>
              </a:tr>
            </a:tbl>
          </a:graphicData>
        </a:graphic>
      </p:graphicFrame>
      <p:graphicFrame>
        <p:nvGraphicFramePr>
          <p:cNvPr id="5" name="Table 4">
            <a:extLst>
              <a:ext uri="{FF2B5EF4-FFF2-40B4-BE49-F238E27FC236}">
                <a16:creationId xmlns:a16="http://schemas.microsoft.com/office/drawing/2014/main" id="{A54EA00A-D667-4A10-A215-A387787F942A}"/>
              </a:ext>
            </a:extLst>
          </p:cNvPr>
          <p:cNvGraphicFramePr>
            <a:graphicFrameLocks noGrp="1"/>
          </p:cNvGraphicFramePr>
          <p:nvPr>
            <p:extLst>
              <p:ext uri="{D42A27DB-BD31-4B8C-83A1-F6EECF244321}">
                <p14:modId xmlns:p14="http://schemas.microsoft.com/office/powerpoint/2010/main" val="1176177190"/>
              </p:ext>
            </p:extLst>
          </p:nvPr>
        </p:nvGraphicFramePr>
        <p:xfrm>
          <a:off x="6096000" y="914400"/>
          <a:ext cx="6019008" cy="5569303"/>
        </p:xfrm>
        <a:graphic>
          <a:graphicData uri="http://schemas.openxmlformats.org/drawingml/2006/table">
            <a:tbl>
              <a:tblPr firstRow="1" bandRow="1">
                <a:tableStyleId>{17292A2E-F333-43FB-9621-5CBBE7FDCDCB}</a:tableStyleId>
              </a:tblPr>
              <a:tblGrid>
                <a:gridCol w="1447800">
                  <a:extLst>
                    <a:ext uri="{9D8B030D-6E8A-4147-A177-3AD203B41FA5}">
                      <a16:colId xmlns:a16="http://schemas.microsoft.com/office/drawing/2014/main" val="242691244"/>
                    </a:ext>
                  </a:extLst>
                </a:gridCol>
                <a:gridCol w="1676400">
                  <a:extLst>
                    <a:ext uri="{9D8B030D-6E8A-4147-A177-3AD203B41FA5}">
                      <a16:colId xmlns:a16="http://schemas.microsoft.com/office/drawing/2014/main" val="2397359096"/>
                    </a:ext>
                  </a:extLst>
                </a:gridCol>
                <a:gridCol w="1524877">
                  <a:extLst>
                    <a:ext uri="{9D8B030D-6E8A-4147-A177-3AD203B41FA5}">
                      <a16:colId xmlns:a16="http://schemas.microsoft.com/office/drawing/2014/main" val="4123136069"/>
                    </a:ext>
                  </a:extLst>
                </a:gridCol>
                <a:gridCol w="1369931">
                  <a:extLst>
                    <a:ext uri="{9D8B030D-6E8A-4147-A177-3AD203B41FA5}">
                      <a16:colId xmlns:a16="http://schemas.microsoft.com/office/drawing/2014/main" val="325306318"/>
                    </a:ext>
                  </a:extLst>
                </a:gridCol>
              </a:tblGrid>
              <a:tr h="662515">
                <a:tc>
                  <a:txBody>
                    <a:bodyPr/>
                    <a:lstStyle/>
                    <a:p>
                      <a:pPr algn="l"/>
                      <a:r>
                        <a:rPr lang="en-US" sz="160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700958">
                <a:tc>
                  <a:txBody>
                    <a:bodyPr/>
                    <a:lstStyle/>
                    <a:p>
                      <a:pPr algn="l"/>
                      <a:r>
                        <a:rPr lang="en-US" sz="1400">
                          <a:latin typeface="Segoe UI" panose="020B0502040204020203" pitchFamily="34" charset="0"/>
                          <a:cs typeface="Segoe UI" panose="020B0502040204020203" pitchFamily="34" charset="0"/>
                        </a:rPr>
                        <a:t>Season Days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a:solidFill>
                            <a:srgbClr val="002060"/>
                          </a:solidFill>
                          <a:latin typeface="Segoe UI" panose="020B0502040204020203" pitchFamily="34" charset="0"/>
                          <a:cs typeface="Segoe UI" panose="020B0502040204020203" pitchFamily="34" charset="0"/>
                        </a:rPr>
                        <a:t>7</a:t>
                      </a:r>
                      <a:endParaRPr lang="en-US" sz="200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a:solidFill>
                            <a:srgbClr val="002060"/>
                          </a:solidFill>
                          <a:latin typeface="Segoe UI" panose="020B0502040204020203" pitchFamily="34" charset="0"/>
                          <a:cs typeface="Segoe UI" panose="020B0502040204020203" pitchFamily="34" charset="0"/>
                        </a:rPr>
                        <a:t>7</a:t>
                      </a:r>
                      <a:endParaRPr lang="en-US" sz="200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a:solidFill>
                            <a:srgbClr val="002060"/>
                          </a:solidFill>
                          <a:latin typeface="Segoe UI" panose="020B0502040204020203" pitchFamily="34" charset="0"/>
                          <a:cs typeface="Segoe UI" panose="020B0502040204020203" pitchFamily="34" charset="0"/>
                        </a:rPr>
                        <a:t>98</a:t>
                      </a:r>
                    </a:p>
                    <a:p>
                      <a:pPr algn="ctr"/>
                      <a:endParaRPr lang="en-US" sz="2000">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68042621"/>
                  </a:ext>
                </a:extLst>
              </a:tr>
              <a:tr h="700958">
                <a:tc>
                  <a:txBody>
                    <a:bodyPr/>
                    <a:lstStyle/>
                    <a:p>
                      <a:pPr algn="l"/>
                      <a:r>
                        <a:rPr lang="en-US" sz="1400">
                          <a:latin typeface="Segoe UI" panose="020B0502040204020203" pitchFamily="34" charset="0"/>
                          <a:cs typeface="Segoe UI" panose="020B0502040204020203" pitchFamily="34" charset="0"/>
                        </a:rPr>
                        <a:t>Milling </a:t>
                      </a:r>
                    </a:p>
                    <a:p>
                      <a:pPr algn="l"/>
                      <a:r>
                        <a:rPr lang="en-US" sz="1400">
                          <a:latin typeface="Segoe UI" panose="020B0502040204020203" pitchFamily="34" charset="0"/>
                          <a:cs typeface="Segoe UI" panose="020B0502040204020203" pitchFamily="34" charset="0"/>
                        </a:rPr>
                        <a:t>PUF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a:solidFill>
                            <a:srgbClr val="002060"/>
                          </a:solidFill>
                          <a:latin typeface="Segoe UI" panose="020B0502040204020203" pitchFamily="34" charset="0"/>
                          <a:cs typeface="Segoe UI" panose="020B0502040204020203" pitchFamily="34" charset="0"/>
                        </a:rPr>
                        <a:t>101.64</a:t>
                      </a:r>
                      <a:r>
                        <a:rPr lang="en-US" sz="2000">
                          <a:latin typeface="Segoe UI" panose="020B0502040204020203" pitchFamily="34" charset="0"/>
                          <a:cs typeface="Segoe UI" panose="020B0502040204020203" pitchFamily="34" charset="0"/>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a:solidFill>
                            <a:srgbClr val="002060"/>
                          </a:solidFill>
                          <a:latin typeface="Segoe UI" panose="020B0502040204020203" pitchFamily="34" charset="0"/>
                          <a:cs typeface="Segoe UI" panose="020B0502040204020203" pitchFamily="34" charset="0"/>
                        </a:rPr>
                        <a:t>102.07</a:t>
                      </a:r>
                      <a:r>
                        <a:rPr lang="en-US" sz="2000">
                          <a:latin typeface="Segoe UI" panose="020B0502040204020203" pitchFamily="34" charset="0"/>
                          <a:cs typeface="Segoe UI" panose="020B0502040204020203" pitchFamily="34" charset="0"/>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sz="2000" b="1">
                          <a:solidFill>
                            <a:srgbClr val="002060"/>
                          </a:solidFill>
                          <a:latin typeface="Segoe UI" panose="020B0502040204020203" pitchFamily="34" charset="0"/>
                          <a:cs typeface="Segoe UI" panose="020B0502040204020203" pitchFamily="34" charset="0"/>
                        </a:rPr>
                        <a:t>101.05</a:t>
                      </a:r>
                      <a:r>
                        <a:rPr lang="en-US" sz="2000">
                          <a:latin typeface="Segoe UI" panose="020B0502040204020203" pitchFamily="34" charset="0"/>
                          <a:cs typeface="Segoe UI" panose="020B0502040204020203" pitchFamily="34" charset="0"/>
                        </a:rPr>
                        <a: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700958">
                <a:tc>
                  <a:txBody>
                    <a:bodyPr/>
                    <a:lstStyle/>
                    <a:p>
                      <a:pPr algn="l"/>
                      <a:r>
                        <a:rPr lang="en-US" sz="1400">
                          <a:latin typeface="Segoe UI" panose="020B0502040204020203" pitchFamily="34" charset="0"/>
                          <a:cs typeface="Segoe UI" panose="020B0502040204020203" pitchFamily="34" charset="0"/>
                        </a:rPr>
                        <a:t>Sugar Bagging (Nos.)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altLang="en-IN" sz="1600" b="1" kern="1200">
                          <a:solidFill>
                            <a:srgbClr val="002060"/>
                          </a:solidFill>
                          <a:latin typeface="Segoe UI" panose="020B0502040204020203" pitchFamily="34" charset="0"/>
                          <a:ea typeface="+mn-ea"/>
                          <a:cs typeface="Segoe UI" panose="020B0502040204020203" pitchFamily="34" charset="0"/>
                          <a:sym typeface="+mn-ea"/>
                        </a:rPr>
                        <a:t>66441</a:t>
                      </a:r>
                      <a:r>
                        <a:rPr lang="en-US" sz="1600" b="1" kern="1200">
                          <a:solidFill>
                            <a:srgbClr val="002060"/>
                          </a:solidFill>
                          <a:latin typeface="Segoe UI" panose="020B0502040204020203" pitchFamily="34" charset="0"/>
                          <a:ea typeface="+mn-ea"/>
                          <a:cs typeface="Segoe UI" panose="020B0502040204020203" pitchFamily="34" charset="0"/>
                        </a:rPr>
                        <a:t>/</a:t>
                      </a:r>
                      <a:r>
                        <a:rPr lang="en-US" altLang="en-IN" sz="1600" b="1" kern="1200">
                          <a:solidFill>
                            <a:srgbClr val="002060"/>
                          </a:solidFill>
                          <a:latin typeface="Segoe UI" panose="020B0502040204020203" pitchFamily="34" charset="0"/>
                          <a:ea typeface="+mn-ea"/>
                          <a:cs typeface="Segoe UI" panose="020B0502040204020203" pitchFamily="34" charset="0"/>
                          <a:sym typeface="+mn-ea"/>
                        </a:rPr>
                        <a:t>66179</a:t>
                      </a:r>
                      <a:endParaRPr lang="en-US" sz="1600" b="1" kern="1200">
                        <a:solidFill>
                          <a:srgbClr val="002060"/>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altLang="en-IN" sz="1600" b="1" kern="1200">
                          <a:solidFill>
                            <a:srgbClr val="002060"/>
                          </a:solidFill>
                          <a:latin typeface="Segoe UI" panose="020B0502040204020203" pitchFamily="34" charset="0"/>
                          <a:ea typeface="+mn-ea"/>
                          <a:cs typeface="Segoe UI" panose="020B0502040204020203" pitchFamily="34" charset="0"/>
                          <a:sym typeface="+mn-ea"/>
                        </a:rPr>
                        <a:t>62887</a:t>
                      </a:r>
                      <a:r>
                        <a:rPr lang="en-US" sz="1600" b="1" kern="1200">
                          <a:solidFill>
                            <a:srgbClr val="002060"/>
                          </a:solidFill>
                          <a:latin typeface="Segoe UI" panose="020B0502040204020203" pitchFamily="34" charset="0"/>
                          <a:ea typeface="+mn-ea"/>
                          <a:cs typeface="Segoe UI" panose="020B0502040204020203" pitchFamily="34" charset="0"/>
                        </a:rPr>
                        <a:t>/</a:t>
                      </a:r>
                      <a:r>
                        <a:rPr lang="en-US" altLang="en-IN" sz="1600" b="1" kern="1200">
                          <a:solidFill>
                            <a:srgbClr val="002060"/>
                          </a:solidFill>
                          <a:latin typeface="Segoe UI" panose="020B0502040204020203" pitchFamily="34" charset="0"/>
                          <a:ea typeface="+mn-ea"/>
                          <a:cs typeface="Segoe UI" panose="020B0502040204020203" pitchFamily="34" charset="0"/>
                          <a:sym typeface="+mn-ea"/>
                        </a:rPr>
                        <a:t>59537</a:t>
                      </a:r>
                      <a:endParaRPr lang="en-US" sz="1600" b="1" kern="1200">
                        <a:solidFill>
                          <a:srgbClr val="002060"/>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200" b="1" kern="1200">
                          <a:solidFill>
                            <a:srgbClr val="002060"/>
                          </a:solidFill>
                          <a:latin typeface="Segoe UI" panose="020B0502040204020203" pitchFamily="34" charset="0"/>
                          <a:ea typeface="+mn-ea"/>
                          <a:cs typeface="Segoe UI" panose="020B0502040204020203" pitchFamily="34" charset="0"/>
                        </a:rPr>
                        <a:t>831089/828568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4185130"/>
                  </a:ext>
                </a:extLst>
              </a:tr>
              <a:tr h="700958">
                <a:tc>
                  <a:txBody>
                    <a:bodyPr/>
                    <a:lstStyle/>
                    <a:p>
                      <a:pPr algn="l"/>
                      <a:r>
                        <a:rPr lang="en-US" sz="1400">
                          <a:latin typeface="Segoe UI" panose="020B0502040204020203" pitchFamily="34" charset="0"/>
                          <a:cs typeface="Segoe UI" panose="020B0502040204020203" pitchFamily="34" charset="0"/>
                        </a:rPr>
                        <a:t>Power </a:t>
                      </a:r>
                    </a:p>
                    <a:p>
                      <a:pPr algn="l"/>
                      <a:r>
                        <a:rPr lang="en-US" sz="1400">
                          <a:latin typeface="Segoe UI" panose="020B0502040204020203" pitchFamily="34" charset="0"/>
                          <a:cs typeface="Segoe UI" panose="020B0502040204020203" pitchFamily="34" charset="0"/>
                        </a:rPr>
                        <a:t>PUF</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a:solidFill>
                            <a:srgbClr val="002060"/>
                          </a:solidFill>
                          <a:latin typeface="Segoe UI" panose="020B0502040204020203" pitchFamily="34" charset="0"/>
                          <a:ea typeface="+mn-ea"/>
                          <a:cs typeface="Segoe UI" panose="020B0502040204020203" pitchFamily="34" charset="0"/>
                        </a:rPr>
                        <a:t>91.22 </a:t>
                      </a:r>
                      <a:r>
                        <a:rPr lang="en-US" sz="2000" b="1" kern="1200" noProof="0">
                          <a:solidFill>
                            <a:srgbClr val="002060"/>
                          </a:solidFill>
                          <a:latin typeface="Segoe UI" panose="020B0502040204020203" pitchFamily="34" charset="0"/>
                          <a:ea typeface="+mn-ea"/>
                          <a:cs typeface="Segoe UI" panose="020B0502040204020203" pitchFamily="34" charset="0"/>
                        </a:rPr>
                        <a:t>%</a:t>
                      </a:r>
                      <a:endParaRPr lang="en-US" sz="2000" b="1" kern="1200">
                        <a:solidFill>
                          <a:srgbClr val="002060"/>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a:solidFill>
                            <a:srgbClr val="002060"/>
                          </a:solidFill>
                          <a:latin typeface="Segoe UI" panose="020B0502040204020203" pitchFamily="34" charset="0"/>
                          <a:ea typeface="+mn-ea"/>
                          <a:cs typeface="Segoe UI" panose="020B0502040204020203" pitchFamily="34" charset="0"/>
                        </a:rPr>
                        <a:t>97.13 </a:t>
                      </a:r>
                      <a:r>
                        <a:rPr lang="en-US" sz="2000" b="1" kern="1200" noProof="0">
                          <a:solidFill>
                            <a:srgbClr val="002060"/>
                          </a:solidFill>
                          <a:latin typeface="Segoe UI" panose="020B0502040204020203" pitchFamily="34" charset="0"/>
                          <a:ea typeface="+mn-ea"/>
                          <a:cs typeface="Segoe UI" panose="020B0502040204020203" pitchFamily="34" charset="0"/>
                        </a:rPr>
                        <a:t>%</a:t>
                      </a:r>
                      <a:endParaRPr lang="en-US" sz="2000" b="1" kern="1200">
                        <a:solidFill>
                          <a:srgbClr val="002060"/>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a:solidFill>
                            <a:srgbClr val="002060"/>
                          </a:solidFill>
                          <a:latin typeface="Segoe UI" panose="020B0502040204020203" pitchFamily="34" charset="0"/>
                          <a:ea typeface="+mn-ea"/>
                          <a:cs typeface="Segoe UI" panose="020B0502040204020203" pitchFamily="34" charset="0"/>
                        </a:rPr>
                        <a:t>94.96%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700958">
                <a:tc>
                  <a:txBody>
                    <a:bodyPr/>
                    <a:lstStyle/>
                    <a:p>
                      <a:pPr algn="l"/>
                      <a:r>
                        <a:rPr lang="en-US" sz="1400">
                          <a:latin typeface="Segoe UI" panose="020B0502040204020203" pitchFamily="34" charset="0"/>
                          <a:cs typeface="Segoe UI" panose="020B0502040204020203" pitchFamily="34" charset="0"/>
                        </a:rPr>
                        <a:t>Distillery PUF</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a:solidFill>
                            <a:srgbClr val="002060"/>
                          </a:solidFill>
                          <a:latin typeface="Segoe UI" panose="020B0502040204020203" pitchFamily="34" charset="0"/>
                          <a:ea typeface="+mn-ea"/>
                          <a:cs typeface="Segoe UI" panose="020B0502040204020203" pitchFamily="34" charset="0"/>
                        </a:rPr>
                        <a:t>88.53%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a:solidFill>
                            <a:srgbClr val="002060"/>
                          </a:solidFill>
                          <a:latin typeface="Segoe UI" panose="020B0502040204020203" pitchFamily="34" charset="0"/>
                          <a:ea typeface="+mn-ea"/>
                          <a:cs typeface="Segoe UI" panose="020B0502040204020203" pitchFamily="34" charset="0"/>
                        </a:rPr>
                        <a:t>93.41%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2000" b="1" kern="1200">
                          <a:solidFill>
                            <a:srgbClr val="002060"/>
                          </a:solidFill>
                          <a:latin typeface="Segoe UI" panose="020B0502040204020203" pitchFamily="34" charset="0"/>
                          <a:ea typeface="+mn-ea"/>
                          <a:cs typeface="Segoe UI" panose="020B0502040204020203" pitchFamily="34" charset="0"/>
                        </a:rPr>
                        <a:t>95.20%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451406"/>
                  </a:ext>
                </a:extLst>
              </a:tr>
              <a:tr h="700958">
                <a:tc>
                  <a:txBody>
                    <a:bodyPr/>
                    <a:lstStyle/>
                    <a:p>
                      <a:pPr algn="l"/>
                      <a:r>
                        <a:rPr lang="en-US" sz="1400">
                          <a:latin typeface="Segoe UI" panose="020B0502040204020203" pitchFamily="34" charset="0"/>
                          <a:cs typeface="Segoe UI" panose="020B0502040204020203" pitchFamily="34" charset="0"/>
                        </a:rPr>
                        <a:t>Bagasse Pol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E46C0A"/>
                          </a:solidFill>
                          <a:effectLst/>
                          <a:latin typeface="Segoe UI" panose="020B0502040204020203" pitchFamily="34" charset="0"/>
                        </a:rPr>
                        <a:t>1.73%</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E46C0A"/>
                          </a:solidFill>
                          <a:effectLst/>
                          <a:latin typeface="Segoe UI" panose="020B0502040204020203" pitchFamily="34" charset="0"/>
                        </a:rPr>
                        <a:t>1.72%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E46C0A"/>
                          </a:solidFill>
                          <a:effectLst/>
                          <a:latin typeface="Segoe UI" panose="020B0502040204020203" pitchFamily="34" charset="0"/>
                        </a:rPr>
                        <a:t>1.74%</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4337206"/>
                  </a:ext>
                </a:extLst>
              </a:tr>
              <a:tr h="700958">
                <a:tc>
                  <a:txBody>
                    <a:bodyPr/>
                    <a:lstStyle/>
                    <a:p>
                      <a:pPr algn="l"/>
                      <a:r>
                        <a:rPr lang="en-US" sz="1400">
                          <a:latin typeface="Segoe UI" panose="020B0502040204020203" pitchFamily="34" charset="0"/>
                          <a:cs typeface="Segoe UI" panose="020B0502040204020203" pitchFamily="34" charset="0"/>
                        </a:rPr>
                        <a:t>Bagasse Moisture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E46C0A"/>
                          </a:solidFill>
                          <a:effectLst/>
                          <a:latin typeface="Segoe UI" panose="020B0502040204020203" pitchFamily="34" charset="0"/>
                        </a:rPr>
                        <a:t>50.20%</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E46C0A"/>
                          </a:solidFill>
                          <a:effectLst/>
                          <a:latin typeface="Segoe UI" panose="020B0502040204020203" pitchFamily="34" charset="0"/>
                        </a:rPr>
                        <a:t>50.16%</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E46C0A"/>
                          </a:solidFill>
                          <a:effectLst/>
                          <a:latin typeface="Segoe UI" panose="020B0502040204020203" pitchFamily="34" charset="0"/>
                        </a:rPr>
                        <a:t>50.13%</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77307069"/>
                  </a:ext>
                </a:extLst>
              </a:tr>
            </a:tbl>
          </a:graphicData>
        </a:graphic>
      </p:graphicFrame>
    </p:spTree>
    <p:extLst>
      <p:ext uri="{BB962C8B-B14F-4D97-AF65-F5344CB8AC3E}">
        <p14:creationId xmlns:p14="http://schemas.microsoft.com/office/powerpoint/2010/main" val="15388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8AF2A-BDBC-1C95-A2EF-B789A263B3E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2B7B62-8CD3-E641-48AF-68EA245A03C0}"/>
              </a:ext>
            </a:extLst>
          </p:cNvPr>
          <p:cNvSpPr>
            <a:spLocks noGrp="1"/>
          </p:cNvSpPr>
          <p:nvPr>
            <p:ph type="sldNum" sz="quarter" idx="12"/>
          </p:nvPr>
        </p:nvSpPr>
        <p:spPr/>
        <p:txBody>
          <a:bodyPr/>
          <a:lstStyle/>
          <a:p>
            <a:fld id="{B76B49FA-22BB-44F5-8EFA-E5C56FA3907E}" type="slidenum">
              <a:rPr lang="en-US" smtClean="0"/>
              <a:pPr/>
              <a:t>30</a:t>
            </a:fld>
            <a:endParaRPr lang="en-US"/>
          </a:p>
        </p:txBody>
      </p:sp>
      <p:sp>
        <p:nvSpPr>
          <p:cNvPr id="3" name="Title 2">
            <a:extLst>
              <a:ext uri="{FF2B5EF4-FFF2-40B4-BE49-F238E27FC236}">
                <a16:creationId xmlns:a16="http://schemas.microsoft.com/office/drawing/2014/main" id="{688A0C49-4EE0-4B79-69F8-D14A319D7D0A}"/>
              </a:ext>
            </a:extLst>
          </p:cNvPr>
          <p:cNvSpPr>
            <a:spLocks noGrp="1"/>
          </p:cNvSpPr>
          <p:nvPr>
            <p:ph type="title"/>
          </p:nvPr>
        </p:nvSpPr>
        <p:spPr>
          <a:xfrm>
            <a:off x="152400" y="76200"/>
            <a:ext cx="8077200" cy="609600"/>
          </a:xfrm>
        </p:spPr>
        <p:txBody>
          <a:bodyPr>
            <a:normAutofit/>
          </a:bodyPr>
          <a:lstStyle/>
          <a:p>
            <a:r>
              <a:rPr lang="en-US"/>
              <a:t>Yield Assessment(Ratoon Demo 2024)</a:t>
            </a:r>
          </a:p>
        </p:txBody>
      </p:sp>
      <p:sp>
        <p:nvSpPr>
          <p:cNvPr id="6" name="TextBox 5">
            <a:extLst>
              <a:ext uri="{FF2B5EF4-FFF2-40B4-BE49-F238E27FC236}">
                <a16:creationId xmlns:a16="http://schemas.microsoft.com/office/drawing/2014/main" id="{885EF4FE-E08A-4CD3-2F75-111B00D61D3D}"/>
              </a:ext>
            </a:extLst>
          </p:cNvPr>
          <p:cNvSpPr txBox="1"/>
          <p:nvPr/>
        </p:nvSpPr>
        <p:spPr>
          <a:xfrm>
            <a:off x="533400" y="934451"/>
            <a:ext cx="10744200" cy="1015663"/>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en-US" sz="2000">
                <a:latin typeface="Aptos" panose="020B0004020202020204" pitchFamily="34" charset="0"/>
              </a:rPr>
              <a:t>Overall Average Yield: 744.41 q/ha</a:t>
            </a:r>
          </a:p>
          <a:p>
            <a:pPr marL="285750" indent="-285750">
              <a:buFont typeface="Arial" panose="020B0604020202020204" pitchFamily="34" charset="0"/>
              <a:buChar char="•"/>
            </a:pPr>
            <a:r>
              <a:rPr lang="en-US" sz="2000">
                <a:latin typeface="Aptos" panose="020B0004020202020204" pitchFamily="34" charset="0"/>
              </a:rPr>
              <a:t>Total Plots Assessed: 37</a:t>
            </a:r>
          </a:p>
          <a:p>
            <a:pPr marL="285750" indent="-285750">
              <a:buFont typeface="Arial" panose="020B0604020202020204" pitchFamily="34" charset="0"/>
              <a:buChar char="•"/>
            </a:pPr>
            <a:r>
              <a:rPr lang="en-US" sz="2000">
                <a:latin typeface="Aptos" panose="020B0004020202020204" pitchFamily="34" charset="0"/>
              </a:rPr>
              <a:t>Yield dispersion is significant, ranging from ~564.69 q/ha to ~903.75 q/ha</a:t>
            </a:r>
          </a:p>
        </p:txBody>
      </p:sp>
      <p:graphicFrame>
        <p:nvGraphicFramePr>
          <p:cNvPr id="5" name="Table 4">
            <a:extLst>
              <a:ext uri="{FF2B5EF4-FFF2-40B4-BE49-F238E27FC236}">
                <a16:creationId xmlns:a16="http://schemas.microsoft.com/office/drawing/2014/main" id="{BE97902A-5936-F033-0344-D93261108398}"/>
              </a:ext>
            </a:extLst>
          </p:cNvPr>
          <p:cNvGraphicFramePr>
            <a:graphicFrameLocks noGrp="1"/>
          </p:cNvGraphicFramePr>
          <p:nvPr/>
        </p:nvGraphicFramePr>
        <p:xfrm>
          <a:off x="7315200" y="2285999"/>
          <a:ext cx="4708970" cy="4165390"/>
        </p:xfrm>
        <a:graphic>
          <a:graphicData uri="http://schemas.openxmlformats.org/drawingml/2006/table">
            <a:tbl>
              <a:tblPr/>
              <a:tblGrid>
                <a:gridCol w="1564969">
                  <a:extLst>
                    <a:ext uri="{9D8B030D-6E8A-4147-A177-3AD203B41FA5}">
                      <a16:colId xmlns:a16="http://schemas.microsoft.com/office/drawing/2014/main" val="2858354505"/>
                    </a:ext>
                  </a:extLst>
                </a:gridCol>
                <a:gridCol w="1359568">
                  <a:extLst>
                    <a:ext uri="{9D8B030D-6E8A-4147-A177-3AD203B41FA5}">
                      <a16:colId xmlns:a16="http://schemas.microsoft.com/office/drawing/2014/main" val="3893580194"/>
                    </a:ext>
                  </a:extLst>
                </a:gridCol>
                <a:gridCol w="1784433">
                  <a:extLst>
                    <a:ext uri="{9D8B030D-6E8A-4147-A177-3AD203B41FA5}">
                      <a16:colId xmlns:a16="http://schemas.microsoft.com/office/drawing/2014/main" val="1238207508"/>
                    </a:ext>
                  </a:extLst>
                </a:gridCol>
              </a:tblGrid>
              <a:tr h="838201">
                <a:tc>
                  <a:txBody>
                    <a:bodyPr/>
                    <a:lstStyle/>
                    <a:p>
                      <a:pPr algn="ctr" fontAlgn="ctr">
                        <a:buNone/>
                      </a:pPr>
                      <a:r>
                        <a:rPr lang="en-IN" sz="1600" b="1" i="0" u="none" strike="noStrike">
                          <a:solidFill>
                            <a:srgbClr val="000000"/>
                          </a:solidFill>
                          <a:effectLst/>
                          <a:latin typeface="Calibri" panose="020F0502020204030204" pitchFamily="34" charset="0"/>
                        </a:rPr>
                        <a:t>Variety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600" b="1" i="0" u="none" strike="noStrike">
                          <a:solidFill>
                            <a:srgbClr val="000000"/>
                          </a:solidFill>
                          <a:effectLst/>
                          <a:latin typeface="Calibri" panose="020F0502020204030204" pitchFamily="34" charset="0"/>
                        </a:rPr>
                        <a:t>Total Plot Area (ha)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US" sz="1600" b="1" i="0" u="none" strike="noStrike">
                          <a:solidFill>
                            <a:srgbClr val="000000"/>
                          </a:solidFill>
                          <a:effectLst/>
                          <a:latin typeface="Calibri" panose="020F0502020204030204" pitchFamily="34" charset="0"/>
                        </a:rPr>
                        <a:t>Average of Yield (QTL /Hec)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917374997"/>
                  </a:ext>
                </a:extLst>
              </a:tr>
              <a:tr h="661528">
                <a:tc>
                  <a:txBody>
                    <a:bodyPr/>
                    <a:lstStyle/>
                    <a:p>
                      <a:pPr algn="ctr" fontAlgn="b">
                        <a:buNone/>
                      </a:pPr>
                      <a:r>
                        <a:rPr lang="en-IN" sz="2000" b="0" i="0" u="none" strike="noStrike">
                          <a:solidFill>
                            <a:srgbClr val="000000"/>
                          </a:solidFill>
                          <a:effectLst/>
                          <a:latin typeface="Calibri" panose="020F0502020204030204" pitchFamily="34" charset="0"/>
                        </a:rPr>
                        <a:t>Co 0118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2000" b="0" i="0" u="none" strike="noStrike">
                          <a:solidFill>
                            <a:srgbClr val="000000"/>
                          </a:solidFill>
                          <a:effectLst/>
                          <a:latin typeface="Calibri" panose="020F0502020204030204" pitchFamily="34" charset="0"/>
                        </a:rPr>
                        <a:t>8.060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2000" b="0" i="0" u="none" strike="noStrike">
                          <a:solidFill>
                            <a:srgbClr val="000000"/>
                          </a:solidFill>
                          <a:effectLst/>
                          <a:latin typeface="Calibri" panose="020F0502020204030204" pitchFamily="34" charset="0"/>
                        </a:rPr>
                        <a:t>735.79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1733668"/>
                  </a:ext>
                </a:extLst>
              </a:tr>
              <a:tr h="661528">
                <a:tc>
                  <a:txBody>
                    <a:bodyPr/>
                    <a:lstStyle/>
                    <a:p>
                      <a:pPr algn="ctr" fontAlgn="b">
                        <a:buNone/>
                      </a:pPr>
                      <a:r>
                        <a:rPr lang="en-IN" sz="2000" b="0" i="0" u="none" strike="noStrike">
                          <a:solidFill>
                            <a:srgbClr val="000000"/>
                          </a:solidFill>
                          <a:effectLst/>
                          <a:latin typeface="Calibri" panose="020F0502020204030204" pitchFamily="34" charset="0"/>
                        </a:rPr>
                        <a:t>Co 15023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2000" b="0" i="0" u="none" strike="noStrike">
                          <a:solidFill>
                            <a:srgbClr val="000000"/>
                          </a:solidFill>
                          <a:effectLst/>
                          <a:latin typeface="Calibri" panose="020F0502020204030204" pitchFamily="34" charset="0"/>
                        </a:rPr>
                        <a:t>3.100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2000" b="0" i="0" u="none" strike="noStrike">
                          <a:solidFill>
                            <a:srgbClr val="000000"/>
                          </a:solidFill>
                          <a:effectLst/>
                          <a:latin typeface="Calibri" panose="020F0502020204030204" pitchFamily="34" charset="0"/>
                        </a:rPr>
                        <a:t>739.57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0151795"/>
                  </a:ext>
                </a:extLst>
              </a:tr>
              <a:tr h="661528">
                <a:tc>
                  <a:txBody>
                    <a:bodyPr/>
                    <a:lstStyle/>
                    <a:p>
                      <a:pPr algn="ctr" fontAlgn="b">
                        <a:buNone/>
                      </a:pPr>
                      <a:r>
                        <a:rPr lang="en-IN" sz="2000" b="0" i="0" u="none" strike="noStrike" err="1">
                          <a:solidFill>
                            <a:srgbClr val="000000"/>
                          </a:solidFill>
                          <a:effectLst/>
                          <a:latin typeface="Calibri" panose="020F0502020204030204" pitchFamily="34" charset="0"/>
                        </a:rPr>
                        <a:t>CoLk</a:t>
                      </a:r>
                      <a:r>
                        <a:rPr lang="en-IN" sz="2000" b="0" i="0" u="none" strike="noStrike">
                          <a:solidFill>
                            <a:srgbClr val="000000"/>
                          </a:solidFill>
                          <a:effectLst/>
                          <a:latin typeface="Calibri" panose="020F0502020204030204" pitchFamily="34" charset="0"/>
                        </a:rPr>
                        <a:t> 14201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2000" b="0" i="0" u="none" strike="noStrike">
                          <a:solidFill>
                            <a:srgbClr val="000000"/>
                          </a:solidFill>
                          <a:effectLst/>
                          <a:latin typeface="Calibri" panose="020F0502020204030204" pitchFamily="34" charset="0"/>
                        </a:rPr>
                        <a:t>4.380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2000" b="0" i="0" u="none" strike="noStrike">
                          <a:solidFill>
                            <a:srgbClr val="000000"/>
                          </a:solidFill>
                          <a:effectLst/>
                          <a:latin typeface="Calibri" panose="020F0502020204030204" pitchFamily="34" charset="0"/>
                        </a:rPr>
                        <a:t>718.24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985725"/>
                  </a:ext>
                </a:extLst>
              </a:tr>
              <a:tr h="661528">
                <a:tc>
                  <a:txBody>
                    <a:bodyPr/>
                    <a:lstStyle/>
                    <a:p>
                      <a:pPr algn="ctr" fontAlgn="b">
                        <a:buNone/>
                      </a:pPr>
                      <a:r>
                        <a:rPr lang="en-IN" sz="2000" b="0" i="0" u="none" strike="noStrike">
                          <a:solidFill>
                            <a:srgbClr val="000000"/>
                          </a:solidFill>
                          <a:effectLst/>
                          <a:latin typeface="Calibri" panose="020F0502020204030204" pitchFamily="34" charset="0"/>
                        </a:rPr>
                        <a:t>CoS 13235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2000" b="0" i="0" u="none" strike="noStrike">
                          <a:solidFill>
                            <a:srgbClr val="000000"/>
                          </a:solidFill>
                          <a:effectLst/>
                          <a:latin typeface="Calibri" panose="020F0502020204030204" pitchFamily="34" charset="0"/>
                        </a:rPr>
                        <a:t>1.266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2000" b="0" i="0" u="none" strike="noStrike">
                          <a:solidFill>
                            <a:srgbClr val="000000"/>
                          </a:solidFill>
                          <a:effectLst/>
                          <a:latin typeface="Calibri" panose="020F0502020204030204" pitchFamily="34" charset="0"/>
                        </a:rPr>
                        <a:t>874.30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2398700"/>
                  </a:ext>
                </a:extLst>
              </a:tr>
              <a:tr h="681077">
                <a:tc>
                  <a:txBody>
                    <a:bodyPr/>
                    <a:lstStyle/>
                    <a:p>
                      <a:pPr marL="0" algn="ctr" defTabSz="914400" rtl="0" eaLnBrk="1" fontAlgn="ctr" latinLnBrk="0" hangingPunct="1">
                        <a:buNone/>
                      </a:pPr>
                      <a:r>
                        <a:rPr lang="en-IN" sz="2400" b="1" i="0" u="none" strike="noStrike" kern="1200">
                          <a:solidFill>
                            <a:srgbClr val="000000"/>
                          </a:solidFill>
                          <a:effectLst/>
                          <a:latin typeface="Calibri" panose="020F0502020204030204" pitchFamily="34" charset="0"/>
                          <a:ea typeface="+mn-ea"/>
                          <a:cs typeface="+mn-cs"/>
                        </a:rPr>
                        <a:t>Grand 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buNone/>
                      </a:pPr>
                      <a:r>
                        <a:rPr lang="en-IN" sz="2400" b="1" i="0" u="none" strike="noStrike" kern="1200">
                          <a:solidFill>
                            <a:srgbClr val="000000"/>
                          </a:solidFill>
                          <a:effectLst/>
                          <a:latin typeface="Calibri" panose="020F0502020204030204" pitchFamily="34" charset="0"/>
                          <a:ea typeface="+mn-ea"/>
                          <a:cs typeface="+mn-cs"/>
                        </a:rPr>
                        <a:t>16.806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buNone/>
                      </a:pPr>
                      <a:r>
                        <a:rPr lang="en-IN" sz="2400" b="1" i="0" u="none" strike="noStrike" kern="1200">
                          <a:solidFill>
                            <a:srgbClr val="000000"/>
                          </a:solidFill>
                          <a:effectLst/>
                          <a:latin typeface="Calibri" panose="020F0502020204030204" pitchFamily="34" charset="0"/>
                          <a:ea typeface="+mn-ea"/>
                          <a:cs typeface="+mn-cs"/>
                        </a:rPr>
                        <a:t>744.41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4562609"/>
                  </a:ext>
                </a:extLst>
              </a:tr>
            </a:tbl>
          </a:graphicData>
        </a:graphic>
      </p:graphicFrame>
      <p:graphicFrame>
        <p:nvGraphicFramePr>
          <p:cNvPr id="8" name="Table 7">
            <a:extLst>
              <a:ext uri="{FF2B5EF4-FFF2-40B4-BE49-F238E27FC236}">
                <a16:creationId xmlns:a16="http://schemas.microsoft.com/office/drawing/2014/main" id="{052D7307-1369-7455-A75A-54E9110FEAF1}"/>
              </a:ext>
            </a:extLst>
          </p:cNvPr>
          <p:cNvGraphicFramePr>
            <a:graphicFrameLocks noGrp="1"/>
          </p:cNvGraphicFramePr>
          <p:nvPr/>
        </p:nvGraphicFramePr>
        <p:xfrm>
          <a:off x="381000" y="2267272"/>
          <a:ext cx="6857999" cy="4274939"/>
        </p:xfrm>
        <a:graphic>
          <a:graphicData uri="http://schemas.openxmlformats.org/drawingml/2006/table">
            <a:tbl>
              <a:tblPr/>
              <a:tblGrid>
                <a:gridCol w="1980762">
                  <a:extLst>
                    <a:ext uri="{9D8B030D-6E8A-4147-A177-3AD203B41FA5}">
                      <a16:colId xmlns:a16="http://schemas.microsoft.com/office/drawing/2014/main" val="48436755"/>
                    </a:ext>
                  </a:extLst>
                </a:gridCol>
                <a:gridCol w="2059366">
                  <a:extLst>
                    <a:ext uri="{9D8B030D-6E8A-4147-A177-3AD203B41FA5}">
                      <a16:colId xmlns:a16="http://schemas.microsoft.com/office/drawing/2014/main" val="1051517575"/>
                    </a:ext>
                  </a:extLst>
                </a:gridCol>
                <a:gridCol w="789947">
                  <a:extLst>
                    <a:ext uri="{9D8B030D-6E8A-4147-A177-3AD203B41FA5}">
                      <a16:colId xmlns:a16="http://schemas.microsoft.com/office/drawing/2014/main" val="905649494"/>
                    </a:ext>
                  </a:extLst>
                </a:gridCol>
                <a:gridCol w="833178">
                  <a:extLst>
                    <a:ext uri="{9D8B030D-6E8A-4147-A177-3AD203B41FA5}">
                      <a16:colId xmlns:a16="http://schemas.microsoft.com/office/drawing/2014/main" val="3948923317"/>
                    </a:ext>
                  </a:extLst>
                </a:gridCol>
                <a:gridCol w="1194746">
                  <a:extLst>
                    <a:ext uri="{9D8B030D-6E8A-4147-A177-3AD203B41FA5}">
                      <a16:colId xmlns:a16="http://schemas.microsoft.com/office/drawing/2014/main" val="1276417880"/>
                    </a:ext>
                  </a:extLst>
                </a:gridCol>
              </a:tblGrid>
              <a:tr h="446635">
                <a:tc>
                  <a:txBody>
                    <a:bodyPr/>
                    <a:lstStyle/>
                    <a:p>
                      <a:pPr algn="ctr" fontAlgn="ctr">
                        <a:buNone/>
                      </a:pPr>
                      <a:r>
                        <a:rPr lang="en-IN" sz="1400" b="1" i="0" u="none" strike="noStrike">
                          <a:solidFill>
                            <a:srgbClr val="000000"/>
                          </a:solidFill>
                          <a:effectLst/>
                          <a:latin typeface="Calibri Light" panose="020F0302020204030204" pitchFamily="34" charset="0"/>
                        </a:rPr>
                        <a:t>Zonal Manager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400" b="1" i="0" u="none" strike="noStrike">
                          <a:solidFill>
                            <a:srgbClr val="000000"/>
                          </a:solidFill>
                          <a:effectLst/>
                          <a:latin typeface="Calibri Light" panose="020F0302020204030204" pitchFamily="34" charset="0"/>
                        </a:rPr>
                        <a:t>Area Manager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400" b="1" i="0" u="none" strike="noStrike">
                          <a:solidFill>
                            <a:srgbClr val="000000"/>
                          </a:solidFill>
                          <a:effectLst/>
                          <a:latin typeface="Calibri Light" panose="020F0302020204030204" pitchFamily="34" charset="0"/>
                        </a:rPr>
                        <a:t>No. of Plot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400" b="1" i="0" u="none" strike="noStrike">
                          <a:solidFill>
                            <a:srgbClr val="000000"/>
                          </a:solidFill>
                          <a:effectLst/>
                          <a:latin typeface="Calibri Light" panose="020F0302020204030204" pitchFamily="34" charset="0"/>
                        </a:rPr>
                        <a:t> Area (ha)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400" b="1" i="0" u="none" strike="noStrike">
                          <a:solidFill>
                            <a:srgbClr val="000000"/>
                          </a:solidFill>
                          <a:effectLst/>
                          <a:latin typeface="Calibri Light" panose="020F0302020204030204" pitchFamily="34" charset="0"/>
                        </a:rPr>
                        <a:t>Avg.Yield (QTL /Hec)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893838404"/>
                  </a:ext>
                </a:extLst>
              </a:tr>
              <a:tr h="239269">
                <a:tc rowSpan="3">
                  <a:txBody>
                    <a:bodyPr/>
                    <a:lstStyle/>
                    <a:p>
                      <a:pPr algn="ctr" fontAlgn="ctr">
                        <a:buNone/>
                      </a:pPr>
                      <a:r>
                        <a:rPr lang="en-IN" sz="1500" b="1" i="0" u="none" strike="noStrike">
                          <a:solidFill>
                            <a:srgbClr val="000000"/>
                          </a:solidFill>
                          <a:effectLst/>
                          <a:latin typeface="Calibri Light" panose="020F0302020204030204" pitchFamily="34" charset="0"/>
                        </a:rPr>
                        <a:t>Ajendra Singh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500" b="0" i="0" u="none" strike="noStrike">
                          <a:solidFill>
                            <a:srgbClr val="000000"/>
                          </a:solidFill>
                          <a:effectLst/>
                          <a:latin typeface="Calibri Light" panose="020F0302020204030204" pitchFamily="34" charset="0"/>
                        </a:rPr>
                        <a:t>Ajay Dixit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2.900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675.75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6586078"/>
                  </a:ext>
                </a:extLst>
              </a:tr>
              <a:tr h="239269">
                <a:tc vMerge="1">
                  <a:txBody>
                    <a:bodyPr/>
                    <a:lstStyle/>
                    <a:p>
                      <a:endParaRPr lang="en-IN"/>
                    </a:p>
                  </a:txBody>
                  <a:tcPr/>
                </a:tc>
                <a:tc>
                  <a:txBody>
                    <a:bodyPr/>
                    <a:lstStyle/>
                    <a:p>
                      <a:pPr algn="l" fontAlgn="ctr">
                        <a:buNone/>
                      </a:pPr>
                      <a:r>
                        <a:rPr lang="en-IN" sz="1500" b="0" i="0" u="none" strike="noStrike">
                          <a:solidFill>
                            <a:srgbClr val="000000"/>
                          </a:solidFill>
                          <a:effectLst/>
                          <a:latin typeface="Calibri Light" panose="020F0302020204030204" pitchFamily="34" charset="0"/>
                        </a:rPr>
                        <a:t>Nahar Singh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0.800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564.69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4825998"/>
                  </a:ext>
                </a:extLst>
              </a:tr>
              <a:tr h="239269">
                <a:tc vMerge="1">
                  <a:txBody>
                    <a:bodyPr/>
                    <a:lstStyle/>
                    <a:p>
                      <a:endParaRPr lang="en-IN"/>
                    </a:p>
                  </a:txBody>
                  <a:tcPr/>
                </a:tc>
                <a:tc>
                  <a:txBody>
                    <a:bodyPr/>
                    <a:lstStyle/>
                    <a:p>
                      <a:pPr algn="l" fontAlgn="ctr">
                        <a:buNone/>
                      </a:pPr>
                      <a:r>
                        <a:rPr lang="en-IN" sz="1500" b="0" i="0" u="none" strike="noStrike">
                          <a:solidFill>
                            <a:srgbClr val="000000"/>
                          </a:solidFill>
                          <a:effectLst/>
                          <a:latin typeface="Calibri Light" panose="020F0302020204030204" pitchFamily="34" charset="0"/>
                        </a:rPr>
                        <a:t>Shyam Kishor Tripathi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3.360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716.58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772650"/>
                  </a:ext>
                </a:extLst>
              </a:tr>
              <a:tr h="239269">
                <a:tc gridSpan="2">
                  <a:txBody>
                    <a:bodyPr/>
                    <a:lstStyle/>
                    <a:p>
                      <a:pPr algn="ctr" fontAlgn="ctr">
                        <a:buNone/>
                      </a:pPr>
                      <a:r>
                        <a:rPr lang="en-IN" sz="1500" b="1" i="0" u="none" strike="noStrike">
                          <a:solidFill>
                            <a:srgbClr val="000000"/>
                          </a:solidFill>
                          <a:effectLst/>
                          <a:latin typeface="Calibri Light" panose="020F0302020204030204" pitchFamily="34" charset="0"/>
                        </a:rPr>
                        <a:t>Ajendra Singh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a:txBody>
                    <a:bodyPr/>
                    <a:lstStyle/>
                    <a:p>
                      <a:pPr algn="ctr" fontAlgn="ctr">
                        <a:buNone/>
                      </a:pPr>
                      <a:r>
                        <a:rPr lang="en-IN" sz="1500" b="1" i="0" u="none" strike="noStrike">
                          <a:solidFill>
                            <a:srgbClr val="000000"/>
                          </a:solidFill>
                          <a:effectLst/>
                          <a:latin typeface="Calibri Light" panose="020F0302020204030204" pitchFamily="34"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buNone/>
                      </a:pPr>
                      <a:r>
                        <a:rPr lang="en-IN" sz="1500" b="1" i="0" u="none" strike="noStrike">
                          <a:solidFill>
                            <a:srgbClr val="000000"/>
                          </a:solidFill>
                          <a:effectLst/>
                          <a:latin typeface="Calibri Light" panose="020F0302020204030204" pitchFamily="34" charset="0"/>
                        </a:rPr>
                        <a:t>7.060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buNone/>
                      </a:pPr>
                      <a:r>
                        <a:rPr lang="en-IN" sz="1500" b="1" i="0" u="none" strike="noStrike">
                          <a:solidFill>
                            <a:srgbClr val="000000"/>
                          </a:solidFill>
                          <a:effectLst/>
                          <a:latin typeface="Calibri Light" panose="020F0302020204030204" pitchFamily="34" charset="0"/>
                        </a:rPr>
                        <a:t>677.38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2389898277"/>
                  </a:ext>
                </a:extLst>
              </a:tr>
              <a:tr h="239269">
                <a:tc rowSpan="3">
                  <a:txBody>
                    <a:bodyPr/>
                    <a:lstStyle/>
                    <a:p>
                      <a:pPr algn="ctr" fontAlgn="ctr">
                        <a:buNone/>
                      </a:pPr>
                      <a:r>
                        <a:rPr lang="en-IN" sz="1500" b="1" i="0" u="none" strike="noStrike">
                          <a:solidFill>
                            <a:srgbClr val="000000"/>
                          </a:solidFill>
                          <a:effectLst/>
                          <a:latin typeface="Calibri Light" panose="020F0302020204030204" pitchFamily="34" charset="0"/>
                        </a:rPr>
                        <a:t>Dheeraj Singh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500" b="0" i="0" u="none" strike="noStrike">
                          <a:solidFill>
                            <a:srgbClr val="000000"/>
                          </a:solidFill>
                          <a:effectLst/>
                          <a:latin typeface="Calibri Light" panose="020F0302020204030204" pitchFamily="34" charset="0"/>
                        </a:rPr>
                        <a:t>Dinesh Singh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1.200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778.97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5911560"/>
                  </a:ext>
                </a:extLst>
              </a:tr>
              <a:tr h="239269">
                <a:tc vMerge="1">
                  <a:txBody>
                    <a:bodyPr/>
                    <a:lstStyle/>
                    <a:p>
                      <a:endParaRPr lang="en-IN"/>
                    </a:p>
                  </a:txBody>
                  <a:tcPr/>
                </a:tc>
                <a:tc>
                  <a:txBody>
                    <a:bodyPr/>
                    <a:lstStyle/>
                    <a:p>
                      <a:pPr algn="l" fontAlgn="ctr">
                        <a:buNone/>
                      </a:pPr>
                      <a:r>
                        <a:rPr lang="en-IN" sz="1500" b="0" i="0" u="none" strike="noStrike">
                          <a:solidFill>
                            <a:srgbClr val="000000"/>
                          </a:solidFill>
                          <a:effectLst/>
                          <a:latin typeface="Calibri Light" panose="020F0302020204030204" pitchFamily="34" charset="0"/>
                        </a:rPr>
                        <a:t>Ranjeet Singh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1.600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820.67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1483861"/>
                  </a:ext>
                </a:extLst>
              </a:tr>
              <a:tr h="239269">
                <a:tc vMerge="1">
                  <a:txBody>
                    <a:bodyPr/>
                    <a:lstStyle/>
                    <a:p>
                      <a:endParaRPr lang="en-IN"/>
                    </a:p>
                  </a:txBody>
                  <a:tcPr/>
                </a:tc>
                <a:tc>
                  <a:txBody>
                    <a:bodyPr/>
                    <a:lstStyle/>
                    <a:p>
                      <a:pPr algn="l" fontAlgn="ctr">
                        <a:buNone/>
                      </a:pPr>
                      <a:r>
                        <a:rPr lang="en-IN" sz="1500" b="0" i="0" u="none" strike="noStrike">
                          <a:solidFill>
                            <a:srgbClr val="000000"/>
                          </a:solidFill>
                          <a:effectLst/>
                          <a:latin typeface="Calibri Light" panose="020F0302020204030204" pitchFamily="34" charset="0"/>
                        </a:rPr>
                        <a:t>Sheetla Prasad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1.600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903.75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7249888"/>
                  </a:ext>
                </a:extLst>
              </a:tr>
              <a:tr h="239269">
                <a:tc gridSpan="2">
                  <a:txBody>
                    <a:bodyPr/>
                    <a:lstStyle/>
                    <a:p>
                      <a:pPr algn="ctr" fontAlgn="ctr">
                        <a:buNone/>
                      </a:pPr>
                      <a:r>
                        <a:rPr lang="en-IN" sz="1500" b="1" i="0" u="none" strike="noStrike">
                          <a:solidFill>
                            <a:srgbClr val="000000"/>
                          </a:solidFill>
                          <a:effectLst/>
                          <a:latin typeface="Calibri Light" panose="020F0302020204030204" pitchFamily="34" charset="0"/>
                        </a:rPr>
                        <a:t>Dheeraj Singh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a:txBody>
                    <a:bodyPr/>
                    <a:lstStyle/>
                    <a:p>
                      <a:pPr algn="ctr" fontAlgn="ctr">
                        <a:buNone/>
                      </a:pPr>
                      <a:r>
                        <a:rPr lang="en-IN" sz="1500" b="1" i="0" u="none" strike="noStrike">
                          <a:solidFill>
                            <a:srgbClr val="000000"/>
                          </a:solidFill>
                          <a:effectLst/>
                          <a:latin typeface="Calibri Light" panose="020F0302020204030204" pitchFamily="34" charset="0"/>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buNone/>
                      </a:pPr>
                      <a:r>
                        <a:rPr lang="en-IN" sz="1500" b="1" i="0" u="none" strike="noStrike">
                          <a:solidFill>
                            <a:srgbClr val="000000"/>
                          </a:solidFill>
                          <a:effectLst/>
                          <a:latin typeface="Calibri Light" panose="020F0302020204030204" pitchFamily="34" charset="0"/>
                        </a:rPr>
                        <a:t>4.400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buNone/>
                      </a:pPr>
                      <a:r>
                        <a:rPr lang="en-IN" sz="1500" b="1" i="0" u="none" strike="noStrike">
                          <a:solidFill>
                            <a:srgbClr val="000000"/>
                          </a:solidFill>
                          <a:effectLst/>
                          <a:latin typeface="Calibri Light" panose="020F0302020204030204" pitchFamily="34" charset="0"/>
                        </a:rPr>
                        <a:t>841.39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2728767293"/>
                  </a:ext>
                </a:extLst>
              </a:tr>
              <a:tr h="239269">
                <a:tc rowSpan="2">
                  <a:txBody>
                    <a:bodyPr/>
                    <a:lstStyle/>
                    <a:p>
                      <a:pPr algn="ctr" fontAlgn="ctr">
                        <a:buNone/>
                      </a:pPr>
                      <a:r>
                        <a:rPr lang="en-IN" sz="1500" b="1" i="0" u="none" strike="noStrike">
                          <a:solidFill>
                            <a:srgbClr val="000000"/>
                          </a:solidFill>
                          <a:effectLst/>
                          <a:latin typeface="Calibri Light" panose="020F0302020204030204" pitchFamily="34" charset="0"/>
                        </a:rPr>
                        <a:t>Pankaj Shrivastava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500" b="0" i="0" u="none" strike="noStrike">
                          <a:solidFill>
                            <a:srgbClr val="000000"/>
                          </a:solidFill>
                          <a:effectLst/>
                          <a:latin typeface="Calibri Light" panose="020F0302020204030204" pitchFamily="34" charset="0"/>
                        </a:rPr>
                        <a:t>Anil Dixit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0.800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593.75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1472891"/>
                  </a:ext>
                </a:extLst>
              </a:tr>
              <a:tr h="239269">
                <a:tc vMerge="1">
                  <a:txBody>
                    <a:bodyPr/>
                    <a:lstStyle/>
                    <a:p>
                      <a:endParaRPr lang="en-IN"/>
                    </a:p>
                  </a:txBody>
                  <a:tcPr/>
                </a:tc>
                <a:tc>
                  <a:txBody>
                    <a:bodyPr/>
                    <a:lstStyle/>
                    <a:p>
                      <a:pPr algn="l" fontAlgn="ctr">
                        <a:buNone/>
                      </a:pPr>
                      <a:r>
                        <a:rPr lang="en-IN" sz="1500" b="0" i="0" u="none" strike="noStrike">
                          <a:solidFill>
                            <a:srgbClr val="000000"/>
                          </a:solidFill>
                          <a:effectLst/>
                          <a:latin typeface="Calibri Light" panose="020F0302020204030204" pitchFamily="34" charset="0"/>
                        </a:rPr>
                        <a:t>Awanish Singh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1.480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897.67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7458483"/>
                  </a:ext>
                </a:extLst>
              </a:tr>
              <a:tr h="239269">
                <a:tc gridSpan="2">
                  <a:txBody>
                    <a:bodyPr/>
                    <a:lstStyle/>
                    <a:p>
                      <a:pPr algn="ctr" fontAlgn="ctr">
                        <a:buNone/>
                      </a:pPr>
                      <a:r>
                        <a:rPr lang="en-IN" sz="1500" b="1" i="0" u="none" strike="noStrike">
                          <a:solidFill>
                            <a:srgbClr val="000000"/>
                          </a:solidFill>
                          <a:effectLst/>
                          <a:latin typeface="Calibri Light" panose="020F0302020204030204" pitchFamily="34" charset="0"/>
                        </a:rPr>
                        <a:t>Pankaj Shrivastava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a:txBody>
                    <a:bodyPr/>
                    <a:lstStyle/>
                    <a:p>
                      <a:pPr algn="ctr" fontAlgn="ctr">
                        <a:buNone/>
                      </a:pPr>
                      <a:r>
                        <a:rPr lang="en-IN" sz="1500" b="1" i="0" u="none" strike="noStrike">
                          <a:solidFill>
                            <a:srgbClr val="000000"/>
                          </a:solidFill>
                          <a:effectLst/>
                          <a:latin typeface="Calibri Light" panose="020F03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buNone/>
                      </a:pPr>
                      <a:r>
                        <a:rPr lang="en-IN" sz="1500" b="1" i="0" u="none" strike="noStrike">
                          <a:solidFill>
                            <a:srgbClr val="000000"/>
                          </a:solidFill>
                          <a:effectLst/>
                          <a:latin typeface="Calibri Light" panose="020F0302020204030204" pitchFamily="34" charset="0"/>
                        </a:rPr>
                        <a:t>2.280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buNone/>
                      </a:pPr>
                      <a:r>
                        <a:rPr lang="en-IN" sz="1500" b="1" i="0" u="none" strike="noStrike">
                          <a:solidFill>
                            <a:srgbClr val="000000"/>
                          </a:solidFill>
                          <a:effectLst/>
                          <a:latin typeface="Calibri Light" panose="020F0302020204030204" pitchFamily="34" charset="0"/>
                        </a:rPr>
                        <a:t>776.10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2924680993"/>
                  </a:ext>
                </a:extLst>
              </a:tr>
              <a:tr h="239269">
                <a:tc rowSpan="3">
                  <a:txBody>
                    <a:bodyPr/>
                    <a:lstStyle/>
                    <a:p>
                      <a:pPr algn="ctr" fontAlgn="ctr">
                        <a:buNone/>
                      </a:pPr>
                      <a:r>
                        <a:rPr lang="en-IN" sz="1500" b="1" i="0" u="none" strike="noStrike">
                          <a:solidFill>
                            <a:srgbClr val="000000"/>
                          </a:solidFill>
                          <a:effectLst/>
                          <a:latin typeface="Calibri Light" panose="020F0302020204030204" pitchFamily="34" charset="0"/>
                        </a:rPr>
                        <a:t>Y.P Rao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500" b="0" i="0" u="none" strike="noStrike">
                          <a:solidFill>
                            <a:srgbClr val="000000"/>
                          </a:solidFill>
                          <a:effectLst/>
                          <a:latin typeface="Calibri Light" panose="020F0302020204030204" pitchFamily="34" charset="0"/>
                        </a:rPr>
                        <a:t>Brijesh Kumar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1.366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660.63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7023936"/>
                  </a:ext>
                </a:extLst>
              </a:tr>
              <a:tr h="239269">
                <a:tc vMerge="1">
                  <a:txBody>
                    <a:bodyPr/>
                    <a:lstStyle/>
                    <a:p>
                      <a:endParaRPr lang="en-IN"/>
                    </a:p>
                  </a:txBody>
                  <a:tcPr/>
                </a:tc>
                <a:tc>
                  <a:txBody>
                    <a:bodyPr/>
                    <a:lstStyle/>
                    <a:p>
                      <a:pPr algn="l" fontAlgn="ctr">
                        <a:buNone/>
                      </a:pPr>
                      <a:r>
                        <a:rPr lang="en-IN" sz="1500" b="0" i="0" u="none" strike="noStrike">
                          <a:solidFill>
                            <a:srgbClr val="000000"/>
                          </a:solidFill>
                          <a:effectLst/>
                          <a:latin typeface="Calibri Light" panose="020F0302020204030204" pitchFamily="34" charset="0"/>
                        </a:rPr>
                        <a:t>Gajendar Singh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0.800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675.00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044400"/>
                  </a:ext>
                </a:extLst>
              </a:tr>
              <a:tr h="239269">
                <a:tc vMerge="1">
                  <a:txBody>
                    <a:bodyPr/>
                    <a:lstStyle/>
                    <a:p>
                      <a:endParaRPr lang="en-IN"/>
                    </a:p>
                  </a:txBody>
                  <a:tcPr/>
                </a:tc>
                <a:tc>
                  <a:txBody>
                    <a:bodyPr/>
                    <a:lstStyle/>
                    <a:p>
                      <a:pPr algn="l" fontAlgn="ctr">
                        <a:buNone/>
                      </a:pPr>
                      <a:r>
                        <a:rPr lang="en-IN" sz="1500" b="0" i="0" u="none" strike="noStrike">
                          <a:solidFill>
                            <a:srgbClr val="000000"/>
                          </a:solidFill>
                          <a:effectLst/>
                          <a:latin typeface="Calibri Light" panose="020F0302020204030204" pitchFamily="34" charset="0"/>
                        </a:rPr>
                        <a:t>Satender Tomar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0.900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500" b="0" i="0" u="none" strike="noStrike">
                          <a:solidFill>
                            <a:srgbClr val="000000"/>
                          </a:solidFill>
                          <a:effectLst/>
                          <a:latin typeface="Calibri Light" panose="020F0302020204030204" pitchFamily="34" charset="0"/>
                        </a:rPr>
                        <a:t>809.75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1932740"/>
                  </a:ext>
                </a:extLst>
              </a:tr>
              <a:tr h="239269">
                <a:tc gridSpan="2">
                  <a:txBody>
                    <a:bodyPr/>
                    <a:lstStyle/>
                    <a:p>
                      <a:pPr algn="ctr" fontAlgn="ctr">
                        <a:buNone/>
                      </a:pPr>
                      <a:r>
                        <a:rPr lang="en-IN" sz="1500" b="1" i="0" u="none" strike="noStrike">
                          <a:solidFill>
                            <a:srgbClr val="000000"/>
                          </a:solidFill>
                          <a:effectLst/>
                          <a:latin typeface="Calibri Light" panose="020F0302020204030204" pitchFamily="34" charset="0"/>
                        </a:rPr>
                        <a:t>Y.P Rao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a:txBody>
                    <a:bodyPr/>
                    <a:lstStyle/>
                    <a:p>
                      <a:pPr algn="ctr" fontAlgn="ctr">
                        <a:buNone/>
                      </a:pPr>
                      <a:r>
                        <a:rPr lang="en-IN" sz="1500" b="1" i="0" u="none" strike="noStrike">
                          <a:solidFill>
                            <a:srgbClr val="000000"/>
                          </a:solidFill>
                          <a:effectLst/>
                          <a:latin typeface="Calibri Light" panose="020F03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buNone/>
                      </a:pPr>
                      <a:r>
                        <a:rPr lang="en-IN" sz="1500" b="1" i="0" u="none" strike="noStrike">
                          <a:solidFill>
                            <a:srgbClr val="000000"/>
                          </a:solidFill>
                          <a:effectLst/>
                          <a:latin typeface="Calibri Light" panose="020F0302020204030204" pitchFamily="34" charset="0"/>
                        </a:rPr>
                        <a:t>3.066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buNone/>
                      </a:pPr>
                      <a:r>
                        <a:rPr lang="en-IN" sz="1500" b="1" i="0" u="none" strike="noStrike">
                          <a:solidFill>
                            <a:srgbClr val="000000"/>
                          </a:solidFill>
                          <a:effectLst/>
                          <a:latin typeface="Calibri Light" panose="020F0302020204030204" pitchFamily="34" charset="0"/>
                        </a:rPr>
                        <a:t>712.73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1969760043"/>
                  </a:ext>
                </a:extLst>
              </a:tr>
              <a:tr h="239269">
                <a:tc gridSpan="2">
                  <a:txBody>
                    <a:bodyPr/>
                    <a:lstStyle/>
                    <a:p>
                      <a:pPr algn="ctr" fontAlgn="ctr">
                        <a:buNone/>
                      </a:pPr>
                      <a:r>
                        <a:rPr lang="en-IN" sz="1500" b="1" i="0" u="none" strike="noStrike">
                          <a:solidFill>
                            <a:srgbClr val="000000"/>
                          </a:solidFill>
                          <a:effectLst/>
                          <a:latin typeface="Calibri Light" panose="020F0302020204030204" pitchFamily="34" charset="0"/>
                        </a:rPr>
                        <a:t>Grand 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IN"/>
                    </a:p>
                  </a:txBody>
                  <a:tcPr/>
                </a:tc>
                <a:tc>
                  <a:txBody>
                    <a:bodyPr/>
                    <a:lstStyle/>
                    <a:p>
                      <a:pPr algn="ctr" fontAlgn="ctr">
                        <a:buNone/>
                      </a:pPr>
                      <a:r>
                        <a:rPr lang="en-IN" sz="1500" b="1" i="0" u="none" strike="noStrike">
                          <a:solidFill>
                            <a:srgbClr val="000000"/>
                          </a:solidFill>
                          <a:effectLst/>
                          <a:latin typeface="Calibri Light" panose="020F0302020204030204" pitchFamily="34" charset="0"/>
                        </a:rPr>
                        <a:t>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500" b="1" i="0" u="none" strike="noStrike">
                          <a:solidFill>
                            <a:srgbClr val="000000"/>
                          </a:solidFill>
                          <a:effectLst/>
                          <a:latin typeface="Calibri Light" panose="020F0302020204030204" pitchFamily="34" charset="0"/>
                        </a:rPr>
                        <a:t>16.806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500" b="1" i="0" u="none" strike="noStrike">
                          <a:solidFill>
                            <a:srgbClr val="000000"/>
                          </a:solidFill>
                          <a:effectLst/>
                          <a:latin typeface="Calibri Light" panose="020F0302020204030204" pitchFamily="34" charset="0"/>
                        </a:rPr>
                        <a:t>744.41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558465832"/>
                  </a:ext>
                </a:extLst>
              </a:tr>
            </a:tbl>
          </a:graphicData>
        </a:graphic>
      </p:graphicFrame>
    </p:spTree>
    <p:extLst>
      <p:ext uri="{BB962C8B-B14F-4D97-AF65-F5344CB8AC3E}">
        <p14:creationId xmlns:p14="http://schemas.microsoft.com/office/powerpoint/2010/main" val="1598983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A5113-7E33-6FF3-3C90-2351F46B42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E2384F-9B4B-621B-2135-DD6685CE5FEE}"/>
              </a:ext>
            </a:extLst>
          </p:cNvPr>
          <p:cNvSpPr>
            <a:spLocks noGrp="1"/>
          </p:cNvSpPr>
          <p:nvPr>
            <p:ph type="sldNum" sz="quarter" idx="12"/>
          </p:nvPr>
        </p:nvSpPr>
        <p:spPr/>
        <p:txBody>
          <a:bodyPr/>
          <a:lstStyle/>
          <a:p>
            <a:fld id="{B76B49FA-22BB-44F5-8EFA-E5C56FA3907E}" type="slidenum">
              <a:rPr lang="en-US" smtClean="0"/>
              <a:pPr/>
              <a:t>31</a:t>
            </a:fld>
            <a:endParaRPr lang="en-US"/>
          </a:p>
        </p:txBody>
      </p:sp>
      <p:sp>
        <p:nvSpPr>
          <p:cNvPr id="3" name="Title 2">
            <a:extLst>
              <a:ext uri="{FF2B5EF4-FFF2-40B4-BE49-F238E27FC236}">
                <a16:creationId xmlns:a16="http://schemas.microsoft.com/office/drawing/2014/main" id="{22525176-C785-4985-9E6A-19D55A6ED17A}"/>
              </a:ext>
            </a:extLst>
          </p:cNvPr>
          <p:cNvSpPr>
            <a:spLocks noGrp="1"/>
          </p:cNvSpPr>
          <p:nvPr>
            <p:ph type="title"/>
          </p:nvPr>
        </p:nvSpPr>
        <p:spPr>
          <a:xfrm>
            <a:off x="152400" y="76200"/>
            <a:ext cx="8839200" cy="609600"/>
          </a:xfrm>
        </p:spPr>
        <p:txBody>
          <a:bodyPr>
            <a:normAutofit fontScale="90000"/>
          </a:bodyPr>
          <a:lstStyle/>
          <a:p>
            <a:r>
              <a:rPr lang="en-US"/>
              <a:t>Soil Sample Collection by Saksham App up to 31.01.2026</a:t>
            </a:r>
          </a:p>
        </p:txBody>
      </p:sp>
      <p:graphicFrame>
        <p:nvGraphicFramePr>
          <p:cNvPr id="5" name="Table 4">
            <a:extLst>
              <a:ext uri="{FF2B5EF4-FFF2-40B4-BE49-F238E27FC236}">
                <a16:creationId xmlns:a16="http://schemas.microsoft.com/office/drawing/2014/main" id="{9A76BE23-8BCA-EEF2-8B98-8DEFA4E6DD32}"/>
              </a:ext>
            </a:extLst>
          </p:cNvPr>
          <p:cNvGraphicFramePr>
            <a:graphicFrameLocks noGrp="1"/>
          </p:cNvGraphicFramePr>
          <p:nvPr/>
        </p:nvGraphicFramePr>
        <p:xfrm>
          <a:off x="152400" y="990600"/>
          <a:ext cx="11887200" cy="5502274"/>
        </p:xfrm>
        <a:graphic>
          <a:graphicData uri="http://schemas.openxmlformats.org/drawingml/2006/table">
            <a:tbl>
              <a:tblPr/>
              <a:tblGrid>
                <a:gridCol w="4467273">
                  <a:extLst>
                    <a:ext uri="{9D8B030D-6E8A-4147-A177-3AD203B41FA5}">
                      <a16:colId xmlns:a16="http://schemas.microsoft.com/office/drawing/2014/main" val="2585408364"/>
                    </a:ext>
                  </a:extLst>
                </a:gridCol>
                <a:gridCol w="2178327">
                  <a:extLst>
                    <a:ext uri="{9D8B030D-6E8A-4147-A177-3AD203B41FA5}">
                      <a16:colId xmlns:a16="http://schemas.microsoft.com/office/drawing/2014/main" val="4089203527"/>
                    </a:ext>
                  </a:extLst>
                </a:gridCol>
                <a:gridCol w="3108000">
                  <a:extLst>
                    <a:ext uri="{9D8B030D-6E8A-4147-A177-3AD203B41FA5}">
                      <a16:colId xmlns:a16="http://schemas.microsoft.com/office/drawing/2014/main" val="2407109316"/>
                    </a:ext>
                  </a:extLst>
                </a:gridCol>
                <a:gridCol w="2133600">
                  <a:extLst>
                    <a:ext uri="{9D8B030D-6E8A-4147-A177-3AD203B41FA5}">
                      <a16:colId xmlns:a16="http://schemas.microsoft.com/office/drawing/2014/main" val="2795650720"/>
                    </a:ext>
                  </a:extLst>
                </a:gridCol>
              </a:tblGrid>
              <a:tr h="837302">
                <a:tc>
                  <a:txBody>
                    <a:bodyPr/>
                    <a:lstStyle/>
                    <a:p>
                      <a:pPr algn="l" fontAlgn="ctr">
                        <a:buNone/>
                      </a:pPr>
                      <a:r>
                        <a:rPr lang="en-IN" sz="2800" b="1" i="0" u="none" strike="noStrike">
                          <a:solidFill>
                            <a:srgbClr val="000000"/>
                          </a:solidFill>
                          <a:effectLst/>
                          <a:latin typeface="Calibri" panose="020F0502020204030204" pitchFamily="34" charset="0"/>
                        </a:rPr>
                        <a:t>Zonal Manager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buNone/>
                      </a:pPr>
                      <a:r>
                        <a:rPr lang="en-IN" sz="2800" b="1" i="0" u="none" strike="noStrike">
                          <a:solidFill>
                            <a:srgbClr val="000000"/>
                          </a:solidFill>
                          <a:effectLst/>
                          <a:latin typeface="Calibri" panose="020F0502020204030204" pitchFamily="34" charset="0"/>
                        </a:rPr>
                        <a:t>Target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buNone/>
                      </a:pPr>
                      <a:r>
                        <a:rPr lang="en-IN" sz="2400" b="1" i="0" u="none" strike="noStrike">
                          <a:solidFill>
                            <a:srgbClr val="000000"/>
                          </a:solidFill>
                          <a:effectLst/>
                          <a:latin typeface="Calibri" panose="020F0502020204030204" pitchFamily="34" charset="0"/>
                        </a:rPr>
                        <a:t>Achievement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buNone/>
                      </a:pPr>
                      <a:r>
                        <a:rPr lang="en-IN" sz="2800" b="1"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784709298"/>
                  </a:ext>
                </a:extLst>
              </a:tr>
              <a:tr h="747592">
                <a:tc>
                  <a:txBody>
                    <a:bodyPr/>
                    <a:lstStyle/>
                    <a:p>
                      <a:pPr algn="l" fontAlgn="ctr">
                        <a:buNone/>
                      </a:pPr>
                      <a:r>
                        <a:rPr lang="en-IN" sz="3200" b="0" i="0" u="none" strike="noStrike">
                          <a:solidFill>
                            <a:srgbClr val="000000"/>
                          </a:solidFill>
                          <a:effectLst/>
                          <a:latin typeface="Calibri" panose="020F0502020204030204" pitchFamily="34" charset="0"/>
                        </a:rPr>
                        <a:t>Y.P. Rao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0" i="0" u="none" strike="noStrike">
                          <a:solidFill>
                            <a:srgbClr val="000000"/>
                          </a:solidFill>
                          <a:effectLst/>
                          <a:latin typeface="Calibri" panose="020F0502020204030204" pitchFamily="34" charset="0"/>
                        </a:rPr>
                        <a:t>2750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0" i="0" u="none" strike="noStrike">
                          <a:solidFill>
                            <a:srgbClr val="000000"/>
                          </a:solidFill>
                          <a:effectLst/>
                          <a:latin typeface="Calibri" panose="020F0502020204030204" pitchFamily="34" charset="0"/>
                        </a:rPr>
                        <a:t>1544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1" i="0" u="none" strike="noStrike">
                          <a:solidFill>
                            <a:srgbClr val="000000"/>
                          </a:solidFill>
                          <a:effectLst/>
                          <a:latin typeface="Calibri" panose="020F0502020204030204" pitchFamily="34" charset="0"/>
                        </a:rPr>
                        <a:t>56%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803629852"/>
                  </a:ext>
                </a:extLst>
              </a:tr>
              <a:tr h="747592">
                <a:tc>
                  <a:txBody>
                    <a:bodyPr/>
                    <a:lstStyle/>
                    <a:p>
                      <a:pPr algn="l" fontAlgn="ctr">
                        <a:buNone/>
                      </a:pPr>
                      <a:r>
                        <a:rPr lang="en-IN" sz="3200" b="0" i="0" u="none" strike="noStrike">
                          <a:solidFill>
                            <a:srgbClr val="000000"/>
                          </a:solidFill>
                          <a:effectLst/>
                          <a:latin typeface="Calibri" panose="020F0502020204030204" pitchFamily="34" charset="0"/>
                        </a:rPr>
                        <a:t>Ajendra Singh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0" i="0" u="none" strike="noStrike">
                          <a:solidFill>
                            <a:srgbClr val="000000"/>
                          </a:solidFill>
                          <a:effectLst/>
                          <a:latin typeface="Calibri" panose="020F0502020204030204" pitchFamily="34" charset="0"/>
                        </a:rPr>
                        <a:t>3000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0" i="0" u="none" strike="noStrike">
                          <a:solidFill>
                            <a:srgbClr val="000000"/>
                          </a:solidFill>
                          <a:effectLst/>
                          <a:latin typeface="Calibri" panose="020F0502020204030204" pitchFamily="34" charset="0"/>
                        </a:rPr>
                        <a:t>1816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1" i="0" u="none" strike="noStrike">
                          <a:solidFill>
                            <a:srgbClr val="000000"/>
                          </a:solidFill>
                          <a:effectLst/>
                          <a:latin typeface="Calibri" panose="020F0502020204030204" pitchFamily="34" charset="0"/>
                        </a:rPr>
                        <a:t>61%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426311207"/>
                  </a:ext>
                </a:extLst>
              </a:tr>
              <a:tr h="747592">
                <a:tc>
                  <a:txBody>
                    <a:bodyPr/>
                    <a:lstStyle/>
                    <a:p>
                      <a:pPr algn="l" fontAlgn="ctr">
                        <a:buNone/>
                      </a:pPr>
                      <a:r>
                        <a:rPr lang="en-IN" sz="3200" b="0" i="0" u="none" strike="noStrike">
                          <a:solidFill>
                            <a:srgbClr val="000000"/>
                          </a:solidFill>
                          <a:effectLst/>
                          <a:latin typeface="Calibri" panose="020F0502020204030204" pitchFamily="34" charset="0"/>
                        </a:rPr>
                        <a:t>Pankaj Shrivastav</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0" i="0" u="none" strike="noStrike">
                          <a:solidFill>
                            <a:srgbClr val="000000"/>
                          </a:solidFill>
                          <a:effectLst/>
                          <a:latin typeface="Calibri" panose="020F0502020204030204" pitchFamily="34" charset="0"/>
                        </a:rPr>
                        <a:t>2000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0" i="0" u="none" strike="noStrike">
                          <a:solidFill>
                            <a:srgbClr val="000000"/>
                          </a:solidFill>
                          <a:effectLst/>
                          <a:latin typeface="Calibri" panose="020F0502020204030204" pitchFamily="34" charset="0"/>
                        </a:rPr>
                        <a:t>1194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1" i="0" u="none" strike="noStrike">
                          <a:solidFill>
                            <a:srgbClr val="000000"/>
                          </a:solidFill>
                          <a:effectLst/>
                          <a:latin typeface="Calibri" panose="020F0502020204030204" pitchFamily="34" charset="0"/>
                        </a:rPr>
                        <a:t>60%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293391557"/>
                  </a:ext>
                </a:extLst>
              </a:tr>
              <a:tr h="747592">
                <a:tc>
                  <a:txBody>
                    <a:bodyPr/>
                    <a:lstStyle/>
                    <a:p>
                      <a:pPr algn="l" fontAlgn="ctr">
                        <a:buNone/>
                      </a:pPr>
                      <a:r>
                        <a:rPr lang="en-IN" sz="3200" b="0" i="0" u="none" strike="noStrike">
                          <a:solidFill>
                            <a:srgbClr val="000000"/>
                          </a:solidFill>
                          <a:effectLst/>
                          <a:latin typeface="Calibri" panose="020F0502020204030204" pitchFamily="34" charset="0"/>
                        </a:rPr>
                        <a:t>Dheeraj Singh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0" i="0" u="none" strike="noStrike">
                          <a:solidFill>
                            <a:srgbClr val="000000"/>
                          </a:solidFill>
                          <a:effectLst/>
                          <a:latin typeface="Calibri" panose="020F0502020204030204" pitchFamily="34" charset="0"/>
                        </a:rPr>
                        <a:t>3250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0" i="0" u="none" strike="noStrike">
                          <a:solidFill>
                            <a:srgbClr val="000000"/>
                          </a:solidFill>
                          <a:effectLst/>
                          <a:latin typeface="Calibri" panose="020F0502020204030204" pitchFamily="34" charset="0"/>
                        </a:rPr>
                        <a:t>1064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3200" b="1" i="0" u="none" strike="noStrike">
                          <a:solidFill>
                            <a:srgbClr val="000000"/>
                          </a:solidFill>
                          <a:effectLst/>
                          <a:latin typeface="Calibri" panose="020F0502020204030204" pitchFamily="34" charset="0"/>
                        </a:rPr>
                        <a:t>33%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225649256"/>
                  </a:ext>
                </a:extLst>
              </a:tr>
              <a:tr h="867206">
                <a:tc>
                  <a:txBody>
                    <a:bodyPr/>
                    <a:lstStyle/>
                    <a:p>
                      <a:pPr algn="ctr" fontAlgn="ctr">
                        <a:buNone/>
                      </a:pPr>
                      <a:r>
                        <a:rPr lang="en-IN" sz="3600" b="1" i="0" u="none" strike="noStrike">
                          <a:solidFill>
                            <a:srgbClr val="000000"/>
                          </a:solidFill>
                          <a:effectLst/>
                          <a:latin typeface="Calibri" panose="020F0502020204030204" pitchFamily="34" charset="0"/>
                        </a:rPr>
                        <a:t>Total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buNone/>
                      </a:pPr>
                      <a:r>
                        <a:rPr lang="en-IN" sz="3600" b="1" i="0" u="none" strike="noStrike">
                          <a:solidFill>
                            <a:srgbClr val="000000"/>
                          </a:solidFill>
                          <a:effectLst/>
                          <a:latin typeface="Calibri" panose="020F0502020204030204" pitchFamily="34" charset="0"/>
                        </a:rPr>
                        <a:t>11000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buNone/>
                      </a:pPr>
                      <a:r>
                        <a:rPr lang="en-IN" sz="3600" b="1" i="0" u="none" strike="noStrike">
                          <a:solidFill>
                            <a:srgbClr val="000000"/>
                          </a:solidFill>
                          <a:effectLst/>
                          <a:latin typeface="Calibri" panose="020F0502020204030204" pitchFamily="34" charset="0"/>
                        </a:rPr>
                        <a:t>5618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buNone/>
                      </a:pPr>
                      <a:r>
                        <a:rPr lang="en-IN" sz="3600" b="1" i="0" u="none" strike="noStrike">
                          <a:solidFill>
                            <a:srgbClr val="000000"/>
                          </a:solidFill>
                          <a:effectLst/>
                          <a:latin typeface="Calibri" panose="020F0502020204030204" pitchFamily="34" charset="0"/>
                        </a:rPr>
                        <a:t>51%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974186699"/>
                  </a:ext>
                </a:extLst>
              </a:tr>
              <a:tr h="807398">
                <a:tc gridSpan="2">
                  <a:txBody>
                    <a:bodyPr/>
                    <a:lstStyle/>
                    <a:p>
                      <a:pPr algn="l" fontAlgn="ctr">
                        <a:buNone/>
                      </a:pPr>
                      <a:r>
                        <a:rPr lang="en-US" sz="3200" b="1" i="0" u="none" strike="noStrike">
                          <a:solidFill>
                            <a:srgbClr val="000000"/>
                          </a:solidFill>
                          <a:effectLst/>
                          <a:latin typeface="Calibri" panose="020F0502020204030204" pitchFamily="34" charset="0"/>
                        </a:rPr>
                        <a:t>Last Year Soil Sample- 8080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hMerge="1">
                  <a:txBody>
                    <a:bodyPr/>
                    <a:lstStyle/>
                    <a:p>
                      <a:endParaRPr lang="en-IN"/>
                    </a:p>
                  </a:txBody>
                  <a:tcPr/>
                </a:tc>
                <a:tc>
                  <a:txBody>
                    <a:bodyPr/>
                    <a:lstStyle/>
                    <a:p>
                      <a:pPr algn="l" fontAlgn="b">
                        <a:buNone/>
                      </a:pPr>
                      <a:r>
                        <a:rPr lang="en-IN" sz="24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IN" sz="24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0038832"/>
                  </a:ext>
                </a:extLst>
              </a:tr>
            </a:tbl>
          </a:graphicData>
        </a:graphic>
      </p:graphicFrame>
    </p:spTree>
    <p:extLst>
      <p:ext uri="{BB962C8B-B14F-4D97-AF65-F5344CB8AC3E}">
        <p14:creationId xmlns:p14="http://schemas.microsoft.com/office/powerpoint/2010/main" val="3632861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AD1D-983A-A117-342F-863BA4E7BAA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66893A-4362-B863-1BCA-B420C5B26F02}"/>
              </a:ext>
            </a:extLst>
          </p:cNvPr>
          <p:cNvSpPr>
            <a:spLocks noGrp="1"/>
          </p:cNvSpPr>
          <p:nvPr>
            <p:ph type="sldNum" sz="quarter" idx="12"/>
          </p:nvPr>
        </p:nvSpPr>
        <p:spPr/>
        <p:txBody>
          <a:bodyPr/>
          <a:lstStyle/>
          <a:p>
            <a:fld id="{B76B49FA-22BB-44F5-8EFA-E5C56FA3907E}" type="slidenum">
              <a:rPr lang="en-US" smtClean="0"/>
              <a:pPr/>
              <a:t>32</a:t>
            </a:fld>
            <a:endParaRPr lang="en-US"/>
          </a:p>
        </p:txBody>
      </p:sp>
      <p:sp>
        <p:nvSpPr>
          <p:cNvPr id="11" name="Title 2">
            <a:extLst>
              <a:ext uri="{FF2B5EF4-FFF2-40B4-BE49-F238E27FC236}">
                <a16:creationId xmlns:a16="http://schemas.microsoft.com/office/drawing/2014/main" id="{149A4A35-0577-228A-C956-64501804AEC4}"/>
              </a:ext>
            </a:extLst>
          </p:cNvPr>
          <p:cNvSpPr>
            <a:spLocks noGrp="1"/>
          </p:cNvSpPr>
          <p:nvPr>
            <p:ph type="title"/>
          </p:nvPr>
        </p:nvSpPr>
        <p:spPr>
          <a:xfrm>
            <a:off x="152400" y="76200"/>
            <a:ext cx="6045200" cy="609600"/>
          </a:xfrm>
        </p:spPr>
        <p:txBody>
          <a:bodyPr>
            <a:noAutofit/>
          </a:bodyPr>
          <a:lstStyle/>
          <a:p>
            <a:r>
              <a:rPr lang="en-US">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ROAD SAFETY (25.01.26 to 31.01.26)</a:t>
            </a:r>
          </a:p>
        </p:txBody>
      </p:sp>
      <p:graphicFrame>
        <p:nvGraphicFramePr>
          <p:cNvPr id="7" name="Object 6">
            <a:extLst>
              <a:ext uri="{FF2B5EF4-FFF2-40B4-BE49-F238E27FC236}">
                <a16:creationId xmlns:a16="http://schemas.microsoft.com/office/drawing/2014/main" id="{B7705FF0-58CD-E084-1503-C18654C65EBA}"/>
              </a:ext>
            </a:extLst>
          </p:cNvPr>
          <p:cNvGraphicFramePr>
            <a:graphicFrameLocks noChangeAspect="1"/>
          </p:cNvGraphicFramePr>
          <p:nvPr/>
        </p:nvGraphicFramePr>
        <p:xfrm>
          <a:off x="152400" y="838200"/>
          <a:ext cx="11572875" cy="5654675"/>
        </p:xfrm>
        <a:graphic>
          <a:graphicData uri="http://schemas.openxmlformats.org/presentationml/2006/ole">
            <mc:AlternateContent xmlns:mc="http://schemas.openxmlformats.org/markup-compatibility/2006">
              <mc:Choice xmlns:v="urn:schemas-microsoft-com:vml" Requires="v">
                <p:oleObj name="Worksheet" r:id="rId2" imgW="11725118" imgH="3952789" progId="Excel.Sheet.12">
                  <p:link updateAutomatic="1"/>
                </p:oleObj>
              </mc:Choice>
              <mc:Fallback>
                <p:oleObj name="Worksheet" r:id="rId2" imgW="11725118" imgH="3952789" progId="Excel.Sheet.12">
                  <p:link updateAutomatic="1"/>
                  <p:pic>
                    <p:nvPicPr>
                      <p:cNvPr id="7" name="Object 6">
                        <a:extLst>
                          <a:ext uri="{FF2B5EF4-FFF2-40B4-BE49-F238E27FC236}">
                            <a16:creationId xmlns:a16="http://schemas.microsoft.com/office/drawing/2014/main" id="{B7705FF0-58CD-E084-1503-C18654C65EBA}"/>
                          </a:ext>
                        </a:extLst>
                      </p:cNvPr>
                      <p:cNvPicPr/>
                      <p:nvPr/>
                    </p:nvPicPr>
                    <p:blipFill>
                      <a:blip r:embed="rId3"/>
                      <a:stretch>
                        <a:fillRect/>
                      </a:stretch>
                    </p:blipFill>
                    <p:spPr>
                      <a:xfrm>
                        <a:off x="152400" y="838200"/>
                        <a:ext cx="11572875" cy="5654675"/>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15775508-F463-ED8E-A03E-F95B48F0ADB5}"/>
              </a:ext>
            </a:extLst>
          </p:cNvPr>
          <p:cNvPicPr>
            <a:picLocks noChangeAspect="1"/>
          </p:cNvPicPr>
          <p:nvPr/>
        </p:nvPicPr>
        <p:blipFill>
          <a:blip r:embed="rId4"/>
          <a:stretch>
            <a:fillRect/>
          </a:stretch>
        </p:blipFill>
        <p:spPr>
          <a:xfrm>
            <a:off x="10058400" y="1438278"/>
            <a:ext cx="1592749" cy="1533522"/>
          </a:xfrm>
          <a:prstGeom prst="rect">
            <a:avLst/>
          </a:prstGeom>
        </p:spPr>
      </p:pic>
      <p:pic>
        <p:nvPicPr>
          <p:cNvPr id="9" name="Picture 8">
            <a:extLst>
              <a:ext uri="{FF2B5EF4-FFF2-40B4-BE49-F238E27FC236}">
                <a16:creationId xmlns:a16="http://schemas.microsoft.com/office/drawing/2014/main" id="{12AFD23E-470A-CD3D-9C58-0FBCFCCDD55C}"/>
              </a:ext>
            </a:extLst>
          </p:cNvPr>
          <p:cNvPicPr>
            <a:picLocks noChangeAspect="1"/>
          </p:cNvPicPr>
          <p:nvPr/>
        </p:nvPicPr>
        <p:blipFill>
          <a:blip r:embed="rId5"/>
          <a:stretch>
            <a:fillRect/>
          </a:stretch>
        </p:blipFill>
        <p:spPr>
          <a:xfrm>
            <a:off x="10077651" y="3006291"/>
            <a:ext cx="1573498" cy="1533522"/>
          </a:xfrm>
          <a:prstGeom prst="rect">
            <a:avLst/>
          </a:prstGeom>
        </p:spPr>
      </p:pic>
      <p:pic>
        <p:nvPicPr>
          <p:cNvPr id="10" name="Picture 9">
            <a:extLst>
              <a:ext uri="{FF2B5EF4-FFF2-40B4-BE49-F238E27FC236}">
                <a16:creationId xmlns:a16="http://schemas.microsoft.com/office/drawing/2014/main" id="{D95746AF-E127-BA73-F240-96A513934641}"/>
              </a:ext>
            </a:extLst>
          </p:cNvPr>
          <p:cNvPicPr>
            <a:picLocks noChangeAspect="1"/>
          </p:cNvPicPr>
          <p:nvPr/>
        </p:nvPicPr>
        <p:blipFill>
          <a:blip r:embed="rId6"/>
          <a:stretch>
            <a:fillRect/>
          </a:stretch>
        </p:blipFill>
        <p:spPr>
          <a:xfrm>
            <a:off x="10077651" y="4584730"/>
            <a:ext cx="1573498" cy="1739869"/>
          </a:xfrm>
          <a:prstGeom prst="rect">
            <a:avLst/>
          </a:prstGeom>
        </p:spPr>
      </p:pic>
    </p:spTree>
    <p:extLst>
      <p:ext uri="{BB962C8B-B14F-4D97-AF65-F5344CB8AC3E}">
        <p14:creationId xmlns:p14="http://schemas.microsoft.com/office/powerpoint/2010/main" val="3287532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47150-FA4E-AB3D-B5B6-A1882CCE9DD7}"/>
              </a:ext>
            </a:extLst>
          </p:cNvPr>
          <p:cNvSpPr>
            <a:spLocks noGrp="1"/>
          </p:cNvSpPr>
          <p:nvPr>
            <p:ph type="sldNum" sz="quarter" idx="12"/>
          </p:nvPr>
        </p:nvSpPr>
        <p:spPr/>
        <p:txBody>
          <a:bodyPr/>
          <a:lstStyle/>
          <a:p>
            <a:fld id="{B76B49FA-22BB-44F5-8EFA-E5C56FA3907E}" type="slidenum">
              <a:rPr lang="en-US" smtClean="0"/>
              <a:pPr/>
              <a:t>33</a:t>
            </a:fld>
            <a:endParaRPr lang="en-US"/>
          </a:p>
        </p:txBody>
      </p:sp>
      <p:sp>
        <p:nvSpPr>
          <p:cNvPr id="3" name="Title 2">
            <a:extLst>
              <a:ext uri="{FF2B5EF4-FFF2-40B4-BE49-F238E27FC236}">
                <a16:creationId xmlns:a16="http://schemas.microsoft.com/office/drawing/2014/main" id="{E610AFB7-2E28-625E-14DD-1CB268282925}"/>
              </a:ext>
            </a:extLst>
          </p:cNvPr>
          <p:cNvSpPr>
            <a:spLocks noGrp="1"/>
          </p:cNvSpPr>
          <p:nvPr>
            <p:ph type="title"/>
          </p:nvPr>
        </p:nvSpPr>
        <p:spPr>
          <a:xfrm>
            <a:off x="152400" y="76200"/>
            <a:ext cx="6553200" cy="609600"/>
          </a:xfrm>
        </p:spPr>
        <p:txBody>
          <a:bodyPr>
            <a:normAutofit fontScale="90000"/>
          </a:bodyPr>
          <a:lstStyle/>
          <a:p>
            <a:r>
              <a:rPr lang="en-US"/>
              <a:t>Call Center Update </a:t>
            </a:r>
            <a:r>
              <a:rPr lang="en-US">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(25.01.26 to 31.01.26)</a:t>
            </a:r>
            <a:endParaRPr lang="en-US"/>
          </a:p>
        </p:txBody>
      </p:sp>
      <p:sp>
        <p:nvSpPr>
          <p:cNvPr id="5" name="TextBox 4">
            <a:extLst>
              <a:ext uri="{FF2B5EF4-FFF2-40B4-BE49-F238E27FC236}">
                <a16:creationId xmlns:a16="http://schemas.microsoft.com/office/drawing/2014/main" id="{D19D6CE9-EC53-C266-C91C-56382204BDCB}"/>
              </a:ext>
            </a:extLst>
          </p:cNvPr>
          <p:cNvSpPr txBox="1"/>
          <p:nvPr/>
        </p:nvSpPr>
        <p:spPr>
          <a:xfrm>
            <a:off x="313922" y="1006715"/>
            <a:ext cx="5410200" cy="461665"/>
          </a:xfrm>
          <a:prstGeom prst="rect">
            <a:avLst/>
          </a:prstGeom>
          <a:noFill/>
        </p:spPr>
        <p:txBody>
          <a:bodyPr wrap="square" rtlCol="0">
            <a:spAutoFit/>
          </a:bodyPr>
          <a:lstStyle/>
          <a:p>
            <a:pPr marL="457200" indent="-457200">
              <a:buFont typeface="Arial" panose="020B0604020202020204" pitchFamily="34" charset="0"/>
              <a:buChar char="•"/>
            </a:pPr>
            <a:r>
              <a:rPr lang="en-US" sz="2400" b="1"/>
              <a:t>Banners at all 106 centres displayed </a:t>
            </a:r>
            <a:endParaRPr lang="en-IN" sz="2400" b="1"/>
          </a:p>
        </p:txBody>
      </p:sp>
      <p:graphicFrame>
        <p:nvGraphicFramePr>
          <p:cNvPr id="6" name="Table 5">
            <a:extLst>
              <a:ext uri="{FF2B5EF4-FFF2-40B4-BE49-F238E27FC236}">
                <a16:creationId xmlns:a16="http://schemas.microsoft.com/office/drawing/2014/main" id="{06591D5B-02C7-E080-BA34-1DF2358EDB79}"/>
              </a:ext>
            </a:extLst>
          </p:cNvPr>
          <p:cNvGraphicFramePr>
            <a:graphicFrameLocks noGrp="1"/>
          </p:cNvGraphicFramePr>
          <p:nvPr/>
        </p:nvGraphicFramePr>
        <p:xfrm>
          <a:off x="313922" y="1524000"/>
          <a:ext cx="11544301" cy="4805528"/>
        </p:xfrm>
        <a:graphic>
          <a:graphicData uri="http://schemas.openxmlformats.org/drawingml/2006/table">
            <a:tbl>
              <a:tblPr>
                <a:tableStyleId>{BC89EF96-8CEA-46FF-86C4-4CE0E7609802}</a:tableStyleId>
              </a:tblPr>
              <a:tblGrid>
                <a:gridCol w="2876551">
                  <a:extLst>
                    <a:ext uri="{9D8B030D-6E8A-4147-A177-3AD203B41FA5}">
                      <a16:colId xmlns:a16="http://schemas.microsoft.com/office/drawing/2014/main" val="2772004477"/>
                    </a:ext>
                  </a:extLst>
                </a:gridCol>
                <a:gridCol w="914400">
                  <a:extLst>
                    <a:ext uri="{9D8B030D-6E8A-4147-A177-3AD203B41FA5}">
                      <a16:colId xmlns:a16="http://schemas.microsoft.com/office/drawing/2014/main" val="504412515"/>
                    </a:ext>
                  </a:extLst>
                </a:gridCol>
                <a:gridCol w="1066800">
                  <a:extLst>
                    <a:ext uri="{9D8B030D-6E8A-4147-A177-3AD203B41FA5}">
                      <a16:colId xmlns:a16="http://schemas.microsoft.com/office/drawing/2014/main" val="2749436210"/>
                    </a:ext>
                  </a:extLst>
                </a:gridCol>
                <a:gridCol w="6686550">
                  <a:extLst>
                    <a:ext uri="{9D8B030D-6E8A-4147-A177-3AD203B41FA5}">
                      <a16:colId xmlns:a16="http://schemas.microsoft.com/office/drawing/2014/main" val="3225686035"/>
                    </a:ext>
                  </a:extLst>
                </a:gridCol>
              </a:tblGrid>
              <a:tr h="696114">
                <a:tc>
                  <a:txBody>
                    <a:bodyPr/>
                    <a:lstStyle/>
                    <a:p>
                      <a:pPr rtl="0">
                        <a:buNone/>
                      </a:pPr>
                      <a:r>
                        <a:rPr lang="en-IN" b="1">
                          <a:solidFill>
                            <a:srgbClr val="1F1F1F"/>
                          </a:solidFill>
                          <a:effectLst/>
                          <a:latin typeface="Aptos" panose="020B0004020202020204" pitchFamily="34" charset="0"/>
                        </a:rPr>
                        <a:t>Category</a:t>
                      </a:r>
                      <a:endParaRPr lang="en-IN">
                        <a:solidFill>
                          <a:srgbClr val="1F1F1F"/>
                        </a:solidFill>
                        <a:effectLst/>
                        <a:latin typeface="Aptos" panose="020B0004020202020204" pitchFamily="34" charset="0"/>
                      </a:endParaRPr>
                    </a:p>
                  </a:txBody>
                  <a:tcPr marL="114300" marR="114300" marT="76200" marB="76200" anchor="ctr">
                    <a:solidFill>
                      <a:schemeClr val="tx2">
                        <a:lumMod val="40000"/>
                        <a:lumOff val="60000"/>
                      </a:schemeClr>
                    </a:solidFill>
                  </a:tcPr>
                </a:tc>
                <a:tc>
                  <a:txBody>
                    <a:bodyPr/>
                    <a:lstStyle/>
                    <a:p>
                      <a:pPr rtl="0">
                        <a:buNone/>
                      </a:pPr>
                      <a:r>
                        <a:rPr lang="en-IN" b="1">
                          <a:solidFill>
                            <a:srgbClr val="1F1F1F"/>
                          </a:solidFill>
                          <a:effectLst/>
                          <a:latin typeface="Aptos" panose="020B0004020202020204" pitchFamily="34" charset="0"/>
                        </a:rPr>
                        <a:t>No. of Cases</a:t>
                      </a:r>
                      <a:endParaRPr lang="en-IN">
                        <a:solidFill>
                          <a:srgbClr val="1F1F1F"/>
                        </a:solidFill>
                        <a:effectLst/>
                        <a:latin typeface="Aptos" panose="020B0004020202020204" pitchFamily="34" charset="0"/>
                      </a:endParaRPr>
                    </a:p>
                  </a:txBody>
                  <a:tcPr marL="114300" marR="114300" marT="76200" marB="76200" anchor="ctr">
                    <a:solidFill>
                      <a:schemeClr val="tx2">
                        <a:lumMod val="40000"/>
                        <a:lumOff val="60000"/>
                      </a:schemeClr>
                    </a:solidFill>
                  </a:tcPr>
                </a:tc>
                <a:tc>
                  <a:txBody>
                    <a:bodyPr/>
                    <a:lstStyle/>
                    <a:p>
                      <a:pPr rtl="0">
                        <a:buNone/>
                      </a:pPr>
                      <a:r>
                        <a:rPr lang="en-IN" b="1">
                          <a:solidFill>
                            <a:srgbClr val="1F1F1F"/>
                          </a:solidFill>
                          <a:effectLst/>
                          <a:latin typeface="Aptos" panose="020B0004020202020204" pitchFamily="34" charset="0"/>
                        </a:rPr>
                        <a:t>% of Total</a:t>
                      </a:r>
                      <a:endParaRPr lang="en-IN">
                        <a:solidFill>
                          <a:srgbClr val="1F1F1F"/>
                        </a:solidFill>
                        <a:effectLst/>
                        <a:latin typeface="Aptos" panose="020B0004020202020204" pitchFamily="34" charset="0"/>
                      </a:endParaRPr>
                    </a:p>
                  </a:txBody>
                  <a:tcPr marL="114300" marR="114300" marT="76200" marB="76200" anchor="ctr">
                    <a:solidFill>
                      <a:schemeClr val="tx2">
                        <a:lumMod val="40000"/>
                        <a:lumOff val="60000"/>
                      </a:schemeClr>
                    </a:solidFill>
                  </a:tcPr>
                </a:tc>
                <a:tc>
                  <a:txBody>
                    <a:bodyPr/>
                    <a:lstStyle/>
                    <a:p>
                      <a:pPr rtl="0">
                        <a:buNone/>
                      </a:pPr>
                      <a:r>
                        <a:rPr lang="en-IN" b="1">
                          <a:solidFill>
                            <a:srgbClr val="1F1F1F"/>
                          </a:solidFill>
                          <a:effectLst/>
                          <a:latin typeface="Aptos" panose="020B0004020202020204" pitchFamily="34" charset="0"/>
                        </a:rPr>
                        <a:t>Remarks</a:t>
                      </a:r>
                      <a:endParaRPr lang="en-IN">
                        <a:solidFill>
                          <a:srgbClr val="1F1F1F"/>
                        </a:solidFill>
                        <a:effectLst/>
                        <a:latin typeface="Aptos" panose="020B0004020202020204" pitchFamily="34" charset="0"/>
                      </a:endParaRPr>
                    </a:p>
                  </a:txBody>
                  <a:tcPr marL="114300" marR="114300" marT="76200" marB="76200" anchor="ctr">
                    <a:solidFill>
                      <a:schemeClr val="tx2">
                        <a:lumMod val="40000"/>
                        <a:lumOff val="60000"/>
                      </a:schemeClr>
                    </a:solidFill>
                  </a:tcPr>
                </a:tc>
                <a:extLst>
                  <a:ext uri="{0D108BD9-81ED-4DB2-BD59-A6C34878D82A}">
                    <a16:rowId xmlns:a16="http://schemas.microsoft.com/office/drawing/2014/main" val="3659913891"/>
                  </a:ext>
                </a:extLst>
              </a:tr>
              <a:tr h="516158">
                <a:tc>
                  <a:txBody>
                    <a:bodyPr/>
                    <a:lstStyle/>
                    <a:p>
                      <a:pPr algn="l" rtl="0" fontAlgn="ctr">
                        <a:buNone/>
                      </a:pPr>
                      <a:r>
                        <a:rPr lang="en-IN" sz="1400" b="1" i="0" u="none" strike="noStrike" err="1">
                          <a:solidFill>
                            <a:srgbClr val="1F1F1F"/>
                          </a:solidFill>
                          <a:effectLst/>
                          <a:latin typeface="Arial" panose="020B0604020202020204" pitchFamily="34" charset="0"/>
                        </a:rPr>
                        <a:t>Purchey</a:t>
                      </a:r>
                      <a:r>
                        <a:rPr lang="en-IN" sz="1400" b="1" i="0" u="none" strike="noStrike">
                          <a:solidFill>
                            <a:srgbClr val="1F1F1F"/>
                          </a:solidFill>
                          <a:effectLst/>
                          <a:latin typeface="Arial" panose="020B0604020202020204" pitchFamily="34" charset="0"/>
                        </a:rPr>
                        <a:t> expired</a:t>
                      </a:r>
                    </a:p>
                  </a:txBody>
                  <a:tcPr marL="9525" marR="9525" marT="9525" marB="0" anchor="ctr"/>
                </a:tc>
                <a:tc>
                  <a:txBody>
                    <a:bodyPr/>
                    <a:lstStyle/>
                    <a:p>
                      <a:pPr algn="ctr" rtl="0" fontAlgn="ctr">
                        <a:buNone/>
                      </a:pPr>
                      <a:r>
                        <a:rPr lang="en-IN" sz="1400" b="0" i="0" u="none" strike="noStrike">
                          <a:solidFill>
                            <a:srgbClr val="1F1F1F"/>
                          </a:solidFill>
                          <a:effectLst/>
                          <a:latin typeface="Arial" panose="020B0604020202020204" pitchFamily="34" charset="0"/>
                        </a:rPr>
                        <a:t>10</a:t>
                      </a:r>
                    </a:p>
                  </a:txBody>
                  <a:tcPr marL="9525" marR="9525" marT="9525" marB="0" anchor="ctr"/>
                </a:tc>
                <a:tc>
                  <a:txBody>
                    <a:bodyPr/>
                    <a:lstStyle/>
                    <a:p>
                      <a:pPr algn="ctr" rtl="0" fontAlgn="ctr">
                        <a:buNone/>
                      </a:pPr>
                      <a:r>
                        <a:rPr lang="en-IN" sz="1400" b="0" i="0" u="none" strike="noStrike">
                          <a:solidFill>
                            <a:srgbClr val="1F1F1F"/>
                          </a:solidFill>
                          <a:effectLst/>
                          <a:latin typeface="Arial" panose="020B0604020202020204" pitchFamily="34" charset="0"/>
                        </a:rPr>
                        <a:t>58.80%</a:t>
                      </a:r>
                    </a:p>
                  </a:txBody>
                  <a:tcPr marL="9525" marR="9525" marT="9525" marB="0" anchor="ctr"/>
                </a:tc>
                <a:tc>
                  <a:txBody>
                    <a:bodyPr/>
                    <a:lstStyle/>
                    <a:p>
                      <a:pPr algn="l" rtl="0" fontAlgn="ctr">
                        <a:buNone/>
                      </a:pPr>
                      <a:r>
                        <a:rPr lang="en-US" sz="1400" b="0" i="0" u="none" strike="noStrike">
                          <a:solidFill>
                            <a:srgbClr val="1F1F1F"/>
                          </a:solidFill>
                          <a:effectLst/>
                          <a:latin typeface="Arial" panose="020B0604020202020204" pitchFamily="34" charset="0"/>
                        </a:rPr>
                        <a:t>Most common issue; involved revalidating dates (Jan 26–29) for fresh cane supply.</a:t>
                      </a:r>
                    </a:p>
                  </a:txBody>
                  <a:tcPr marL="9525" marR="9525" marT="9525" marB="0" anchor="ctr"/>
                </a:tc>
                <a:extLst>
                  <a:ext uri="{0D108BD9-81ED-4DB2-BD59-A6C34878D82A}">
                    <a16:rowId xmlns:a16="http://schemas.microsoft.com/office/drawing/2014/main" val="2221648795"/>
                  </a:ext>
                </a:extLst>
              </a:tr>
              <a:tr h="717666">
                <a:tc>
                  <a:txBody>
                    <a:bodyPr/>
                    <a:lstStyle/>
                    <a:p>
                      <a:pPr algn="l" rtl="0" fontAlgn="ctr">
                        <a:buNone/>
                      </a:pPr>
                      <a:r>
                        <a:rPr lang="en-IN" sz="1400" b="1" i="0" u="none" strike="noStrike">
                          <a:solidFill>
                            <a:srgbClr val="1F1F1F"/>
                          </a:solidFill>
                          <a:effectLst/>
                          <a:latin typeface="Arial" panose="020B0604020202020204" pitchFamily="34" charset="0"/>
                        </a:rPr>
                        <a:t>Additional bonding</a:t>
                      </a:r>
                    </a:p>
                  </a:txBody>
                  <a:tcPr marL="9525" marR="9525" marT="9525" marB="0" anchor="ctr"/>
                </a:tc>
                <a:tc>
                  <a:txBody>
                    <a:bodyPr/>
                    <a:lstStyle/>
                    <a:p>
                      <a:pPr algn="ctr" rtl="0" fontAlgn="ctr">
                        <a:buNone/>
                      </a:pPr>
                      <a:r>
                        <a:rPr lang="en-IN" sz="1400" b="0" i="0" u="none" strike="noStrike">
                          <a:solidFill>
                            <a:srgbClr val="1F1F1F"/>
                          </a:solidFill>
                          <a:effectLst/>
                          <a:latin typeface="Arial" panose="020B0604020202020204" pitchFamily="34" charset="0"/>
                        </a:rPr>
                        <a:t>3</a:t>
                      </a:r>
                    </a:p>
                  </a:txBody>
                  <a:tcPr marL="9525" marR="9525" marT="9525" marB="0" anchor="ctr"/>
                </a:tc>
                <a:tc>
                  <a:txBody>
                    <a:bodyPr/>
                    <a:lstStyle/>
                    <a:p>
                      <a:pPr algn="ctr" rtl="0" fontAlgn="ctr">
                        <a:buNone/>
                      </a:pPr>
                      <a:r>
                        <a:rPr lang="en-IN" sz="1400" b="0" i="0" u="none" strike="noStrike">
                          <a:solidFill>
                            <a:srgbClr val="1F1F1F"/>
                          </a:solidFill>
                          <a:effectLst/>
                          <a:latin typeface="Arial" panose="020B0604020202020204" pitchFamily="34" charset="0"/>
                        </a:rPr>
                        <a:t>17.60%</a:t>
                      </a:r>
                    </a:p>
                  </a:txBody>
                  <a:tcPr marL="9525" marR="9525" marT="9525" marB="0" anchor="ctr"/>
                </a:tc>
                <a:tc>
                  <a:txBody>
                    <a:bodyPr/>
                    <a:lstStyle/>
                    <a:p>
                      <a:pPr algn="l" rtl="0" fontAlgn="ctr">
                        <a:buNone/>
                      </a:pPr>
                      <a:r>
                        <a:rPr lang="en-US" sz="1400" b="0" i="0" u="none" strike="noStrike">
                          <a:solidFill>
                            <a:srgbClr val="1F1F1F"/>
                          </a:solidFill>
                          <a:effectLst/>
                          <a:latin typeface="Arial" panose="020B0604020202020204" pitchFamily="34" charset="0"/>
                        </a:rPr>
                        <a:t>Related to standing Ratoon cane; growers requested extra bonding/</a:t>
                      </a:r>
                      <a:r>
                        <a:rPr lang="en-US" sz="1400" b="0" i="0" u="none" strike="noStrike" err="1">
                          <a:solidFill>
                            <a:srgbClr val="1F1F1F"/>
                          </a:solidFill>
                          <a:effectLst/>
                          <a:latin typeface="Arial" panose="020B0604020202020204" pitchFamily="34" charset="0"/>
                        </a:rPr>
                        <a:t>purchey</a:t>
                      </a:r>
                      <a:r>
                        <a:rPr lang="en-US" sz="1400" b="0" i="0" u="none" strike="noStrike">
                          <a:solidFill>
                            <a:srgbClr val="1F1F1F"/>
                          </a:solidFill>
                          <a:effectLst/>
                          <a:latin typeface="Arial" panose="020B0604020202020204" pitchFamily="34" charset="0"/>
                        </a:rPr>
                        <a:t>.</a:t>
                      </a:r>
                    </a:p>
                  </a:txBody>
                  <a:tcPr marL="9525" marR="9525" marT="9525" marB="0" anchor="ctr"/>
                </a:tc>
                <a:extLst>
                  <a:ext uri="{0D108BD9-81ED-4DB2-BD59-A6C34878D82A}">
                    <a16:rowId xmlns:a16="http://schemas.microsoft.com/office/drawing/2014/main" val="205293279"/>
                  </a:ext>
                </a:extLst>
              </a:tr>
              <a:tr h="717666">
                <a:tc>
                  <a:txBody>
                    <a:bodyPr/>
                    <a:lstStyle/>
                    <a:p>
                      <a:pPr algn="l" rtl="0" fontAlgn="ctr">
                        <a:buNone/>
                      </a:pPr>
                      <a:r>
                        <a:rPr lang="en-IN" sz="1400" b="1" i="0" u="none" strike="noStrike">
                          <a:solidFill>
                            <a:srgbClr val="1F1F1F"/>
                          </a:solidFill>
                          <a:effectLst/>
                          <a:latin typeface="Arial" panose="020B0604020202020204" pitchFamily="34" charset="0"/>
                        </a:rPr>
                        <a:t>Logistics / Truck Availability</a:t>
                      </a:r>
                    </a:p>
                  </a:txBody>
                  <a:tcPr marL="9525" marR="9525" marT="9525" marB="0" anchor="ctr"/>
                </a:tc>
                <a:tc>
                  <a:txBody>
                    <a:bodyPr/>
                    <a:lstStyle/>
                    <a:p>
                      <a:pPr algn="ctr" rtl="0" fontAlgn="ctr">
                        <a:buNone/>
                      </a:pPr>
                      <a:r>
                        <a:rPr lang="en-IN" sz="1400" b="0" i="0" u="none" strike="noStrike">
                          <a:solidFill>
                            <a:srgbClr val="1F1F1F"/>
                          </a:solidFill>
                          <a:effectLst/>
                          <a:latin typeface="Arial" panose="020B0604020202020204" pitchFamily="34" charset="0"/>
                        </a:rPr>
                        <a:t>2</a:t>
                      </a:r>
                    </a:p>
                  </a:txBody>
                  <a:tcPr marL="9525" marR="9525" marT="9525" marB="0" anchor="ctr"/>
                </a:tc>
                <a:tc>
                  <a:txBody>
                    <a:bodyPr/>
                    <a:lstStyle/>
                    <a:p>
                      <a:pPr algn="ctr" rtl="0" fontAlgn="ctr">
                        <a:buNone/>
                      </a:pPr>
                      <a:r>
                        <a:rPr lang="en-IN" sz="1400" b="0" i="0" u="none" strike="noStrike">
                          <a:solidFill>
                            <a:srgbClr val="1F1F1F"/>
                          </a:solidFill>
                          <a:effectLst/>
                          <a:latin typeface="Arial" panose="020B0604020202020204" pitchFamily="34" charset="0"/>
                        </a:rPr>
                        <a:t>11.80%</a:t>
                      </a:r>
                    </a:p>
                  </a:txBody>
                  <a:tcPr marL="9525" marR="9525" marT="9525" marB="0" anchor="ctr"/>
                </a:tc>
                <a:tc>
                  <a:txBody>
                    <a:bodyPr/>
                    <a:lstStyle/>
                    <a:p>
                      <a:pPr algn="l" rtl="0" fontAlgn="ctr">
                        <a:buNone/>
                      </a:pPr>
                      <a:r>
                        <a:rPr lang="en-US" sz="1400" b="0" i="0" u="none" strike="noStrike">
                          <a:solidFill>
                            <a:srgbClr val="1F1F1F"/>
                          </a:solidFill>
                          <a:effectLst/>
                          <a:latin typeface="Arial" panose="020B0604020202020204" pitchFamily="34" charset="0"/>
                        </a:rPr>
                        <a:t>Specifically at Jungle Matera and </a:t>
                      </a:r>
                      <a:r>
                        <a:rPr lang="en-US" sz="1400" b="0" i="0" u="none" strike="noStrike" err="1">
                          <a:solidFill>
                            <a:srgbClr val="1F1F1F"/>
                          </a:solidFill>
                          <a:effectLst/>
                          <a:latin typeface="Arial" panose="020B0604020202020204" pitchFamily="34" charset="0"/>
                        </a:rPr>
                        <a:t>Khajuhabazar</a:t>
                      </a:r>
                      <a:r>
                        <a:rPr lang="en-US" sz="1400" b="0" i="0" u="none" strike="noStrike">
                          <a:solidFill>
                            <a:srgbClr val="1F1F1F"/>
                          </a:solidFill>
                          <a:effectLst/>
                          <a:latin typeface="Arial" panose="020B0604020202020204" pitchFamily="34" charset="0"/>
                        </a:rPr>
                        <a:t> III; resolved by starting loading.</a:t>
                      </a:r>
                    </a:p>
                  </a:txBody>
                  <a:tcPr marL="9525" marR="9525" marT="9525" marB="0" anchor="ctr"/>
                </a:tc>
                <a:extLst>
                  <a:ext uri="{0D108BD9-81ED-4DB2-BD59-A6C34878D82A}">
                    <a16:rowId xmlns:a16="http://schemas.microsoft.com/office/drawing/2014/main" val="4145607831"/>
                  </a:ext>
                </a:extLst>
              </a:tr>
              <a:tr h="717666">
                <a:tc>
                  <a:txBody>
                    <a:bodyPr/>
                    <a:lstStyle/>
                    <a:p>
                      <a:pPr algn="l" rtl="0" fontAlgn="ctr">
                        <a:buNone/>
                      </a:pPr>
                      <a:r>
                        <a:rPr lang="en-IN" sz="1400" b="1" i="0" u="none" strike="noStrike">
                          <a:solidFill>
                            <a:srgbClr val="1F1F1F"/>
                          </a:solidFill>
                          <a:effectLst/>
                          <a:latin typeface="Arial" panose="020B0604020202020204" pitchFamily="34" charset="0"/>
                        </a:rPr>
                        <a:t>Operational Delays</a:t>
                      </a:r>
                    </a:p>
                  </a:txBody>
                  <a:tcPr marL="9525" marR="9525" marT="9525" marB="0" anchor="ctr"/>
                </a:tc>
                <a:tc>
                  <a:txBody>
                    <a:bodyPr/>
                    <a:lstStyle/>
                    <a:p>
                      <a:pPr algn="ctr" rtl="0" fontAlgn="ctr">
                        <a:buNone/>
                      </a:pPr>
                      <a:r>
                        <a:rPr lang="en-IN" sz="1400" b="0" i="0" u="none" strike="noStrike">
                          <a:solidFill>
                            <a:srgbClr val="1F1F1F"/>
                          </a:solidFill>
                          <a:effectLst/>
                          <a:latin typeface="Arial" panose="020B0604020202020204" pitchFamily="34" charset="0"/>
                        </a:rPr>
                        <a:t>1</a:t>
                      </a:r>
                    </a:p>
                  </a:txBody>
                  <a:tcPr marL="9525" marR="9525" marT="9525" marB="0" anchor="ctr"/>
                </a:tc>
                <a:tc>
                  <a:txBody>
                    <a:bodyPr/>
                    <a:lstStyle/>
                    <a:p>
                      <a:pPr algn="ctr" rtl="0" fontAlgn="ctr">
                        <a:buNone/>
                      </a:pPr>
                      <a:r>
                        <a:rPr lang="en-IN" sz="1400" b="0" i="0" u="none" strike="noStrike">
                          <a:solidFill>
                            <a:srgbClr val="1F1F1F"/>
                          </a:solidFill>
                          <a:effectLst/>
                          <a:latin typeface="Arial" panose="020B0604020202020204" pitchFamily="34" charset="0"/>
                        </a:rPr>
                        <a:t>5.90%</a:t>
                      </a:r>
                    </a:p>
                  </a:txBody>
                  <a:tcPr marL="9525" marR="9525" marT="9525" marB="0" anchor="ctr"/>
                </a:tc>
                <a:tc>
                  <a:txBody>
                    <a:bodyPr/>
                    <a:lstStyle/>
                    <a:p>
                      <a:pPr algn="l" rtl="0" fontAlgn="ctr">
                        <a:buNone/>
                      </a:pPr>
                      <a:r>
                        <a:rPr lang="en-US" sz="1400" b="0" i="0" u="none" strike="noStrike">
                          <a:solidFill>
                            <a:srgbClr val="1F1F1F"/>
                          </a:solidFill>
                          <a:effectLst/>
                          <a:latin typeface="Arial" panose="020B0604020202020204" pitchFamily="34" charset="0"/>
                        </a:rPr>
                        <a:t>Center closed or late start at </a:t>
                      </a:r>
                      <a:r>
                        <a:rPr lang="en-US" sz="1400" b="0" i="0" u="none" strike="noStrike" err="1">
                          <a:solidFill>
                            <a:srgbClr val="1F1F1F"/>
                          </a:solidFill>
                          <a:effectLst/>
                          <a:latin typeface="Arial" panose="020B0604020202020204" pitchFamily="34" charset="0"/>
                        </a:rPr>
                        <a:t>Kiratipurva</a:t>
                      </a:r>
                      <a:r>
                        <a:rPr lang="en-US" sz="1400" b="0" i="0" u="none" strike="noStrike">
                          <a:solidFill>
                            <a:srgbClr val="1F1F1F"/>
                          </a:solidFill>
                          <a:effectLst/>
                          <a:latin typeface="Arial" panose="020B0604020202020204" pitchFamily="34" charset="0"/>
                        </a:rPr>
                        <a:t>-IV.</a:t>
                      </a:r>
                    </a:p>
                  </a:txBody>
                  <a:tcPr marL="9525" marR="9525" marT="9525" marB="0" anchor="ctr"/>
                </a:tc>
                <a:extLst>
                  <a:ext uri="{0D108BD9-81ED-4DB2-BD59-A6C34878D82A}">
                    <a16:rowId xmlns:a16="http://schemas.microsoft.com/office/drawing/2014/main" val="650574729"/>
                  </a:ext>
                </a:extLst>
              </a:tr>
              <a:tr h="717666">
                <a:tc>
                  <a:txBody>
                    <a:bodyPr/>
                    <a:lstStyle/>
                    <a:p>
                      <a:pPr algn="l" rtl="0" fontAlgn="ctr">
                        <a:buNone/>
                      </a:pPr>
                      <a:r>
                        <a:rPr lang="en-IN" sz="1400" b="1" i="0" u="none" strike="noStrike">
                          <a:solidFill>
                            <a:srgbClr val="1F1F1F"/>
                          </a:solidFill>
                          <a:effectLst/>
                          <a:latin typeface="Arial" panose="020B0604020202020204" pitchFamily="34" charset="0"/>
                        </a:rPr>
                        <a:t>Payment Query</a:t>
                      </a:r>
                    </a:p>
                  </a:txBody>
                  <a:tcPr marL="9525" marR="9525" marT="9525" marB="0" anchor="ctr"/>
                </a:tc>
                <a:tc>
                  <a:txBody>
                    <a:bodyPr/>
                    <a:lstStyle/>
                    <a:p>
                      <a:pPr algn="ctr" rtl="0" fontAlgn="ctr">
                        <a:buNone/>
                      </a:pPr>
                      <a:r>
                        <a:rPr lang="en-IN" sz="1400" b="0" i="0" u="none" strike="noStrike">
                          <a:solidFill>
                            <a:srgbClr val="1F1F1F"/>
                          </a:solidFill>
                          <a:effectLst/>
                          <a:latin typeface="Arial" panose="020B0604020202020204" pitchFamily="34" charset="0"/>
                        </a:rPr>
                        <a:t>1</a:t>
                      </a:r>
                    </a:p>
                  </a:txBody>
                  <a:tcPr marL="9525" marR="9525" marT="9525" marB="0" anchor="ctr"/>
                </a:tc>
                <a:tc>
                  <a:txBody>
                    <a:bodyPr/>
                    <a:lstStyle/>
                    <a:p>
                      <a:pPr algn="ctr" rtl="0" fontAlgn="ctr">
                        <a:buNone/>
                      </a:pPr>
                      <a:r>
                        <a:rPr lang="en-IN" sz="1400" b="0" i="0" u="none" strike="noStrike">
                          <a:solidFill>
                            <a:srgbClr val="1F1F1F"/>
                          </a:solidFill>
                          <a:effectLst/>
                          <a:latin typeface="Arial" panose="020B0604020202020204" pitchFamily="34" charset="0"/>
                        </a:rPr>
                        <a:t>5.90%</a:t>
                      </a:r>
                    </a:p>
                  </a:txBody>
                  <a:tcPr marL="9525" marR="9525" marT="9525" marB="0" anchor="ctr"/>
                </a:tc>
                <a:tc>
                  <a:txBody>
                    <a:bodyPr/>
                    <a:lstStyle/>
                    <a:p>
                      <a:pPr algn="l" rtl="0" fontAlgn="ctr">
                        <a:buNone/>
                      </a:pPr>
                      <a:r>
                        <a:rPr lang="en-US" sz="1400" b="0" i="0" u="none" strike="noStrike">
                          <a:solidFill>
                            <a:srgbClr val="1F1F1F"/>
                          </a:solidFill>
                          <a:effectLst/>
                          <a:latin typeface="Arial" panose="020B0604020202020204" pitchFamily="34" charset="0"/>
                        </a:rPr>
                        <a:t>Individual inquiry regarding last payment advice date at Gate (Aira).</a:t>
                      </a:r>
                    </a:p>
                  </a:txBody>
                  <a:tcPr marL="9525" marR="9525" marT="9525" marB="0" anchor="ctr"/>
                </a:tc>
                <a:extLst>
                  <a:ext uri="{0D108BD9-81ED-4DB2-BD59-A6C34878D82A}">
                    <a16:rowId xmlns:a16="http://schemas.microsoft.com/office/drawing/2014/main" val="650386082"/>
                  </a:ext>
                </a:extLst>
              </a:tr>
              <a:tr h="717666">
                <a:tc>
                  <a:txBody>
                    <a:bodyPr/>
                    <a:lstStyle/>
                    <a:p>
                      <a:pPr algn="ctr" rtl="0" fontAlgn="ctr">
                        <a:buNone/>
                      </a:pPr>
                      <a:r>
                        <a:rPr lang="en-IN" sz="1400" b="1" i="0" u="none" strike="noStrike">
                          <a:solidFill>
                            <a:srgbClr val="1F1F1F"/>
                          </a:solidFill>
                          <a:effectLst/>
                          <a:latin typeface="Arial" panose="020B0604020202020204" pitchFamily="34" charset="0"/>
                        </a:rPr>
                        <a:t>Total</a:t>
                      </a:r>
                    </a:p>
                  </a:txBody>
                  <a:tcPr marL="9525" marR="9525" marT="9525" marB="0" anchor="ctr"/>
                </a:tc>
                <a:tc>
                  <a:txBody>
                    <a:bodyPr/>
                    <a:lstStyle/>
                    <a:p>
                      <a:pPr algn="ctr" rtl="0" fontAlgn="ctr">
                        <a:buNone/>
                      </a:pPr>
                      <a:r>
                        <a:rPr lang="en-IN" sz="1400" b="1" i="0" u="none" strike="noStrike">
                          <a:solidFill>
                            <a:srgbClr val="1F1F1F"/>
                          </a:solidFill>
                          <a:effectLst/>
                          <a:latin typeface="Arial" panose="020B0604020202020204" pitchFamily="34" charset="0"/>
                        </a:rPr>
                        <a:t>17</a:t>
                      </a:r>
                    </a:p>
                  </a:txBody>
                  <a:tcPr marL="9525" marR="9525" marT="9525" marB="0" anchor="ctr"/>
                </a:tc>
                <a:tc>
                  <a:txBody>
                    <a:bodyPr/>
                    <a:lstStyle/>
                    <a:p>
                      <a:pPr algn="ctr" rtl="0" fontAlgn="ctr">
                        <a:buNone/>
                      </a:pPr>
                      <a:r>
                        <a:rPr lang="en-IN" sz="1400" b="1" i="0" u="none" strike="noStrike">
                          <a:solidFill>
                            <a:srgbClr val="1F1F1F"/>
                          </a:solidFill>
                          <a:effectLst/>
                          <a:latin typeface="Arial" panose="020B0604020202020204" pitchFamily="34" charset="0"/>
                        </a:rPr>
                        <a:t>100%</a:t>
                      </a:r>
                    </a:p>
                  </a:txBody>
                  <a:tcPr marL="9525" marR="9525" marT="9525" marB="0" anchor="ctr"/>
                </a:tc>
                <a:tc>
                  <a:txBody>
                    <a:bodyPr/>
                    <a:lstStyle/>
                    <a:p>
                      <a:pPr algn="ctr" rtl="0" fontAlgn="ctr">
                        <a:buNone/>
                      </a:pPr>
                      <a:r>
                        <a:rPr lang="en-US" sz="1400" b="1" i="0" u="none" strike="noStrike">
                          <a:solidFill>
                            <a:srgbClr val="1F1F1F"/>
                          </a:solidFill>
                          <a:effectLst/>
                          <a:latin typeface="Arial" panose="020B0604020202020204" pitchFamily="34" charset="0"/>
                        </a:rPr>
                        <a:t>All cases are marked as Resolved.</a:t>
                      </a:r>
                    </a:p>
                  </a:txBody>
                  <a:tcPr marL="9525" marR="9525" marT="9525" marB="0" anchor="ctr"/>
                </a:tc>
                <a:extLst>
                  <a:ext uri="{0D108BD9-81ED-4DB2-BD59-A6C34878D82A}">
                    <a16:rowId xmlns:a16="http://schemas.microsoft.com/office/drawing/2014/main" val="3630014250"/>
                  </a:ext>
                </a:extLst>
              </a:tr>
            </a:tbl>
          </a:graphicData>
        </a:graphic>
      </p:graphicFrame>
    </p:spTree>
    <p:extLst>
      <p:ext uri="{BB962C8B-B14F-4D97-AF65-F5344CB8AC3E}">
        <p14:creationId xmlns:p14="http://schemas.microsoft.com/office/powerpoint/2010/main" val="2333334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528CB-EE8A-B443-0B8C-430786EA43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770318-50D6-58A3-1AB8-417378DB83E2}"/>
              </a:ext>
            </a:extLst>
          </p:cNvPr>
          <p:cNvSpPr>
            <a:spLocks noGrp="1"/>
          </p:cNvSpPr>
          <p:nvPr>
            <p:ph type="sldNum" sz="quarter" idx="12"/>
          </p:nvPr>
        </p:nvSpPr>
        <p:spPr/>
        <p:txBody>
          <a:bodyPr/>
          <a:lstStyle/>
          <a:p>
            <a:fld id="{B76B49FA-22BB-44F5-8EFA-E5C56FA3907E}" type="slidenum">
              <a:rPr lang="en-US" smtClean="0"/>
              <a:pPr/>
              <a:t>34</a:t>
            </a:fld>
            <a:endParaRPr lang="en-US"/>
          </a:p>
        </p:txBody>
      </p:sp>
      <p:sp>
        <p:nvSpPr>
          <p:cNvPr id="3" name="Title 2">
            <a:extLst>
              <a:ext uri="{FF2B5EF4-FFF2-40B4-BE49-F238E27FC236}">
                <a16:creationId xmlns:a16="http://schemas.microsoft.com/office/drawing/2014/main" id="{CBDE1F72-F3C0-B260-C73D-D0BC9F580BBC}"/>
              </a:ext>
            </a:extLst>
          </p:cNvPr>
          <p:cNvSpPr>
            <a:spLocks noGrp="1"/>
          </p:cNvSpPr>
          <p:nvPr>
            <p:ph type="title"/>
          </p:nvPr>
        </p:nvSpPr>
        <p:spPr>
          <a:xfrm>
            <a:off x="152400" y="76200"/>
            <a:ext cx="10210800" cy="609600"/>
          </a:xfrm>
        </p:spPr>
        <p:txBody>
          <a:bodyPr>
            <a:normAutofit fontScale="90000"/>
          </a:bodyPr>
          <a:lstStyle/>
          <a:p>
            <a:r>
              <a:rPr lang="en-US"/>
              <a:t>Seed Reservation new variety for Spring planting by Saksham App</a:t>
            </a:r>
          </a:p>
        </p:txBody>
      </p:sp>
      <p:graphicFrame>
        <p:nvGraphicFramePr>
          <p:cNvPr id="4" name="Table 3">
            <a:extLst>
              <a:ext uri="{FF2B5EF4-FFF2-40B4-BE49-F238E27FC236}">
                <a16:creationId xmlns:a16="http://schemas.microsoft.com/office/drawing/2014/main" id="{DDB635F3-E3AC-E32F-2338-50D243DCF0CC}"/>
              </a:ext>
            </a:extLst>
          </p:cNvPr>
          <p:cNvGraphicFramePr>
            <a:graphicFrameLocks noGrp="1"/>
          </p:cNvGraphicFramePr>
          <p:nvPr/>
        </p:nvGraphicFramePr>
        <p:xfrm>
          <a:off x="304800" y="990600"/>
          <a:ext cx="11658599" cy="5410202"/>
        </p:xfrm>
        <a:graphic>
          <a:graphicData uri="http://schemas.openxmlformats.org/drawingml/2006/table">
            <a:tbl>
              <a:tblPr/>
              <a:tblGrid>
                <a:gridCol w="589609">
                  <a:extLst>
                    <a:ext uri="{9D8B030D-6E8A-4147-A177-3AD203B41FA5}">
                      <a16:colId xmlns:a16="http://schemas.microsoft.com/office/drawing/2014/main" val="1010928003"/>
                    </a:ext>
                  </a:extLst>
                </a:gridCol>
                <a:gridCol w="1533905">
                  <a:extLst>
                    <a:ext uri="{9D8B030D-6E8A-4147-A177-3AD203B41FA5}">
                      <a16:colId xmlns:a16="http://schemas.microsoft.com/office/drawing/2014/main" val="1507546569"/>
                    </a:ext>
                  </a:extLst>
                </a:gridCol>
                <a:gridCol w="1142368">
                  <a:extLst>
                    <a:ext uri="{9D8B030D-6E8A-4147-A177-3AD203B41FA5}">
                      <a16:colId xmlns:a16="http://schemas.microsoft.com/office/drawing/2014/main" val="2068407353"/>
                    </a:ext>
                  </a:extLst>
                </a:gridCol>
                <a:gridCol w="1271344">
                  <a:extLst>
                    <a:ext uri="{9D8B030D-6E8A-4147-A177-3AD203B41FA5}">
                      <a16:colId xmlns:a16="http://schemas.microsoft.com/office/drawing/2014/main" val="1875050566"/>
                    </a:ext>
                  </a:extLst>
                </a:gridCol>
                <a:gridCol w="1068667">
                  <a:extLst>
                    <a:ext uri="{9D8B030D-6E8A-4147-A177-3AD203B41FA5}">
                      <a16:colId xmlns:a16="http://schemas.microsoft.com/office/drawing/2014/main" val="419074499"/>
                    </a:ext>
                  </a:extLst>
                </a:gridCol>
                <a:gridCol w="1036422">
                  <a:extLst>
                    <a:ext uri="{9D8B030D-6E8A-4147-A177-3AD203B41FA5}">
                      <a16:colId xmlns:a16="http://schemas.microsoft.com/office/drawing/2014/main" val="4272641342"/>
                    </a:ext>
                  </a:extLst>
                </a:gridCol>
                <a:gridCol w="1257526">
                  <a:extLst>
                    <a:ext uri="{9D8B030D-6E8A-4147-A177-3AD203B41FA5}">
                      <a16:colId xmlns:a16="http://schemas.microsoft.com/office/drawing/2014/main" val="4290716619"/>
                    </a:ext>
                  </a:extLst>
                </a:gridCol>
                <a:gridCol w="1584574">
                  <a:extLst>
                    <a:ext uri="{9D8B030D-6E8A-4147-A177-3AD203B41FA5}">
                      <a16:colId xmlns:a16="http://schemas.microsoft.com/office/drawing/2014/main" val="2024567373"/>
                    </a:ext>
                  </a:extLst>
                </a:gridCol>
                <a:gridCol w="1197644">
                  <a:extLst>
                    <a:ext uri="{9D8B030D-6E8A-4147-A177-3AD203B41FA5}">
                      <a16:colId xmlns:a16="http://schemas.microsoft.com/office/drawing/2014/main" val="966374123"/>
                    </a:ext>
                  </a:extLst>
                </a:gridCol>
                <a:gridCol w="976540">
                  <a:extLst>
                    <a:ext uri="{9D8B030D-6E8A-4147-A177-3AD203B41FA5}">
                      <a16:colId xmlns:a16="http://schemas.microsoft.com/office/drawing/2014/main" val="3552576813"/>
                    </a:ext>
                  </a:extLst>
                </a:gridCol>
              </a:tblGrid>
              <a:tr h="1182557">
                <a:tc>
                  <a:txBody>
                    <a:bodyPr/>
                    <a:lstStyle/>
                    <a:p>
                      <a:pPr algn="ctr" fontAlgn="ctr">
                        <a:buNone/>
                      </a:pPr>
                      <a:r>
                        <a:rPr lang="en-IN" sz="2000" b="1" i="0" u="none" strike="noStrike">
                          <a:solidFill>
                            <a:srgbClr val="000000"/>
                          </a:solidFill>
                          <a:effectLst/>
                          <a:latin typeface="Calibri" panose="020F0502020204030204" pitchFamily="34" charset="0"/>
                        </a:rPr>
                        <a:t>S.N.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Variety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AIRA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800" b="1" i="0" u="none" strike="noStrike">
                          <a:solidFill>
                            <a:srgbClr val="000000"/>
                          </a:solidFill>
                          <a:effectLst/>
                          <a:latin typeface="Calibri" panose="020F0502020204030204" pitchFamily="34" charset="0"/>
                        </a:rPr>
                        <a:t>ARNIKHANA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800" b="1" i="0" u="none" strike="noStrike">
                          <a:solidFill>
                            <a:srgbClr val="000000"/>
                          </a:solidFill>
                          <a:effectLst/>
                          <a:latin typeface="Calibri" panose="020F0502020204030204" pitchFamily="34" charset="0"/>
                        </a:rPr>
                        <a:t>BELRAYAN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800" b="1" i="0" u="none" strike="noStrike">
                          <a:solidFill>
                            <a:srgbClr val="000000"/>
                          </a:solidFill>
                          <a:effectLst/>
                          <a:latin typeface="Calibri" panose="020F0502020204030204" pitchFamily="34" charset="0"/>
                        </a:rPr>
                        <a:t>HARGAON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800" b="1" i="0" u="none" strike="noStrike">
                          <a:solidFill>
                            <a:srgbClr val="000000"/>
                          </a:solidFill>
                          <a:effectLst/>
                          <a:latin typeface="Calibri" panose="020F0502020204030204" pitchFamily="34" charset="0"/>
                        </a:rPr>
                        <a:t>LAKHIMPUR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600" b="1" i="0" u="none" strike="noStrike">
                          <a:solidFill>
                            <a:srgbClr val="000000"/>
                          </a:solidFill>
                          <a:effectLst/>
                          <a:latin typeface="Calibri" panose="020F0502020204030204" pitchFamily="34" charset="0"/>
                        </a:rPr>
                        <a:t>MAHMOODABAD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800" b="1" i="0" u="none" strike="noStrike">
                          <a:solidFill>
                            <a:srgbClr val="000000"/>
                          </a:solidFill>
                          <a:effectLst/>
                          <a:latin typeface="Calibri" panose="020F0502020204030204" pitchFamily="34" charset="0"/>
                        </a:rPr>
                        <a:t>NANPARA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1800" b="1" i="0" u="none" strike="noStrike">
                          <a:solidFill>
                            <a:srgbClr val="000000"/>
                          </a:solidFill>
                          <a:effectLst/>
                          <a:latin typeface="Calibri" panose="020F0502020204030204" pitchFamily="34" charset="0"/>
                        </a:rPr>
                        <a:t>Grand Total (</a:t>
                      </a:r>
                      <a:r>
                        <a:rPr lang="en-IN" sz="1800" b="1" i="0" u="none" strike="noStrike" err="1">
                          <a:solidFill>
                            <a:srgbClr val="000000"/>
                          </a:solidFill>
                          <a:effectLst/>
                          <a:latin typeface="Calibri" panose="020F0502020204030204" pitchFamily="34" charset="0"/>
                        </a:rPr>
                        <a:t>Qtls</a:t>
                      </a:r>
                      <a:r>
                        <a:rPr lang="en-IN" sz="1800" b="1"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1947411610"/>
                  </a:ext>
                </a:extLst>
              </a:tr>
              <a:tr h="591279">
                <a:tc>
                  <a:txBody>
                    <a:bodyPr/>
                    <a:lstStyle/>
                    <a:p>
                      <a:pPr algn="ctr" fontAlgn="ctr">
                        <a:buNone/>
                      </a:pPr>
                      <a:r>
                        <a:rPr lang="en-IN" sz="20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CO 15023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31410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1725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1590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1220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4000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1" i="0" u="none" strike="noStrike">
                          <a:solidFill>
                            <a:srgbClr val="000000"/>
                          </a:solidFill>
                          <a:effectLst/>
                          <a:latin typeface="Calibri" panose="020F0502020204030204" pitchFamily="34" charset="0"/>
                        </a:rPr>
                        <a:t>40045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3640460028"/>
                  </a:ext>
                </a:extLst>
              </a:tr>
              <a:tr h="591279">
                <a:tc>
                  <a:txBody>
                    <a:bodyPr/>
                    <a:lstStyle/>
                    <a:p>
                      <a:pPr algn="ctr" fontAlgn="ctr">
                        <a:buNone/>
                      </a:pPr>
                      <a:r>
                        <a:rPr lang="en-IN" sz="20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COLK 16202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4312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525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260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365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275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1" i="0" u="none" strike="noStrike">
                          <a:solidFill>
                            <a:srgbClr val="000000"/>
                          </a:solidFill>
                          <a:effectLst/>
                          <a:latin typeface="Calibri" panose="020F0502020204030204" pitchFamily="34" charset="0"/>
                        </a:rPr>
                        <a:t>5737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1629223001"/>
                  </a:ext>
                </a:extLst>
              </a:tr>
              <a:tr h="591279">
                <a:tc>
                  <a:txBody>
                    <a:bodyPr/>
                    <a:lstStyle/>
                    <a:p>
                      <a:pPr algn="ctr" fontAlgn="ctr">
                        <a:buNone/>
                      </a:pPr>
                      <a:r>
                        <a:rPr lang="en-IN" sz="20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COS 13231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300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1" i="0" u="none" strike="noStrike">
                          <a:solidFill>
                            <a:srgbClr val="000000"/>
                          </a:solidFill>
                          <a:effectLst/>
                          <a:latin typeface="Calibri" panose="020F0502020204030204" pitchFamily="34" charset="0"/>
                        </a:rPr>
                        <a:t>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1274042217"/>
                  </a:ext>
                </a:extLst>
              </a:tr>
              <a:tr h="591279">
                <a:tc>
                  <a:txBody>
                    <a:bodyPr/>
                    <a:lstStyle/>
                    <a:p>
                      <a:pPr algn="ctr" fontAlgn="ctr">
                        <a:buNone/>
                      </a:pPr>
                      <a:r>
                        <a:rPr lang="en-IN" sz="20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COS 13235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69259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300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4390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11375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2980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9453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1" i="0" u="none" strike="noStrike">
                          <a:solidFill>
                            <a:srgbClr val="000000"/>
                          </a:solidFill>
                          <a:effectLst/>
                          <a:latin typeface="Calibri" panose="020F0502020204030204" pitchFamily="34" charset="0"/>
                        </a:rPr>
                        <a:t>97757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2458776915"/>
                  </a:ext>
                </a:extLst>
              </a:tr>
              <a:tr h="591279">
                <a:tc>
                  <a:txBody>
                    <a:bodyPr/>
                    <a:lstStyle/>
                    <a:p>
                      <a:pPr algn="ctr" fontAlgn="ctr">
                        <a:buNone/>
                      </a:pPr>
                      <a:r>
                        <a:rPr lang="en-IN" sz="20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Cos 18231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1" i="0" u="none" strike="noStrike">
                          <a:solidFill>
                            <a:srgbClr val="000000"/>
                          </a:solidFill>
                          <a:effectLst/>
                          <a:latin typeface="Calibri" panose="020F0502020204030204" pitchFamily="34" charset="0"/>
                        </a:rPr>
                        <a:t>220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2988734491"/>
                  </a:ext>
                </a:extLst>
              </a:tr>
              <a:tr h="591279">
                <a:tc>
                  <a:txBody>
                    <a:bodyPr/>
                    <a:lstStyle/>
                    <a:p>
                      <a:pPr algn="ctr" fontAlgn="ctr">
                        <a:buNone/>
                      </a:pPr>
                      <a:r>
                        <a:rPr lang="en-IN" sz="20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Cos17231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2010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820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0" i="0" u="none" strike="noStrike">
                          <a:solidFill>
                            <a:srgbClr val="000000"/>
                          </a:solidFill>
                          <a:effectLst/>
                          <a:latin typeface="Calibri" panose="020F0502020204030204" pitchFamily="34" charset="0"/>
                        </a:rPr>
                        <a:t>690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1" i="0" u="none" strike="noStrike">
                          <a:solidFill>
                            <a:srgbClr val="000000"/>
                          </a:solidFill>
                          <a:effectLst/>
                          <a:latin typeface="Calibri" panose="020F0502020204030204" pitchFamily="34" charset="0"/>
                        </a:rPr>
                        <a:t>3920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1505136008"/>
                  </a:ext>
                </a:extLst>
              </a:tr>
              <a:tr h="679971">
                <a:tc>
                  <a:txBody>
                    <a:bodyPr/>
                    <a:lstStyle/>
                    <a:p>
                      <a:pPr algn="ctr" fontAlgn="ctr">
                        <a:buNone/>
                      </a:pPr>
                      <a:r>
                        <a:rPr lang="en-IN" sz="2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2000" b="1" i="0" u="none" strike="noStrike">
                          <a:solidFill>
                            <a:srgbClr val="000000"/>
                          </a:solidFill>
                          <a:effectLst/>
                          <a:latin typeface="Calibri" panose="020F0502020204030204" pitchFamily="34" charset="0"/>
                        </a:rPr>
                        <a:t>Grand 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106991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6890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13325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5455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14868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buNone/>
                      </a:pPr>
                      <a:r>
                        <a:rPr lang="en-IN" sz="2000" b="1" i="0" u="none" strike="noStrike">
                          <a:solidFill>
                            <a:srgbClr val="000000"/>
                          </a:solidFill>
                          <a:effectLst/>
                          <a:latin typeface="Calibri" panose="020F0502020204030204" pitchFamily="34" charset="0"/>
                        </a:rPr>
                        <a:t>148079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199897471"/>
                  </a:ext>
                </a:extLst>
              </a:tr>
            </a:tbl>
          </a:graphicData>
        </a:graphic>
      </p:graphicFrame>
    </p:spTree>
    <p:extLst>
      <p:ext uri="{BB962C8B-B14F-4D97-AF65-F5344CB8AC3E}">
        <p14:creationId xmlns:p14="http://schemas.microsoft.com/office/powerpoint/2010/main" val="1973787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9C9BC6E-CF44-3A0D-3EDB-D940E61DBB8E}"/>
              </a:ext>
            </a:extLst>
          </p:cNvPr>
          <p:cNvSpPr>
            <a:spLocks noGrp="1"/>
          </p:cNvSpPr>
          <p:nvPr>
            <p:ph type="title"/>
          </p:nvPr>
        </p:nvSpPr>
        <p:spPr>
          <a:xfrm>
            <a:off x="152400" y="76200"/>
            <a:ext cx="9525000" cy="609600"/>
          </a:xfrm>
        </p:spPr>
        <p:txBody>
          <a:bodyPr vert="horz" lIns="91440" tIns="45720" rIns="91440" bIns="45720" rtlCol="0" anchor="ctr">
            <a:normAutofit fontScale="90000"/>
          </a:bodyPr>
          <a:lstStyle/>
          <a:p>
            <a:r>
              <a:rPr lang="en-US">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Comparative Payment Figures of Neighboring Mills </a:t>
            </a:r>
            <a:r>
              <a:rPr lang="en-US" sz="280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(As on 31.01.2026)</a:t>
            </a:r>
            <a:endParaRPr lang="en-US">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3BB640FA-CB25-6B50-8108-880EA7E82D71}"/>
              </a:ext>
            </a:extLst>
          </p:cNvPr>
          <p:cNvGraphicFramePr>
            <a:graphicFrameLocks noGrp="1"/>
          </p:cNvGraphicFramePr>
          <p:nvPr/>
        </p:nvGraphicFramePr>
        <p:xfrm>
          <a:off x="228600" y="914398"/>
          <a:ext cx="11430000" cy="5486402"/>
        </p:xfrm>
        <a:graphic>
          <a:graphicData uri="http://schemas.openxmlformats.org/drawingml/2006/table">
            <a:tbl>
              <a:tblPr firstRow="1" bandRow="1">
                <a:tableStyleId>{5C22544A-7EE6-4342-B048-85BDC9FD1C3A}</a:tableStyleId>
              </a:tblPr>
              <a:tblGrid>
                <a:gridCol w="4103077">
                  <a:extLst>
                    <a:ext uri="{9D8B030D-6E8A-4147-A177-3AD203B41FA5}">
                      <a16:colId xmlns:a16="http://schemas.microsoft.com/office/drawing/2014/main" val="3282449628"/>
                    </a:ext>
                  </a:extLst>
                </a:gridCol>
                <a:gridCol w="3712308">
                  <a:extLst>
                    <a:ext uri="{9D8B030D-6E8A-4147-A177-3AD203B41FA5}">
                      <a16:colId xmlns:a16="http://schemas.microsoft.com/office/drawing/2014/main" val="3070812688"/>
                    </a:ext>
                  </a:extLst>
                </a:gridCol>
                <a:gridCol w="3614615">
                  <a:extLst>
                    <a:ext uri="{9D8B030D-6E8A-4147-A177-3AD203B41FA5}">
                      <a16:colId xmlns:a16="http://schemas.microsoft.com/office/drawing/2014/main" val="2888024413"/>
                    </a:ext>
                  </a:extLst>
                </a:gridCol>
              </a:tblGrid>
              <a:tr h="709330">
                <a:tc>
                  <a:txBody>
                    <a:bodyPr/>
                    <a:lstStyle/>
                    <a:p>
                      <a:pPr algn="l"/>
                      <a:r>
                        <a:rPr lang="en-US" sz="2800"/>
                        <a:t>Name of Factory</a:t>
                      </a:r>
                      <a:endParaRPr lang="en-IN" sz="28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t>Date of Start</a:t>
                      </a:r>
                      <a:endParaRPr lang="en-IN" sz="28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t>Payment Up to</a:t>
                      </a:r>
                      <a:endParaRPr lang="en-IN" sz="28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8307982"/>
                  </a:ext>
                </a:extLst>
              </a:tr>
              <a:tr h="685111">
                <a:tc>
                  <a:txBody>
                    <a:bodyPr/>
                    <a:lstStyle/>
                    <a:p>
                      <a:pPr algn="l"/>
                      <a:r>
                        <a:rPr lang="en-US" sz="2800"/>
                        <a:t>Aira</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t>26.10.2025</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a:t>08.01.2026</a:t>
                      </a:r>
                      <a:endParaRPr lang="en-IN" sz="28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9734019"/>
                  </a:ext>
                </a:extLst>
              </a:tr>
              <a:tr h="582179">
                <a:tc>
                  <a:txBody>
                    <a:bodyPr/>
                    <a:lstStyle/>
                    <a:p>
                      <a:pPr algn="l"/>
                      <a:r>
                        <a:rPr lang="en-US" sz="2800"/>
                        <a:t>Ajbapur</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a:t>27.10.2025</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 19.01.2026</a:t>
                      </a:r>
                      <a:endParaRPr kumimoji="0" lang="en-IN" sz="2800" b="0" i="0" u="none" strike="noStrike" kern="1200" cap="none" spc="0" normalizeH="0" baseline="0" noProof="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0638012"/>
                  </a:ext>
                </a:extLst>
              </a:tr>
              <a:tr h="582179">
                <a:tc>
                  <a:txBody>
                    <a:bodyPr/>
                    <a:lstStyle/>
                    <a:p>
                      <a:pPr algn="l"/>
                      <a:r>
                        <a:rPr lang="en-US" sz="2800"/>
                        <a:t>Kumbhi</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a:t>31.10.2025</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26.01.2026</a:t>
                      </a:r>
                      <a:endParaRPr kumimoji="0" lang="en-IN" sz="2800" b="0" i="0" u="none" strike="noStrike" kern="1200" cap="none" spc="0" normalizeH="0" baseline="0" noProof="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6625481"/>
                  </a:ext>
                </a:extLst>
              </a:tr>
              <a:tr h="582179">
                <a:tc>
                  <a:txBody>
                    <a:bodyPr/>
                    <a:lstStyle/>
                    <a:p>
                      <a:pPr algn="l"/>
                      <a:r>
                        <a:rPr lang="en-US" sz="2800"/>
                        <a:t>Gularia</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t>31.10.2025</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24.01.2026</a:t>
                      </a:r>
                      <a:endParaRPr kumimoji="0" lang="en-IN" sz="2800" b="0" i="0" u="none" strike="noStrike" kern="1200" cap="none" spc="0" normalizeH="0" baseline="0" noProof="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6347679"/>
                  </a:ext>
                </a:extLst>
              </a:tr>
              <a:tr h="582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a:t>Belrayan</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a:t>12.11.2025</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08.01.2026</a:t>
                      </a:r>
                      <a:endParaRPr kumimoji="0" lang="en-IN" sz="2800" b="0" i="0" u="none" strike="noStrike" kern="1200" cap="none" spc="0" normalizeH="0" baseline="0" noProof="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82179">
                <a:tc>
                  <a:txBody>
                    <a:bodyPr/>
                    <a:lstStyle/>
                    <a:p>
                      <a:pPr algn="l"/>
                      <a:r>
                        <a:rPr lang="en-US" sz="2800"/>
                        <a:t>Gola</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a:t>05.11.2025</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08.03.2025</a:t>
                      </a:r>
                      <a:endParaRPr kumimoji="0" lang="en-IN" sz="2800" b="0" i="0" u="none" strike="noStrike" kern="1200" cap="none" spc="0" normalizeH="0" baseline="0" noProof="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8094222"/>
                  </a:ext>
                </a:extLst>
              </a:tr>
              <a:tr h="582179">
                <a:tc>
                  <a:txBody>
                    <a:bodyPr/>
                    <a:lstStyle/>
                    <a:p>
                      <a:pPr algn="l"/>
                      <a:r>
                        <a:rPr lang="en-US" sz="2800"/>
                        <a:t>Pallia</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a:t>07.11.2025</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11.03.2025</a:t>
                      </a:r>
                      <a:endParaRPr kumimoji="0" lang="en-IN" sz="2800" b="0" i="0" u="none" strike="noStrike" kern="1200" cap="none" spc="0" normalizeH="0" baseline="0" noProof="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073128"/>
                  </a:ext>
                </a:extLst>
              </a:tr>
              <a:tr h="598887">
                <a:tc>
                  <a:txBody>
                    <a:bodyPr/>
                    <a:lstStyle/>
                    <a:p>
                      <a:pPr algn="l"/>
                      <a:r>
                        <a:rPr lang="en-US" sz="2800"/>
                        <a:t>Khambharkhera</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a:t>05.11.2025</a:t>
                      </a:r>
                      <a:endParaRPr lang="en-IN" sz="2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12.11.2025</a:t>
                      </a:r>
                      <a:endParaRPr kumimoji="0" lang="en-IN" sz="2800" b="0" i="0" u="none" strike="noStrike" kern="1200" cap="none" spc="0" normalizeH="0" baseline="0" noProof="0">
                        <a:ln>
                          <a:noFill/>
                        </a:ln>
                        <a:solidFill>
                          <a:prstClr val="black"/>
                        </a:solidFill>
                        <a:effectLst/>
                        <a:uLnTx/>
                        <a:uFillTx/>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424092"/>
                  </a:ext>
                </a:extLst>
              </a:tr>
            </a:tbl>
          </a:graphicData>
        </a:graphic>
      </p:graphicFrame>
      <p:sp>
        <p:nvSpPr>
          <p:cNvPr id="2" name="Slide Number Placeholder 1">
            <a:extLst>
              <a:ext uri="{FF2B5EF4-FFF2-40B4-BE49-F238E27FC236}">
                <a16:creationId xmlns:a16="http://schemas.microsoft.com/office/drawing/2014/main" id="{C010DAB9-F226-572F-6593-0EA2E0AE05D2}"/>
              </a:ext>
            </a:extLst>
          </p:cNvPr>
          <p:cNvSpPr>
            <a:spLocks noGrp="1"/>
          </p:cNvSpPr>
          <p:nvPr>
            <p:ph type="sldNum" sz="quarter" idx="12"/>
          </p:nvPr>
        </p:nvSpPr>
        <p:spPr/>
        <p:txBody>
          <a:bodyPr/>
          <a:lstStyle/>
          <a:p>
            <a:fld id="{B76B49FA-22BB-44F5-8EFA-E5C56FA3907E}" type="slidenum">
              <a:rPr lang="en-US" smtClean="0"/>
              <a:pPr/>
              <a:t>35</a:t>
            </a:fld>
            <a:endParaRPr lang="en-US"/>
          </a:p>
        </p:txBody>
      </p:sp>
    </p:spTree>
    <p:extLst>
      <p:ext uri="{BB962C8B-B14F-4D97-AF65-F5344CB8AC3E}">
        <p14:creationId xmlns:p14="http://schemas.microsoft.com/office/powerpoint/2010/main" val="2488177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94E9DD4-C593-3A92-A510-B74D1849ADBD}"/>
              </a:ext>
            </a:extLst>
          </p:cNvPr>
          <p:cNvSpPr>
            <a:spLocks noGrp="1"/>
          </p:cNvSpPr>
          <p:nvPr>
            <p:ph type="title"/>
          </p:nvPr>
        </p:nvSpPr>
        <p:spPr>
          <a:xfrm>
            <a:off x="152400" y="76200"/>
            <a:ext cx="8305800" cy="609600"/>
          </a:xfrm>
        </p:spPr>
        <p:txBody>
          <a:bodyPr vert="horz" lIns="91440" tIns="45720" rIns="91440" bIns="45720" rtlCol="0" anchor="ctr">
            <a:normAutofit fontScale="90000"/>
          </a:bodyPr>
          <a:lstStyle/>
          <a:p>
            <a:r>
              <a:rPr lang="en-US">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KOLHU AND CRUSHERS cane crush in our allocated area</a:t>
            </a:r>
          </a:p>
        </p:txBody>
      </p:sp>
      <p:graphicFrame>
        <p:nvGraphicFramePr>
          <p:cNvPr id="5" name="Table 4">
            <a:extLst>
              <a:ext uri="{FF2B5EF4-FFF2-40B4-BE49-F238E27FC236}">
                <a16:creationId xmlns:a16="http://schemas.microsoft.com/office/drawing/2014/main" id="{E7A3E82F-0A07-E537-DF47-4EF83F200327}"/>
              </a:ext>
            </a:extLst>
          </p:cNvPr>
          <p:cNvGraphicFramePr>
            <a:graphicFrameLocks noGrp="1"/>
          </p:cNvGraphicFramePr>
          <p:nvPr/>
        </p:nvGraphicFramePr>
        <p:xfrm>
          <a:off x="152399" y="914400"/>
          <a:ext cx="11811000" cy="5638800"/>
        </p:xfrm>
        <a:graphic>
          <a:graphicData uri="http://schemas.openxmlformats.org/drawingml/2006/table">
            <a:tbl>
              <a:tblPr firstRow="1" bandRow="1">
                <a:tableStyleId>{69CF1AB2-1976-4502-BF36-3FF5EA218861}</a:tableStyleId>
              </a:tblPr>
              <a:tblGrid>
                <a:gridCol w="1476375">
                  <a:extLst>
                    <a:ext uri="{9D8B030D-6E8A-4147-A177-3AD203B41FA5}">
                      <a16:colId xmlns:a16="http://schemas.microsoft.com/office/drawing/2014/main" val="2320940629"/>
                    </a:ext>
                  </a:extLst>
                </a:gridCol>
                <a:gridCol w="1476375">
                  <a:extLst>
                    <a:ext uri="{9D8B030D-6E8A-4147-A177-3AD203B41FA5}">
                      <a16:colId xmlns:a16="http://schemas.microsoft.com/office/drawing/2014/main" val="4264097479"/>
                    </a:ext>
                  </a:extLst>
                </a:gridCol>
                <a:gridCol w="1476375">
                  <a:extLst>
                    <a:ext uri="{9D8B030D-6E8A-4147-A177-3AD203B41FA5}">
                      <a16:colId xmlns:a16="http://schemas.microsoft.com/office/drawing/2014/main" val="540749834"/>
                    </a:ext>
                  </a:extLst>
                </a:gridCol>
                <a:gridCol w="1285876">
                  <a:extLst>
                    <a:ext uri="{9D8B030D-6E8A-4147-A177-3AD203B41FA5}">
                      <a16:colId xmlns:a16="http://schemas.microsoft.com/office/drawing/2014/main" val="1234044275"/>
                    </a:ext>
                  </a:extLst>
                </a:gridCol>
                <a:gridCol w="1524000">
                  <a:extLst>
                    <a:ext uri="{9D8B030D-6E8A-4147-A177-3AD203B41FA5}">
                      <a16:colId xmlns:a16="http://schemas.microsoft.com/office/drawing/2014/main" val="809414120"/>
                    </a:ext>
                  </a:extLst>
                </a:gridCol>
                <a:gridCol w="1371600">
                  <a:extLst>
                    <a:ext uri="{9D8B030D-6E8A-4147-A177-3AD203B41FA5}">
                      <a16:colId xmlns:a16="http://schemas.microsoft.com/office/drawing/2014/main" val="2101478983"/>
                    </a:ext>
                  </a:extLst>
                </a:gridCol>
                <a:gridCol w="1676400">
                  <a:extLst>
                    <a:ext uri="{9D8B030D-6E8A-4147-A177-3AD203B41FA5}">
                      <a16:colId xmlns:a16="http://schemas.microsoft.com/office/drawing/2014/main" val="1895022459"/>
                    </a:ext>
                  </a:extLst>
                </a:gridCol>
                <a:gridCol w="1523999">
                  <a:extLst>
                    <a:ext uri="{9D8B030D-6E8A-4147-A177-3AD203B41FA5}">
                      <a16:colId xmlns:a16="http://schemas.microsoft.com/office/drawing/2014/main" val="446504827"/>
                    </a:ext>
                  </a:extLst>
                </a:gridCol>
              </a:tblGrid>
              <a:tr h="841275">
                <a:tc rowSpan="2">
                  <a:txBody>
                    <a:bodyPr/>
                    <a:lstStyle/>
                    <a:p>
                      <a:pPr algn="ctr"/>
                      <a:r>
                        <a:rPr lang="en-US" sz="2200" b="1"/>
                        <a:t>Particulars</a:t>
                      </a:r>
                      <a:endParaRPr lang="en-IN" sz="2200" b="1"/>
                    </a:p>
                  </a:txBody>
                  <a:tcPr anchor="ctr"/>
                </a:tc>
                <a:tc rowSpan="2">
                  <a:txBody>
                    <a:bodyPr/>
                    <a:lstStyle/>
                    <a:p>
                      <a:pPr marL="0" algn="ctr" defTabSz="914400" rtl="0" eaLnBrk="1" latinLnBrk="0" hangingPunct="1"/>
                      <a:r>
                        <a:rPr lang="en-US" sz="2200" b="1" kern="1200">
                          <a:solidFill>
                            <a:schemeClr val="tx1"/>
                          </a:solidFill>
                        </a:rPr>
                        <a:t>Total (No’s)</a:t>
                      </a:r>
                      <a:endParaRPr lang="en-IN" sz="2200" b="1" kern="1200">
                        <a:solidFill>
                          <a:schemeClr val="tx1"/>
                        </a:solidFill>
                        <a:latin typeface="+mn-lt"/>
                        <a:ea typeface="+mn-ea"/>
                        <a:cs typeface="+mn-cs"/>
                      </a:endParaRPr>
                    </a:p>
                  </a:txBody>
                  <a:tcPr anchor="ctr"/>
                </a:tc>
                <a:tc rowSpan="2">
                  <a:txBody>
                    <a:bodyPr/>
                    <a:lstStyle/>
                    <a:p>
                      <a:pPr algn="ctr"/>
                      <a:r>
                        <a:rPr lang="en-US" sz="2200" b="1"/>
                        <a:t>Rate/ Qtl. (Rs.)</a:t>
                      </a:r>
                      <a:endParaRPr lang="en-IN" sz="2200" b="1"/>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a:t>Running (No’s</a:t>
                      </a:r>
                      <a:r>
                        <a:rPr lang="en-IN" sz="2200" b="1"/>
                        <a:t>)</a:t>
                      </a:r>
                    </a:p>
                  </a:txBody>
                  <a:tcPr anchor="ctr"/>
                </a:tc>
                <a:tc hMerge="1">
                  <a:txBody>
                    <a:bodyPr/>
                    <a:lstStyle/>
                    <a:p>
                      <a:endParaRPr lang="en-IN"/>
                    </a:p>
                  </a:txBody>
                  <a:tcPr/>
                </a:tc>
                <a:tc gridSpan="2">
                  <a:txBody>
                    <a:bodyPr/>
                    <a:lstStyle/>
                    <a:p>
                      <a:pPr algn="ctr"/>
                      <a:r>
                        <a:rPr lang="en-US" sz="2200" b="1"/>
                        <a:t>Crushing (Qtls.)</a:t>
                      </a:r>
                      <a:endParaRPr lang="en-IN" sz="2200" b="1"/>
                    </a:p>
                  </a:txBody>
                  <a:tcPr anchor="ctr"/>
                </a:tc>
                <a:tc hMerge="1">
                  <a:txBody>
                    <a:bodyPr/>
                    <a:lstStyle/>
                    <a:p>
                      <a:pPr algn="ctr"/>
                      <a:endParaRPr lang="en-IN"/>
                    </a:p>
                  </a:txBody>
                  <a:tcPr anchor="ctr"/>
                </a:tc>
                <a:tc rowSpan="2">
                  <a:txBody>
                    <a:bodyPr/>
                    <a:lstStyle/>
                    <a:p>
                      <a:pPr algn="ctr"/>
                      <a:r>
                        <a:rPr lang="en-US" sz="2200" b="1"/>
                        <a:t>Recovery (%)</a:t>
                      </a:r>
                      <a:endParaRPr lang="en-IN" sz="2200" b="1"/>
                    </a:p>
                  </a:txBody>
                  <a:tcPr anchor="ctr"/>
                </a:tc>
                <a:extLst>
                  <a:ext uri="{0D108BD9-81ED-4DB2-BD59-A6C34878D82A}">
                    <a16:rowId xmlns:a16="http://schemas.microsoft.com/office/drawing/2014/main" val="3801994597"/>
                  </a:ext>
                </a:extLst>
              </a:tr>
              <a:tr h="1210842">
                <a:tc vMerge="1">
                  <a:txBody>
                    <a:bodyPr/>
                    <a:lstStyle/>
                    <a:p>
                      <a:endParaRPr lang="en-IN"/>
                    </a:p>
                  </a:txBody>
                  <a:tcPr/>
                </a:tc>
                <a:tc vMerge="1">
                  <a:txBody>
                    <a:bodyPr/>
                    <a:lstStyle/>
                    <a:p>
                      <a:pPr marL="0" algn="ctr" defTabSz="914400" rtl="0" eaLnBrk="1" latinLnBrk="0" hangingPunct="1"/>
                      <a:endParaRPr lang="en-IN" sz="1800" b="1" kern="1200">
                        <a:solidFill>
                          <a:schemeClr val="lt1"/>
                        </a:solidFill>
                        <a:latin typeface="+mn-lt"/>
                        <a:ea typeface="+mn-ea"/>
                        <a:cs typeface="+mn-cs"/>
                      </a:endParaRPr>
                    </a:p>
                  </a:txBody>
                  <a:tcPr/>
                </a:tc>
                <a:tc vMerge="1">
                  <a:txBody>
                    <a:bodyPr/>
                    <a:lstStyle/>
                    <a:p>
                      <a:endParaRPr lang="en-IN"/>
                    </a:p>
                  </a:txBody>
                  <a:tcPr/>
                </a:tc>
                <a:tc>
                  <a:txBody>
                    <a:bodyPr/>
                    <a:lstStyle/>
                    <a:p>
                      <a:pPr algn="ctr"/>
                      <a:r>
                        <a:rPr lang="en-US" sz="2200" b="1"/>
                        <a:t>This</a:t>
                      </a:r>
                      <a:r>
                        <a:rPr lang="en-US" sz="2200" b="1" baseline="0"/>
                        <a:t> week</a:t>
                      </a:r>
                      <a:endParaRPr lang="en-IN" sz="2200" b="1"/>
                    </a:p>
                  </a:txBody>
                  <a:tcPr anchor="ctr"/>
                </a:tc>
                <a:tc>
                  <a:txBody>
                    <a:bodyPr/>
                    <a:lstStyle/>
                    <a:p>
                      <a:pPr algn="ctr"/>
                      <a:r>
                        <a:rPr lang="en-US" sz="2000" b="1"/>
                        <a:t>To Date</a:t>
                      </a:r>
                      <a:r>
                        <a:rPr lang="en-US" sz="2000" b="1" baseline="0"/>
                        <a:t>  </a:t>
                      </a:r>
                    </a:p>
                    <a:p>
                      <a:pPr algn="ctr"/>
                      <a:r>
                        <a:rPr lang="en-US" sz="2000" b="1"/>
                        <a:t> </a:t>
                      </a:r>
                      <a:r>
                        <a:rPr lang="en-US" sz="1800" b="1"/>
                        <a:t>(31.01.26)</a:t>
                      </a:r>
                      <a:endParaRPr lang="en-IN" sz="1800" b="1"/>
                    </a:p>
                  </a:txBody>
                  <a:tcPr anchor="ctr"/>
                </a:tc>
                <a:tc>
                  <a:txBody>
                    <a:bodyPr/>
                    <a:lstStyle/>
                    <a:p>
                      <a:pPr algn="ctr"/>
                      <a:r>
                        <a:rPr lang="en-US" sz="2200" b="1"/>
                        <a:t>This</a:t>
                      </a:r>
                      <a:r>
                        <a:rPr lang="en-US" sz="2200" b="1" baseline="0"/>
                        <a:t> week</a:t>
                      </a:r>
                      <a:endParaRPr lang="en-IN" sz="2200" b="1"/>
                    </a:p>
                  </a:txBody>
                  <a:tcPr anchor="ctr"/>
                </a:tc>
                <a:tc>
                  <a:txBody>
                    <a:bodyPr/>
                    <a:lstStyle/>
                    <a:p>
                      <a:pPr algn="ctr"/>
                      <a:r>
                        <a:rPr lang="en-US" sz="2000" b="1"/>
                        <a:t>To Date</a:t>
                      </a:r>
                      <a:r>
                        <a:rPr lang="en-US" sz="2000" b="1" baseline="0"/>
                        <a:t>  </a:t>
                      </a:r>
                    </a:p>
                    <a:p>
                      <a:pPr algn="ctr"/>
                      <a:r>
                        <a:rPr lang="en-US" sz="1800" b="1"/>
                        <a:t>(31.01.26)</a:t>
                      </a:r>
                      <a:endParaRPr lang="en-IN" sz="1600" b="1"/>
                    </a:p>
                  </a:txBody>
                  <a:tcPr anchor="ctr"/>
                </a:tc>
                <a:tc vMerge="1">
                  <a:txBody>
                    <a:bodyPr/>
                    <a:lstStyle/>
                    <a:p>
                      <a:endParaRPr lang="en-IN"/>
                    </a:p>
                  </a:txBody>
                  <a:tcPr/>
                </a:tc>
                <a:extLst>
                  <a:ext uri="{0D108BD9-81ED-4DB2-BD59-A6C34878D82A}">
                    <a16:rowId xmlns:a16="http://schemas.microsoft.com/office/drawing/2014/main" val="2938968623"/>
                  </a:ext>
                </a:extLst>
              </a:tr>
              <a:tr h="1382918">
                <a:tc>
                  <a:txBody>
                    <a:bodyPr/>
                    <a:lstStyle/>
                    <a:p>
                      <a:r>
                        <a:rPr lang="en-US" sz="2200"/>
                        <a:t>Kolhu </a:t>
                      </a:r>
                      <a:endParaRPr lang="en-IN" sz="2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t>192</a:t>
                      </a:r>
                      <a:endParaRPr lang="en-IN" sz="2200"/>
                    </a:p>
                  </a:txBody>
                  <a:tcPr anchor="ctr"/>
                </a:tc>
                <a:tc>
                  <a:txBody>
                    <a:bodyPr/>
                    <a:lstStyle/>
                    <a:p>
                      <a:pPr algn="ctr"/>
                      <a:r>
                        <a:rPr lang="en-US" sz="2200"/>
                        <a:t>380-440</a:t>
                      </a:r>
                      <a:endParaRPr lang="en-IN" sz="2200"/>
                    </a:p>
                  </a:txBody>
                  <a:tcPr anchor="ctr"/>
                </a:tc>
                <a:tc>
                  <a:txBody>
                    <a:bodyPr/>
                    <a:lstStyle/>
                    <a:p>
                      <a:pPr algn="ctr"/>
                      <a:r>
                        <a:rPr lang="en-US" sz="2200"/>
                        <a:t>0</a:t>
                      </a:r>
                    </a:p>
                  </a:txBody>
                  <a:tcPr anchor="ctr"/>
                </a:tc>
                <a:tc>
                  <a:txBody>
                    <a:bodyPr/>
                    <a:lstStyle/>
                    <a:p>
                      <a:pPr algn="ctr"/>
                      <a:r>
                        <a:rPr lang="en-US" sz="2200"/>
                        <a:t>140</a:t>
                      </a:r>
                      <a:endParaRPr lang="en-IN" sz="2200"/>
                    </a:p>
                  </a:txBody>
                  <a:tcPr anchor="ctr"/>
                </a:tc>
                <a:tc>
                  <a:txBody>
                    <a:bodyPr/>
                    <a:lstStyle/>
                    <a:p>
                      <a:pPr algn="ctr"/>
                      <a:r>
                        <a:rPr lang="en-US" sz="2200"/>
                        <a:t>73500</a:t>
                      </a:r>
                      <a:endParaRPr lang="en-IN" sz="2200"/>
                    </a:p>
                  </a:txBody>
                  <a:tcPr anchor="ctr"/>
                </a:tc>
                <a:tc>
                  <a:txBody>
                    <a:bodyPr/>
                    <a:lstStyle/>
                    <a:p>
                      <a:pPr algn="ctr"/>
                      <a:r>
                        <a:rPr lang="en-US" sz="2200"/>
                        <a:t>1512510</a:t>
                      </a:r>
                      <a:endParaRPr lang="en-IN" sz="2200"/>
                    </a:p>
                  </a:txBody>
                  <a:tcPr anchor="ctr"/>
                </a:tc>
                <a:tc>
                  <a:txBody>
                    <a:bodyPr/>
                    <a:lstStyle/>
                    <a:p>
                      <a:pPr algn="ctr"/>
                      <a:r>
                        <a:rPr lang="en-US" sz="2200"/>
                        <a:t>12.80%</a:t>
                      </a:r>
                      <a:endParaRPr lang="en-IN" sz="2200"/>
                    </a:p>
                  </a:txBody>
                  <a:tcPr anchor="ctr"/>
                </a:tc>
                <a:extLst>
                  <a:ext uri="{0D108BD9-81ED-4DB2-BD59-A6C34878D82A}">
                    <a16:rowId xmlns:a16="http://schemas.microsoft.com/office/drawing/2014/main" val="2987612365"/>
                  </a:ext>
                </a:extLst>
              </a:tr>
              <a:tr h="1382918">
                <a:tc rowSpan="2">
                  <a:txBody>
                    <a:bodyPr/>
                    <a:lstStyle/>
                    <a:p>
                      <a:r>
                        <a:rPr lang="en-US" sz="2200"/>
                        <a:t>Crushers</a:t>
                      </a:r>
                      <a:endParaRPr lang="en-IN" sz="2200"/>
                    </a:p>
                  </a:txBody>
                  <a:tcPr anchor="ctr"/>
                </a:tc>
                <a:tc>
                  <a:txBody>
                    <a:bodyPr/>
                    <a:lstStyle/>
                    <a:p>
                      <a:pPr algn="ctr"/>
                      <a:r>
                        <a:rPr lang="en-US" sz="2200"/>
                        <a:t>15</a:t>
                      </a:r>
                      <a:endParaRPr lang="en-IN" sz="2200"/>
                    </a:p>
                  </a:txBody>
                  <a:tcPr anchor="ctr"/>
                </a:tc>
                <a:tc>
                  <a:txBody>
                    <a:bodyPr/>
                    <a:lstStyle/>
                    <a:p>
                      <a:pPr algn="ctr"/>
                      <a:r>
                        <a:rPr lang="en-US" sz="2200"/>
                        <a:t>370-390</a:t>
                      </a:r>
                      <a:endParaRPr lang="en-IN" sz="2200"/>
                    </a:p>
                  </a:txBody>
                  <a:tcPr anchor="ctr"/>
                </a:tc>
                <a:tc>
                  <a:txBody>
                    <a:bodyPr/>
                    <a:lstStyle/>
                    <a:p>
                      <a:pPr algn="ctr"/>
                      <a:r>
                        <a:rPr lang="en-US" sz="2200"/>
                        <a:t>0</a:t>
                      </a:r>
                      <a:endParaRPr lang="en-IN" sz="2200"/>
                    </a:p>
                  </a:txBody>
                  <a:tcPr anchor="ctr"/>
                </a:tc>
                <a:tc>
                  <a:txBody>
                    <a:bodyPr/>
                    <a:lstStyle/>
                    <a:p>
                      <a:pPr algn="ctr"/>
                      <a:r>
                        <a:rPr lang="en-US" sz="2200"/>
                        <a:t>13</a:t>
                      </a:r>
                      <a:endParaRPr lang="en-IN" sz="2200"/>
                    </a:p>
                  </a:txBody>
                  <a:tcPr anchor="ctr">
                    <a:lnR w="12700" cap="flat" cmpd="sng" algn="ctr">
                      <a:solidFill>
                        <a:schemeClr val="tx1"/>
                      </a:solidFill>
                      <a:prstDash val="solid"/>
                      <a:round/>
                      <a:headEnd type="none" w="med" len="med"/>
                      <a:tailEnd type="none" w="med" len="med"/>
                    </a:lnR>
                  </a:tcPr>
                </a:tc>
                <a:tc>
                  <a:txBody>
                    <a:bodyPr/>
                    <a:lstStyle/>
                    <a:p>
                      <a:pPr algn="ctr"/>
                      <a:r>
                        <a:rPr lang="en-US" sz="2200"/>
                        <a:t>418600</a:t>
                      </a: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200"/>
                        <a:t>3218437</a:t>
                      </a: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200"/>
                        <a:t>NA</a:t>
                      </a:r>
                      <a:endParaRPr lang="en-IN" sz="220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70581977"/>
                  </a:ext>
                </a:extLst>
              </a:tr>
              <a:tr h="820847">
                <a:tc vMerge="1">
                  <a:txBody>
                    <a:bodyPr/>
                    <a:lstStyle/>
                    <a:p>
                      <a:endParaRPr lang="en-IN" sz="2200"/>
                    </a:p>
                  </a:txBody>
                  <a:tcPr anchor="ctr">
                    <a:solidFill>
                      <a:srgbClr val="FFFFCC"/>
                    </a:solidFill>
                  </a:tcPr>
                </a:tc>
                <a:tc gridSpan="4">
                  <a:txBody>
                    <a:bodyPr/>
                    <a:lstStyle/>
                    <a:p>
                      <a:pPr algn="r"/>
                      <a:r>
                        <a:rPr lang="en-US" sz="2200" b="1">
                          <a:solidFill>
                            <a:schemeClr val="accent6">
                              <a:lumMod val="50000"/>
                            </a:schemeClr>
                          </a:solidFill>
                        </a:rPr>
                        <a:t>Total:</a:t>
                      </a:r>
                      <a:endParaRPr lang="en-IN" sz="2200" b="1">
                        <a:solidFill>
                          <a:schemeClr val="accent6">
                            <a:lumMod val="50000"/>
                          </a:schemeClr>
                        </a:solidFill>
                      </a:endParaRPr>
                    </a:p>
                  </a:txBody>
                  <a:tcPr anchor="ctr">
                    <a:lnR w="12700" cap="flat" cmpd="sng" algn="ctr">
                      <a:solidFill>
                        <a:schemeClr val="tx1"/>
                      </a:solidFill>
                      <a:prstDash val="solid"/>
                      <a:round/>
                      <a:headEnd type="none" w="med" len="med"/>
                      <a:tailEnd type="none" w="med" len="med"/>
                    </a:lnR>
                  </a:tcPr>
                </a:tc>
                <a:tc hMerge="1">
                  <a:txBody>
                    <a:bodyPr/>
                    <a:lstStyle/>
                    <a:p>
                      <a:pPr algn="ctr"/>
                      <a:endParaRPr lang="en-IN" sz="2200"/>
                    </a:p>
                  </a:txBody>
                  <a:tcPr anchor="ctr">
                    <a:solidFill>
                      <a:srgbClr val="FFFFCC"/>
                    </a:solidFill>
                  </a:tcPr>
                </a:tc>
                <a:tc hMerge="1">
                  <a:txBody>
                    <a:bodyPr/>
                    <a:lstStyle/>
                    <a:p>
                      <a:pPr algn="ctr"/>
                      <a:endParaRPr lang="en-IN" sz="2200"/>
                    </a:p>
                  </a:txBody>
                  <a:tcPr anchor="ctr">
                    <a:solidFill>
                      <a:srgbClr val="FFFFCC"/>
                    </a:solidFill>
                  </a:tcPr>
                </a:tc>
                <a:tc hMerge="1">
                  <a:txBody>
                    <a:bodyPr/>
                    <a:lstStyle/>
                    <a:p>
                      <a:pPr algn="ctr"/>
                      <a:endParaRPr lang="en-IN" sz="2200"/>
                    </a:p>
                  </a:txBody>
                  <a:tcPr anchor="ctr">
                    <a:solidFill>
                      <a:srgbClr val="FFFFCC"/>
                    </a:solidFill>
                  </a:tcPr>
                </a:tc>
                <a:tc>
                  <a:txBody>
                    <a:bodyPr/>
                    <a:lstStyle/>
                    <a:p>
                      <a:pPr algn="ctr"/>
                      <a:r>
                        <a:rPr lang="en-US" sz="2400" b="1">
                          <a:solidFill>
                            <a:schemeClr val="accent6">
                              <a:lumMod val="50000"/>
                            </a:schemeClr>
                          </a:solidFill>
                        </a:rPr>
                        <a:t>492100</a:t>
                      </a:r>
                      <a:endParaRPr lang="en-IN" sz="2400" b="1">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400" b="1">
                          <a:solidFill>
                            <a:schemeClr val="accent6">
                              <a:lumMod val="50000"/>
                            </a:schemeClr>
                          </a:solidFill>
                        </a:rPr>
                        <a:t>4730947</a:t>
                      </a:r>
                      <a:endParaRPr lang="en-IN" sz="2400" b="1">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en-IN" sz="2200" b="1">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74257022"/>
                  </a:ext>
                </a:extLst>
              </a:tr>
            </a:tbl>
          </a:graphicData>
        </a:graphic>
      </p:graphicFrame>
      <p:sp>
        <p:nvSpPr>
          <p:cNvPr id="2" name="Slide Number Placeholder 1">
            <a:extLst>
              <a:ext uri="{FF2B5EF4-FFF2-40B4-BE49-F238E27FC236}">
                <a16:creationId xmlns:a16="http://schemas.microsoft.com/office/drawing/2014/main" id="{D4F5B897-B9DB-4560-4EF4-D86A5FF4DF64}"/>
              </a:ext>
            </a:extLst>
          </p:cNvPr>
          <p:cNvSpPr>
            <a:spLocks noGrp="1"/>
          </p:cNvSpPr>
          <p:nvPr>
            <p:ph type="sldNum" sz="quarter" idx="12"/>
          </p:nvPr>
        </p:nvSpPr>
        <p:spPr/>
        <p:txBody>
          <a:bodyPr/>
          <a:lstStyle/>
          <a:p>
            <a:fld id="{B76B49FA-22BB-44F5-8EFA-E5C56FA3907E}" type="slidenum">
              <a:rPr lang="en-US" smtClean="0"/>
              <a:pPr/>
              <a:t>36</a:t>
            </a:fld>
            <a:endParaRPr lang="en-US"/>
          </a:p>
        </p:txBody>
      </p:sp>
    </p:spTree>
    <p:extLst>
      <p:ext uri="{BB962C8B-B14F-4D97-AF65-F5344CB8AC3E}">
        <p14:creationId xmlns:p14="http://schemas.microsoft.com/office/powerpoint/2010/main" val="228524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21502-3D96-6FE0-25A9-02959C38DE31}"/>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4471239-A2EC-E491-D1F0-FE6B21498294}"/>
              </a:ext>
            </a:extLst>
          </p:cNvPr>
          <p:cNvSpPr>
            <a:spLocks noGrp="1"/>
          </p:cNvSpPr>
          <p:nvPr>
            <p:ph type="title"/>
          </p:nvPr>
        </p:nvSpPr>
        <p:spPr>
          <a:xfrm>
            <a:off x="152400" y="76200"/>
            <a:ext cx="9601200" cy="609600"/>
          </a:xfrm>
        </p:spPr>
        <p:txBody>
          <a:bodyPr vert="horz" lIns="91440" tIns="45720" rIns="91440" bIns="45720" rtlCol="0" anchor="ctr">
            <a:normAutofit/>
          </a:bodyPr>
          <a:lstStyle/>
          <a:p>
            <a:r>
              <a:rPr lang="en-US" sz="320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Field Visit By Dr. Manager Singh, Dr. Fawzia Tarannum  </a:t>
            </a:r>
          </a:p>
        </p:txBody>
      </p:sp>
      <p:sp>
        <p:nvSpPr>
          <p:cNvPr id="2" name="Slide Number Placeholder 1">
            <a:extLst>
              <a:ext uri="{FF2B5EF4-FFF2-40B4-BE49-F238E27FC236}">
                <a16:creationId xmlns:a16="http://schemas.microsoft.com/office/drawing/2014/main" id="{5B2827A4-D590-DF05-4B90-7C96622C43FD}"/>
              </a:ext>
            </a:extLst>
          </p:cNvPr>
          <p:cNvSpPr>
            <a:spLocks noGrp="1"/>
          </p:cNvSpPr>
          <p:nvPr>
            <p:ph type="sldNum" sz="quarter" idx="12"/>
          </p:nvPr>
        </p:nvSpPr>
        <p:spPr/>
        <p:txBody>
          <a:bodyPr/>
          <a:lstStyle/>
          <a:p>
            <a:fld id="{B76B49FA-22BB-44F5-8EFA-E5C56FA3907E}" type="slidenum">
              <a:rPr lang="en-US" smtClean="0"/>
              <a:pPr/>
              <a:t>37</a:t>
            </a:fld>
            <a:endParaRPr lang="en-US"/>
          </a:p>
        </p:txBody>
      </p:sp>
      <p:pic>
        <p:nvPicPr>
          <p:cNvPr id="5" name="Picture 4">
            <a:extLst>
              <a:ext uri="{FF2B5EF4-FFF2-40B4-BE49-F238E27FC236}">
                <a16:creationId xmlns:a16="http://schemas.microsoft.com/office/drawing/2014/main" id="{4D07574C-8BD9-D736-15DF-7263F10523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0280" y="3768419"/>
            <a:ext cx="4101190" cy="2769083"/>
          </a:xfrm>
          <a:prstGeom prst="rect">
            <a:avLst/>
          </a:prstGeom>
        </p:spPr>
      </p:pic>
      <p:pic>
        <p:nvPicPr>
          <p:cNvPr id="7" name="Picture 6">
            <a:extLst>
              <a:ext uri="{FF2B5EF4-FFF2-40B4-BE49-F238E27FC236}">
                <a16:creationId xmlns:a16="http://schemas.microsoft.com/office/drawing/2014/main" id="{EF4D5885-9AE6-551D-2E2F-1DA414BF2A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347" y="838200"/>
            <a:ext cx="3759200" cy="2819400"/>
          </a:xfrm>
          <a:prstGeom prst="rect">
            <a:avLst/>
          </a:prstGeom>
        </p:spPr>
      </p:pic>
      <p:pic>
        <p:nvPicPr>
          <p:cNvPr id="9" name="Picture 8">
            <a:extLst>
              <a:ext uri="{FF2B5EF4-FFF2-40B4-BE49-F238E27FC236}">
                <a16:creationId xmlns:a16="http://schemas.microsoft.com/office/drawing/2014/main" id="{57725475-4917-88B8-739B-B1FC2A963A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2864" y="824565"/>
            <a:ext cx="3783797" cy="2837848"/>
          </a:xfrm>
          <a:prstGeom prst="rect">
            <a:avLst/>
          </a:prstGeom>
        </p:spPr>
      </p:pic>
      <p:pic>
        <p:nvPicPr>
          <p:cNvPr id="11" name="Picture 10">
            <a:extLst>
              <a:ext uri="{FF2B5EF4-FFF2-40B4-BE49-F238E27FC236}">
                <a16:creationId xmlns:a16="http://schemas.microsoft.com/office/drawing/2014/main" id="{D0C28161-B566-F435-E585-38E94BED4F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399" y="3802911"/>
            <a:ext cx="3586617" cy="2689963"/>
          </a:xfrm>
          <a:prstGeom prst="rect">
            <a:avLst/>
          </a:prstGeom>
        </p:spPr>
      </p:pic>
      <p:pic>
        <p:nvPicPr>
          <p:cNvPr id="13" name="Picture 12">
            <a:extLst>
              <a:ext uri="{FF2B5EF4-FFF2-40B4-BE49-F238E27FC236}">
                <a16:creationId xmlns:a16="http://schemas.microsoft.com/office/drawing/2014/main" id="{2C8EE566-FBD1-D768-D7CB-E9853B111E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92870" y="824565"/>
            <a:ext cx="4038600" cy="2833035"/>
          </a:xfrm>
          <a:prstGeom prst="rect">
            <a:avLst/>
          </a:prstGeom>
        </p:spPr>
      </p:pic>
      <p:pic>
        <p:nvPicPr>
          <p:cNvPr id="15" name="Picture 14">
            <a:extLst>
              <a:ext uri="{FF2B5EF4-FFF2-40B4-BE49-F238E27FC236}">
                <a16:creationId xmlns:a16="http://schemas.microsoft.com/office/drawing/2014/main" id="{21731955-EBE9-E071-0104-4F08584D80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1547" y="3723791"/>
            <a:ext cx="3783797" cy="2769083"/>
          </a:xfrm>
          <a:prstGeom prst="rect">
            <a:avLst/>
          </a:prstGeom>
        </p:spPr>
      </p:pic>
    </p:spTree>
    <p:extLst>
      <p:ext uri="{BB962C8B-B14F-4D97-AF65-F5344CB8AC3E}">
        <p14:creationId xmlns:p14="http://schemas.microsoft.com/office/powerpoint/2010/main" val="1621762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45B92-80EA-B36B-2AEF-D44DAA82509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2861A099-8DDC-EB22-1894-5738C49D5B8B}"/>
              </a:ext>
            </a:extLst>
          </p:cNvPr>
          <p:cNvSpPr>
            <a:spLocks noGrp="1"/>
          </p:cNvSpPr>
          <p:nvPr>
            <p:ph type="title"/>
          </p:nvPr>
        </p:nvSpPr>
        <p:spPr>
          <a:xfrm>
            <a:off x="152400" y="76200"/>
            <a:ext cx="10134600" cy="609600"/>
          </a:xfrm>
        </p:spPr>
        <p:txBody>
          <a:bodyPr vert="horz" lIns="91440" tIns="45720" rIns="91440" bIns="45720" rtlCol="0" anchor="ctr">
            <a:noAutofit/>
          </a:bodyPr>
          <a:lstStyle/>
          <a:p>
            <a:r>
              <a:rPr lang="en-US" sz="260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Field Visit and Staff Meeting By Dr. Manager Singh, Dr. Fawzia Tarannum </a:t>
            </a:r>
          </a:p>
        </p:txBody>
      </p:sp>
      <p:sp>
        <p:nvSpPr>
          <p:cNvPr id="2" name="Slide Number Placeholder 1">
            <a:extLst>
              <a:ext uri="{FF2B5EF4-FFF2-40B4-BE49-F238E27FC236}">
                <a16:creationId xmlns:a16="http://schemas.microsoft.com/office/drawing/2014/main" id="{8F6B713F-E6A8-C488-EB12-0B31558D411E}"/>
              </a:ext>
            </a:extLst>
          </p:cNvPr>
          <p:cNvSpPr>
            <a:spLocks noGrp="1"/>
          </p:cNvSpPr>
          <p:nvPr>
            <p:ph type="sldNum" sz="quarter" idx="12"/>
          </p:nvPr>
        </p:nvSpPr>
        <p:spPr/>
        <p:txBody>
          <a:bodyPr/>
          <a:lstStyle/>
          <a:p>
            <a:fld id="{B76B49FA-22BB-44F5-8EFA-E5C56FA3907E}" type="slidenum">
              <a:rPr lang="en-US" smtClean="0"/>
              <a:pPr/>
              <a:t>38</a:t>
            </a:fld>
            <a:endParaRPr lang="en-US"/>
          </a:p>
        </p:txBody>
      </p:sp>
      <p:pic>
        <p:nvPicPr>
          <p:cNvPr id="10" name="Picture 9">
            <a:extLst>
              <a:ext uri="{FF2B5EF4-FFF2-40B4-BE49-F238E27FC236}">
                <a16:creationId xmlns:a16="http://schemas.microsoft.com/office/drawing/2014/main" id="{7A710B54-9A94-F639-0794-07A68EC48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4150" y="3429000"/>
            <a:ext cx="3949236" cy="2971800"/>
          </a:xfrm>
          <a:prstGeom prst="rect">
            <a:avLst/>
          </a:prstGeom>
        </p:spPr>
      </p:pic>
      <p:pic>
        <p:nvPicPr>
          <p:cNvPr id="14" name="Picture 13">
            <a:extLst>
              <a:ext uri="{FF2B5EF4-FFF2-40B4-BE49-F238E27FC236}">
                <a16:creationId xmlns:a16="http://schemas.microsoft.com/office/drawing/2014/main" id="{C39B36C6-7D37-CE17-DA96-DDC6BB6EB5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442" y="3429000"/>
            <a:ext cx="4071594" cy="3063875"/>
          </a:xfrm>
          <a:prstGeom prst="rect">
            <a:avLst/>
          </a:prstGeom>
        </p:spPr>
      </p:pic>
      <p:pic>
        <p:nvPicPr>
          <p:cNvPr id="17" name="Picture 16">
            <a:extLst>
              <a:ext uri="{FF2B5EF4-FFF2-40B4-BE49-F238E27FC236}">
                <a16:creationId xmlns:a16="http://schemas.microsoft.com/office/drawing/2014/main" id="{7F5DF9C6-D89E-F035-4F16-06EF3EAEFD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5400" y="828676"/>
            <a:ext cx="3366977" cy="2457450"/>
          </a:xfrm>
          <a:prstGeom prst="rect">
            <a:avLst/>
          </a:prstGeom>
        </p:spPr>
      </p:pic>
      <p:pic>
        <p:nvPicPr>
          <p:cNvPr id="19" name="Picture 18">
            <a:extLst>
              <a:ext uri="{FF2B5EF4-FFF2-40B4-BE49-F238E27FC236}">
                <a16:creationId xmlns:a16="http://schemas.microsoft.com/office/drawing/2014/main" id="{47E22685-9490-CC38-7BB3-99F27180D7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442" y="828675"/>
            <a:ext cx="4071594" cy="2457450"/>
          </a:xfrm>
          <a:prstGeom prst="rect">
            <a:avLst/>
          </a:prstGeom>
        </p:spPr>
      </p:pic>
      <p:pic>
        <p:nvPicPr>
          <p:cNvPr id="21" name="Picture 20">
            <a:extLst>
              <a:ext uri="{FF2B5EF4-FFF2-40B4-BE49-F238E27FC236}">
                <a16:creationId xmlns:a16="http://schemas.microsoft.com/office/drawing/2014/main" id="{0B950761-3681-96DF-3D0B-2DA7072ED0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8718" y="828675"/>
            <a:ext cx="4191000" cy="2457450"/>
          </a:xfrm>
          <a:prstGeom prst="rect">
            <a:avLst/>
          </a:prstGeom>
        </p:spPr>
      </p:pic>
      <p:pic>
        <p:nvPicPr>
          <p:cNvPr id="23" name="Picture 22">
            <a:extLst>
              <a:ext uri="{FF2B5EF4-FFF2-40B4-BE49-F238E27FC236}">
                <a16:creationId xmlns:a16="http://schemas.microsoft.com/office/drawing/2014/main" id="{72135D3F-34D6-C25B-0F65-1A6D1EDD17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71269" y="3441291"/>
            <a:ext cx="3691754" cy="2971800"/>
          </a:xfrm>
          <a:prstGeom prst="rect">
            <a:avLst/>
          </a:prstGeom>
        </p:spPr>
      </p:pic>
    </p:spTree>
    <p:extLst>
      <p:ext uri="{BB962C8B-B14F-4D97-AF65-F5344CB8AC3E}">
        <p14:creationId xmlns:p14="http://schemas.microsoft.com/office/powerpoint/2010/main" val="151783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1"/>
          </p:nvPr>
        </p:nvSpPr>
        <p:spPr>
          <a:xfrm>
            <a:off x="7152640" y="2068809"/>
            <a:ext cx="4200700" cy="724343"/>
          </a:xfrm>
          <a:prstGeom prst="rect">
            <a:avLst/>
          </a:prstGeom>
        </p:spPr>
        <p:txBody>
          <a:bodyPr>
            <a:normAutofit/>
          </a:bodyPr>
          <a:lstStyle/>
          <a:p>
            <a:pPr marL="0" indent="0" algn="ctr">
              <a:buNone/>
            </a:pPr>
            <a:r>
              <a:rPr lang="en-US" sz="4000" b="1"/>
              <a:t>ENGINEERING  </a:t>
            </a:r>
          </a:p>
          <a:p>
            <a:pPr marL="0" indent="0" algn="ctr">
              <a:buNone/>
            </a:pPr>
            <a:endParaRPr lang="en-US" b="1"/>
          </a:p>
          <a:p>
            <a:pPr marL="0" indent="0" algn="ctr">
              <a:buNone/>
            </a:pPr>
            <a:endParaRPr lang="en-US" b="1"/>
          </a:p>
        </p:txBody>
      </p:sp>
      <p:pic>
        <p:nvPicPr>
          <p:cNvPr id="4" name="Picture 4">
            <a:extLst>
              <a:ext uri="{FF2B5EF4-FFF2-40B4-BE49-F238E27FC236}">
                <a16:creationId xmlns:a16="http://schemas.microsoft.com/office/drawing/2014/main" id="{2B75D1EF-7C02-BEB2-AB00-066331C06686}"/>
              </a:ext>
            </a:extLst>
          </p:cNvPr>
          <p:cNvPicPr>
            <a:picLocks noChangeAspect="1"/>
          </p:cNvPicPr>
          <p:nvPr/>
        </p:nvPicPr>
        <p:blipFill rotWithShape="1">
          <a:blip r:embed="rId3">
            <a:extLst>
              <a:ext uri="{28A0092B-C50C-407E-A947-70E740481C1C}">
                <a14:useLocalDpi xmlns:a14="http://schemas.microsoft.com/office/drawing/2010/main" val="0"/>
              </a:ext>
            </a:extLst>
          </a:blip>
          <a:srcRect r="37971"/>
          <a:stretch/>
        </p:blipFill>
        <p:spPr bwMode="auto">
          <a:xfrm>
            <a:off x="0" y="0"/>
            <a:ext cx="51816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41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F3449-48BA-6020-EC2A-7342A213CCC0}"/>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61B29C67-C9F5-0B55-B019-41B499D88D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32" name="Title 1">
            <a:extLst>
              <a:ext uri="{FF2B5EF4-FFF2-40B4-BE49-F238E27FC236}">
                <a16:creationId xmlns:a16="http://schemas.microsoft.com/office/drawing/2014/main" id="{E28EFFC6-4F60-8C0A-8FF9-F2882C725153}"/>
              </a:ext>
            </a:extLst>
          </p:cNvPr>
          <p:cNvSpPr>
            <a:spLocks noGrp="1"/>
          </p:cNvSpPr>
          <p:nvPr>
            <p:ph type="title" idx="4294967295"/>
          </p:nvPr>
        </p:nvSpPr>
        <p:spPr>
          <a:xfrm>
            <a:off x="144463" y="56046"/>
            <a:ext cx="7991475" cy="750888"/>
          </a:xfrm>
          <a:prstGeom prst="rect">
            <a:avLst/>
          </a:prstGeom>
        </p:spPr>
        <p:txBody>
          <a:bodyPr anchor="ctr"/>
          <a:lstStyle/>
          <a:p>
            <a:r>
              <a:rPr lang="en-US" sz="3200" b="1">
                <a:solidFill>
                  <a:srgbClr val="002060"/>
                </a:solidFill>
              </a:rPr>
              <a:t>SPE Weekly Snapshot – Total Losses</a:t>
            </a:r>
            <a:endParaRPr lang="en-US" sz="3200" b="1">
              <a:solidFill>
                <a:srgbClr val="FF0000"/>
              </a:solidFill>
            </a:endParaRPr>
          </a:p>
        </p:txBody>
      </p:sp>
      <p:sp>
        <p:nvSpPr>
          <p:cNvPr id="2" name="Slide Number Placeholder 22">
            <a:extLst>
              <a:ext uri="{FF2B5EF4-FFF2-40B4-BE49-F238E27FC236}">
                <a16:creationId xmlns:a16="http://schemas.microsoft.com/office/drawing/2014/main" id="{447982E5-AA08-9A83-C946-91EE13A5951A}"/>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7" name="Chart 6">
            <a:extLst>
              <a:ext uri="{FF2B5EF4-FFF2-40B4-BE49-F238E27FC236}">
                <a16:creationId xmlns:a16="http://schemas.microsoft.com/office/drawing/2014/main" id="{0204AC26-6F8C-B07D-9A4B-4198A1D1C335}"/>
              </a:ext>
            </a:extLst>
          </p:cNvPr>
          <p:cNvGraphicFramePr/>
          <p:nvPr>
            <p:extLst>
              <p:ext uri="{D42A27DB-BD31-4B8C-83A1-F6EECF244321}">
                <p14:modId xmlns:p14="http://schemas.microsoft.com/office/powerpoint/2010/main" val="4136451320"/>
              </p:ext>
            </p:extLst>
          </p:nvPr>
        </p:nvGraphicFramePr>
        <p:xfrm>
          <a:off x="115887" y="1576162"/>
          <a:ext cx="5105401" cy="49093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Table 7">
            <a:extLst>
              <a:ext uri="{FF2B5EF4-FFF2-40B4-BE49-F238E27FC236}">
                <a16:creationId xmlns:a16="http://schemas.microsoft.com/office/drawing/2014/main" id="{3944A2F0-FA35-3A4C-D5C1-7BB3453E3DB2}"/>
              </a:ext>
            </a:extLst>
          </p:cNvPr>
          <p:cNvGraphicFramePr>
            <a:graphicFrameLocks noGrp="1"/>
          </p:cNvGraphicFramePr>
          <p:nvPr/>
        </p:nvGraphicFramePr>
        <p:xfrm>
          <a:off x="115887" y="909637"/>
          <a:ext cx="5105401" cy="666524"/>
        </p:xfrm>
        <a:graphic>
          <a:graphicData uri="http://schemas.openxmlformats.org/drawingml/2006/table">
            <a:tbl>
              <a:tblPr firstRow="1" bandRow="1">
                <a:tableStyleId>{17292A2E-F333-43FB-9621-5CBBE7FDCDCB}</a:tableStyleId>
              </a:tblPr>
              <a:tblGrid>
                <a:gridCol w="1712913">
                  <a:extLst>
                    <a:ext uri="{9D8B030D-6E8A-4147-A177-3AD203B41FA5}">
                      <a16:colId xmlns:a16="http://schemas.microsoft.com/office/drawing/2014/main" val="864106963"/>
                    </a:ext>
                  </a:extLst>
                </a:gridCol>
                <a:gridCol w="1676400">
                  <a:extLst>
                    <a:ext uri="{9D8B030D-6E8A-4147-A177-3AD203B41FA5}">
                      <a16:colId xmlns:a16="http://schemas.microsoft.com/office/drawing/2014/main" val="474922172"/>
                    </a:ext>
                  </a:extLst>
                </a:gridCol>
                <a:gridCol w="1716088">
                  <a:extLst>
                    <a:ext uri="{9D8B030D-6E8A-4147-A177-3AD203B41FA5}">
                      <a16:colId xmlns:a16="http://schemas.microsoft.com/office/drawing/2014/main" val="820452683"/>
                    </a:ext>
                  </a:extLst>
                </a:gridCol>
              </a:tblGrid>
              <a:tr h="331244">
                <a:tc>
                  <a:txBody>
                    <a:bodyPr/>
                    <a:lstStyle/>
                    <a:p>
                      <a:pPr algn="ctr"/>
                      <a:r>
                        <a:rPr lang="en-US" sz="1600">
                          <a:solidFill>
                            <a:srgbClr val="002060"/>
                          </a:solidFill>
                          <a:latin typeface="Segoe UI" panose="020B0502040204020203" pitchFamily="34" charset="0"/>
                          <a:cs typeface="Segoe UI" panose="020B0502040204020203" pitchFamily="34" charset="0"/>
                        </a:rPr>
                        <a:t>This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220904359"/>
                  </a:ext>
                </a:extLst>
              </a:tr>
              <a:tr h="331244">
                <a:tc>
                  <a:txBody>
                    <a:bodyPr/>
                    <a:lstStyle/>
                    <a:p>
                      <a:pPr algn="ctr" rtl="0" fontAlgn="ctr"/>
                      <a:r>
                        <a:rPr lang="en-US" sz="2000" b="1" i="0" u="none" strike="noStrike">
                          <a:solidFill>
                            <a:srgbClr val="00B050"/>
                          </a:solidFill>
                          <a:effectLst/>
                          <a:latin typeface="Segoe UI" panose="020B0502040204020203" pitchFamily="34" charset="0"/>
                        </a:rPr>
                        <a:t>3.10</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3.12</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2000" b="1" i="0" u="none" strike="noStrike">
                          <a:solidFill>
                            <a:srgbClr val="00B050"/>
                          </a:solidFill>
                          <a:effectLst/>
                          <a:latin typeface="Segoe UI" panose="020B0502040204020203" pitchFamily="34" charset="0"/>
                        </a:rPr>
                        <a:t>2.44</a:t>
                      </a:r>
                    </a:p>
                  </a:txBody>
                  <a:tcPr marL="4763" marR="4763" marT="4763"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45854789"/>
                  </a:ext>
                </a:extLst>
              </a:tr>
            </a:tbl>
          </a:graphicData>
        </a:graphic>
      </p:graphicFrame>
      <p:graphicFrame>
        <p:nvGraphicFramePr>
          <p:cNvPr id="6" name="Chart 5">
            <a:extLst>
              <a:ext uri="{FF2B5EF4-FFF2-40B4-BE49-F238E27FC236}">
                <a16:creationId xmlns:a16="http://schemas.microsoft.com/office/drawing/2014/main" id="{8BBF2CF8-63EE-7E4E-18E8-658D69A99C23}"/>
              </a:ext>
            </a:extLst>
          </p:cNvPr>
          <p:cNvGraphicFramePr/>
          <p:nvPr>
            <p:extLst>
              <p:ext uri="{D42A27DB-BD31-4B8C-83A1-F6EECF244321}">
                <p14:modId xmlns:p14="http://schemas.microsoft.com/office/powerpoint/2010/main" val="1521549918"/>
              </p:ext>
            </p:extLst>
          </p:nvPr>
        </p:nvGraphicFramePr>
        <p:xfrm>
          <a:off x="5334000" y="914400"/>
          <a:ext cx="6629399" cy="557106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26125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40</a:t>
            </a:fld>
            <a:endParaRPr lang="en-US"/>
          </a:p>
        </p:txBody>
      </p:sp>
      <p:sp>
        <p:nvSpPr>
          <p:cNvPr id="3" name="TextBox 4"/>
          <p:cNvSpPr txBox="1">
            <a:spLocks noChangeArrowheads="1"/>
          </p:cNvSpPr>
          <p:nvPr/>
        </p:nvSpPr>
        <p:spPr bwMode="auto">
          <a:xfrm>
            <a:off x="2231034" y="84892"/>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a:t>General Observations of the Week </a:t>
            </a:r>
            <a:endParaRPr lang="en-IN"/>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5" name="Table 4">
            <a:extLst>
              <a:ext uri="{FF2B5EF4-FFF2-40B4-BE49-F238E27FC236}">
                <a16:creationId xmlns:a16="http://schemas.microsoft.com/office/drawing/2014/main" id="{410ECB6C-AD2B-930B-74AC-470E6AE05E03}"/>
              </a:ext>
            </a:extLst>
          </p:cNvPr>
          <p:cNvGraphicFramePr>
            <a:graphicFrameLocks noGrp="1"/>
          </p:cNvGraphicFramePr>
          <p:nvPr/>
        </p:nvGraphicFramePr>
        <p:xfrm>
          <a:off x="0" y="0"/>
          <a:ext cx="5753100" cy="180975"/>
        </p:xfrm>
        <a:graphic>
          <a:graphicData uri="http://schemas.openxmlformats.org/drawingml/2006/table">
            <a:tbl>
              <a:tblPr>
                <a:tableStyleId>{5C22544A-7EE6-4342-B048-85BDC9FD1C3A}</a:tableStyleId>
              </a:tblPr>
              <a:tblGrid>
                <a:gridCol w="5753100">
                  <a:extLst>
                    <a:ext uri="{9D8B030D-6E8A-4147-A177-3AD203B41FA5}">
                      <a16:colId xmlns:a16="http://schemas.microsoft.com/office/drawing/2014/main" val="3438120883"/>
                    </a:ext>
                  </a:extLst>
                </a:gridCol>
              </a:tblGrid>
              <a:tr h="180975">
                <a:tc>
                  <a:txBody>
                    <a:bodyPr/>
                    <a:lstStyle/>
                    <a:p>
                      <a:pPr algn="l" fontAlgn="ctr">
                        <a:buNone/>
                      </a:pPr>
                      <a:r>
                        <a:rPr lang="en-US" sz="1000" u="none" strike="noStrike">
                          <a:effectLst/>
                        </a:rPr>
                        <a:t> Mill No-3 both </a:t>
                      </a:r>
                      <a:r>
                        <a:rPr lang="en-US" sz="1000" u="none" strike="noStrike" err="1">
                          <a:effectLst/>
                        </a:rPr>
                        <a:t>jiuce</a:t>
                      </a:r>
                      <a:r>
                        <a:rPr lang="en-US" sz="1000" u="none" strike="noStrike">
                          <a:effectLst/>
                        </a:rPr>
                        <a:t> line to Mill No-2 found choked with bagasse and Cleaned. </a:t>
                      </a:r>
                      <a:endParaRPr lang="en-US" sz="1000" b="0" i="0" u="none" strike="noStrike">
                        <a:solidFill>
                          <a:srgbClr val="000000"/>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806326887"/>
                  </a:ext>
                </a:extLst>
              </a:tr>
            </a:tbl>
          </a:graphicData>
        </a:graphic>
      </p:graphicFrame>
      <p:graphicFrame>
        <p:nvGraphicFramePr>
          <p:cNvPr id="6" name="Table 5">
            <a:extLst>
              <a:ext uri="{FF2B5EF4-FFF2-40B4-BE49-F238E27FC236}">
                <a16:creationId xmlns:a16="http://schemas.microsoft.com/office/drawing/2014/main" id="{33DD29E9-BD08-4EC4-D1BD-1B60999CD952}"/>
              </a:ext>
            </a:extLst>
          </p:cNvPr>
          <p:cNvGraphicFramePr>
            <a:graphicFrameLocks noGrp="1"/>
          </p:cNvGraphicFramePr>
          <p:nvPr/>
        </p:nvGraphicFramePr>
        <p:xfrm>
          <a:off x="0" y="0"/>
          <a:ext cx="5753100" cy="180975"/>
        </p:xfrm>
        <a:graphic>
          <a:graphicData uri="http://schemas.openxmlformats.org/drawingml/2006/table">
            <a:tbl>
              <a:tblPr>
                <a:tableStyleId>{5C22544A-7EE6-4342-B048-85BDC9FD1C3A}</a:tableStyleId>
              </a:tblPr>
              <a:tblGrid>
                <a:gridCol w="5753100">
                  <a:extLst>
                    <a:ext uri="{9D8B030D-6E8A-4147-A177-3AD203B41FA5}">
                      <a16:colId xmlns:a16="http://schemas.microsoft.com/office/drawing/2014/main" val="3545712443"/>
                    </a:ext>
                  </a:extLst>
                </a:gridCol>
              </a:tblGrid>
              <a:tr h="180975">
                <a:tc>
                  <a:txBody>
                    <a:bodyPr/>
                    <a:lstStyle/>
                    <a:p>
                      <a:pPr algn="l" fontAlgn="ctr">
                        <a:buNone/>
                      </a:pPr>
                      <a:r>
                        <a:rPr lang="en-US" sz="1000" u="none" strike="noStrike">
                          <a:effectLst/>
                        </a:rPr>
                        <a:t> Mill No-3 both </a:t>
                      </a:r>
                      <a:r>
                        <a:rPr lang="en-US" sz="1000" u="none" strike="noStrike" err="1">
                          <a:effectLst/>
                        </a:rPr>
                        <a:t>jiuce</a:t>
                      </a:r>
                      <a:r>
                        <a:rPr lang="en-US" sz="1000" u="none" strike="noStrike">
                          <a:effectLst/>
                        </a:rPr>
                        <a:t> line to Mill No-2 found choked with bagasse and Cleaned. </a:t>
                      </a:r>
                      <a:endParaRPr lang="en-US" sz="1000" b="0" i="0" u="none" strike="noStrike">
                        <a:solidFill>
                          <a:srgbClr val="000000"/>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964531643"/>
                  </a:ext>
                </a:extLst>
              </a:tr>
            </a:tbl>
          </a:graphicData>
        </a:graphic>
      </p:graphicFrame>
      <p:graphicFrame>
        <p:nvGraphicFramePr>
          <p:cNvPr id="9" name="Table 8">
            <a:extLst>
              <a:ext uri="{FF2B5EF4-FFF2-40B4-BE49-F238E27FC236}">
                <a16:creationId xmlns:a16="http://schemas.microsoft.com/office/drawing/2014/main" id="{843A7C47-7166-D766-AA30-28B4868121C1}"/>
              </a:ext>
            </a:extLst>
          </p:cNvPr>
          <p:cNvGraphicFramePr>
            <a:graphicFrameLocks noGrp="1"/>
          </p:cNvGraphicFramePr>
          <p:nvPr/>
        </p:nvGraphicFramePr>
        <p:xfrm>
          <a:off x="0" y="0"/>
          <a:ext cx="5753100" cy="180975"/>
        </p:xfrm>
        <a:graphic>
          <a:graphicData uri="http://schemas.openxmlformats.org/drawingml/2006/table">
            <a:tbl>
              <a:tblPr>
                <a:tableStyleId>{5C22544A-7EE6-4342-B048-85BDC9FD1C3A}</a:tableStyleId>
              </a:tblPr>
              <a:tblGrid>
                <a:gridCol w="5753100">
                  <a:extLst>
                    <a:ext uri="{9D8B030D-6E8A-4147-A177-3AD203B41FA5}">
                      <a16:colId xmlns:a16="http://schemas.microsoft.com/office/drawing/2014/main" val="4024308475"/>
                    </a:ext>
                  </a:extLst>
                </a:gridCol>
              </a:tblGrid>
              <a:tr h="180975">
                <a:tc>
                  <a:txBody>
                    <a:bodyPr/>
                    <a:lstStyle/>
                    <a:p>
                      <a:pPr algn="l" fontAlgn="ctr">
                        <a:buNone/>
                      </a:pPr>
                      <a:r>
                        <a:rPr lang="en-US" sz="1000" u="none" strike="noStrike">
                          <a:effectLst/>
                        </a:rPr>
                        <a:t> Mill No-3 both </a:t>
                      </a:r>
                      <a:r>
                        <a:rPr lang="en-US" sz="1000" u="none" strike="noStrike" err="1">
                          <a:effectLst/>
                        </a:rPr>
                        <a:t>jiuce</a:t>
                      </a:r>
                      <a:r>
                        <a:rPr lang="en-US" sz="1000" u="none" strike="noStrike">
                          <a:effectLst/>
                        </a:rPr>
                        <a:t> line to Mill No-2 found choked with bagasse and Cleaned. </a:t>
                      </a:r>
                      <a:endParaRPr lang="en-US" sz="1000" b="0" i="0" u="none" strike="noStrike">
                        <a:solidFill>
                          <a:srgbClr val="000000"/>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015334345"/>
                  </a:ext>
                </a:extLst>
              </a:tr>
            </a:tbl>
          </a:graphicData>
        </a:graphic>
      </p:graphicFrame>
      <p:graphicFrame>
        <p:nvGraphicFramePr>
          <p:cNvPr id="10" name="Table 9">
            <a:extLst>
              <a:ext uri="{FF2B5EF4-FFF2-40B4-BE49-F238E27FC236}">
                <a16:creationId xmlns:a16="http://schemas.microsoft.com/office/drawing/2014/main" id="{AFC177D9-75C5-7D14-6505-9BA918D42216}"/>
              </a:ext>
            </a:extLst>
          </p:cNvPr>
          <p:cNvGraphicFramePr>
            <a:graphicFrameLocks noGrp="1"/>
          </p:cNvGraphicFramePr>
          <p:nvPr/>
        </p:nvGraphicFramePr>
        <p:xfrm>
          <a:off x="0" y="0"/>
          <a:ext cx="5753100" cy="180975"/>
        </p:xfrm>
        <a:graphic>
          <a:graphicData uri="http://schemas.openxmlformats.org/drawingml/2006/table">
            <a:tbl>
              <a:tblPr>
                <a:tableStyleId>{5C22544A-7EE6-4342-B048-85BDC9FD1C3A}</a:tableStyleId>
              </a:tblPr>
              <a:tblGrid>
                <a:gridCol w="5753100">
                  <a:extLst>
                    <a:ext uri="{9D8B030D-6E8A-4147-A177-3AD203B41FA5}">
                      <a16:colId xmlns:a16="http://schemas.microsoft.com/office/drawing/2014/main" val="2623544553"/>
                    </a:ext>
                  </a:extLst>
                </a:gridCol>
              </a:tblGrid>
              <a:tr h="180975">
                <a:tc>
                  <a:txBody>
                    <a:bodyPr/>
                    <a:lstStyle/>
                    <a:p>
                      <a:pPr algn="l" fontAlgn="ctr">
                        <a:buNone/>
                      </a:pPr>
                      <a:r>
                        <a:rPr lang="en-US" sz="1000" u="none" strike="noStrike">
                          <a:effectLst/>
                        </a:rPr>
                        <a:t> Mill No-3 both </a:t>
                      </a:r>
                      <a:r>
                        <a:rPr lang="en-US" sz="1000" u="none" strike="noStrike" err="1">
                          <a:effectLst/>
                        </a:rPr>
                        <a:t>jiuce</a:t>
                      </a:r>
                      <a:r>
                        <a:rPr lang="en-US" sz="1000" u="none" strike="noStrike">
                          <a:effectLst/>
                        </a:rPr>
                        <a:t> line to Mill No-2 found choked with bagasse and Cleaned. </a:t>
                      </a:r>
                      <a:endParaRPr lang="en-US" sz="1000" b="0" i="0" u="none" strike="noStrike">
                        <a:solidFill>
                          <a:srgbClr val="000000"/>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705585468"/>
                  </a:ext>
                </a:extLst>
              </a:tr>
            </a:tbl>
          </a:graphicData>
        </a:graphic>
      </p:graphicFrame>
      <p:sp>
        <p:nvSpPr>
          <p:cNvPr id="11" name="TextBox 4">
            <a:extLst>
              <a:ext uri="{FF2B5EF4-FFF2-40B4-BE49-F238E27FC236}">
                <a16:creationId xmlns:a16="http://schemas.microsoft.com/office/drawing/2014/main" id="{49DFF9B5-6A32-4A11-1351-D6D7FB225281}"/>
              </a:ext>
            </a:extLst>
          </p:cNvPr>
          <p:cNvSpPr txBox="1">
            <a:spLocks noChangeArrowheads="1"/>
          </p:cNvSpPr>
          <p:nvPr/>
        </p:nvSpPr>
        <p:spPr bwMode="auto">
          <a:xfrm>
            <a:off x="452083" y="955904"/>
            <a:ext cx="11353798" cy="5444896"/>
          </a:xfrm>
          <a:prstGeom prst="rect">
            <a:avLst/>
          </a:prstGeom>
        </p:spPr>
        <p:txBody>
          <a:bodyPr vert="horz" lIns="91440" tIns="45720" rIns="91440" bIns="45720" rtlCol="0" anchor="t">
            <a:noAutofit/>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pPr algn="just">
              <a:lnSpc>
                <a:spcPct val="170000"/>
              </a:lnSpc>
            </a:pPr>
            <a:r>
              <a:rPr lang="en-US" sz="1400" b="0">
                <a:solidFill>
                  <a:schemeClr val="tx1"/>
                </a:solidFill>
              </a:rPr>
              <a:t>The plant operation was smooth and consistent in last week. </a:t>
            </a:r>
          </a:p>
          <a:p>
            <a:pPr marL="285750" indent="-285750" algn="just">
              <a:lnSpc>
                <a:spcPct val="170000"/>
              </a:lnSpc>
              <a:buFont typeface="Wingdings" panose="05000000000000000000" pitchFamily="2" charset="2"/>
              <a:buChar char="v"/>
            </a:pPr>
            <a:r>
              <a:rPr lang="en-US" sz="1400" b="0">
                <a:solidFill>
                  <a:schemeClr val="tx1"/>
                </a:solidFill>
              </a:rPr>
              <a:t>In Last week </a:t>
            </a:r>
            <a:r>
              <a:rPr lang="en-US" sz="1400" i="1" u="sng">
                <a:solidFill>
                  <a:srgbClr val="009A46"/>
                </a:solidFill>
              </a:rPr>
              <a:t>Ever Highest Crush 1.105 </a:t>
            </a:r>
            <a:r>
              <a:rPr lang="en-US" sz="1400" b="0">
                <a:solidFill>
                  <a:schemeClr val="tx1"/>
                </a:solidFill>
              </a:rPr>
              <a:t>was done on 25.01.26, except this </a:t>
            </a:r>
          </a:p>
          <a:p>
            <a:pPr algn="just">
              <a:lnSpc>
                <a:spcPct val="170000"/>
              </a:lnSpc>
            </a:pPr>
            <a:r>
              <a:rPr lang="en-US" sz="1400" b="0">
                <a:solidFill>
                  <a:schemeClr val="tx1"/>
                </a:solidFill>
              </a:rPr>
              <a:t>	on dated </a:t>
            </a:r>
            <a:r>
              <a:rPr lang="en-US" sz="1400" i="1" u="sng">
                <a:solidFill>
                  <a:schemeClr val="tx1"/>
                </a:solidFill>
              </a:rPr>
              <a:t>27.01</a:t>
            </a:r>
            <a:r>
              <a:rPr lang="en-US" sz="1400" i="1" u="sng">
                <a:solidFill>
                  <a:srgbClr val="009A46"/>
                </a:solidFill>
              </a:rPr>
              <a:t>- 1.09</a:t>
            </a:r>
            <a:r>
              <a:rPr lang="en-US" sz="1400" i="1">
                <a:solidFill>
                  <a:schemeClr val="tx1"/>
                </a:solidFill>
              </a:rPr>
              <a:t>, </a:t>
            </a:r>
            <a:r>
              <a:rPr lang="en-US" sz="1400" i="1" u="sng">
                <a:solidFill>
                  <a:schemeClr val="tx1"/>
                </a:solidFill>
              </a:rPr>
              <a:t>28.01</a:t>
            </a:r>
            <a:r>
              <a:rPr lang="en-US" sz="1400" i="1" u="sng">
                <a:solidFill>
                  <a:srgbClr val="009A46"/>
                </a:solidFill>
              </a:rPr>
              <a:t>- 1.10</a:t>
            </a:r>
            <a:r>
              <a:rPr lang="en-US" sz="1400" i="1">
                <a:solidFill>
                  <a:schemeClr val="tx1"/>
                </a:solidFill>
              </a:rPr>
              <a:t>, </a:t>
            </a:r>
            <a:r>
              <a:rPr lang="en-US" sz="1400" i="1" u="sng">
                <a:solidFill>
                  <a:schemeClr val="tx1"/>
                </a:solidFill>
              </a:rPr>
              <a:t>30.01</a:t>
            </a:r>
            <a:r>
              <a:rPr lang="en-US" sz="1400" i="1" u="sng">
                <a:solidFill>
                  <a:srgbClr val="009A46"/>
                </a:solidFill>
              </a:rPr>
              <a:t>-1.105</a:t>
            </a:r>
            <a:r>
              <a:rPr lang="en-US" sz="1400" i="1">
                <a:solidFill>
                  <a:srgbClr val="009A46"/>
                </a:solidFill>
              </a:rPr>
              <a:t>, </a:t>
            </a:r>
            <a:r>
              <a:rPr lang="en-US" sz="1400" i="1" u="sng">
                <a:solidFill>
                  <a:schemeClr val="tx1"/>
                </a:solidFill>
              </a:rPr>
              <a:t>31.01-</a:t>
            </a:r>
            <a:r>
              <a:rPr lang="en-US" sz="1400" i="1" u="sng">
                <a:solidFill>
                  <a:srgbClr val="009A46"/>
                </a:solidFill>
              </a:rPr>
              <a:t>1085</a:t>
            </a:r>
            <a:r>
              <a:rPr lang="en-US" sz="1400" b="0" i="1">
                <a:solidFill>
                  <a:schemeClr val="tx1"/>
                </a:solidFill>
              </a:rPr>
              <a:t> </a:t>
            </a:r>
            <a:r>
              <a:rPr lang="en-US" sz="1400" b="0">
                <a:solidFill>
                  <a:schemeClr val="tx1"/>
                </a:solidFill>
              </a:rPr>
              <a:t>cane crushed @ JF 500 T/Hr.</a:t>
            </a:r>
          </a:p>
          <a:p>
            <a:pPr marL="285750" indent="-285750" algn="just">
              <a:lnSpc>
                <a:spcPct val="170000"/>
              </a:lnSpc>
              <a:buFont typeface="Wingdings" panose="05000000000000000000" pitchFamily="2" charset="2"/>
              <a:buChar char="v"/>
            </a:pPr>
            <a:r>
              <a:rPr lang="en-US" sz="1400" b="0">
                <a:solidFill>
                  <a:schemeClr val="accent6">
                    <a:lumMod val="75000"/>
                  </a:schemeClr>
                </a:solidFill>
              </a:rPr>
              <a:t>On dated 29.01.26- General cleaning was done which was planned to be done on 01.02.26 but managed on 29.01 as cane availability was less due to rain in previous day. </a:t>
            </a:r>
            <a:r>
              <a:rPr lang="en-US" sz="1400" b="0">
                <a:solidFill>
                  <a:schemeClr val="tx2">
                    <a:lumMod val="75000"/>
                  </a:schemeClr>
                </a:solidFill>
              </a:rPr>
              <a:t>(Planned duration 8-9 Hrs., Actual- 7.48 Hrs.)</a:t>
            </a:r>
          </a:p>
          <a:p>
            <a:pPr algn="just">
              <a:lnSpc>
                <a:spcPct val="170000"/>
              </a:lnSpc>
            </a:pPr>
            <a:endParaRPr lang="en-US" sz="1400" b="0">
              <a:solidFill>
                <a:schemeClr val="tx2">
                  <a:lumMod val="75000"/>
                </a:schemeClr>
              </a:solidFill>
            </a:endParaRPr>
          </a:p>
          <a:p>
            <a:pPr marL="285750" indent="-285750" algn="just">
              <a:lnSpc>
                <a:spcPct val="170000"/>
              </a:lnSpc>
              <a:buFont typeface="Wingdings" panose="05000000000000000000" pitchFamily="2" charset="2"/>
              <a:buChar char="v"/>
            </a:pPr>
            <a:r>
              <a:rPr lang="en-US" sz="1400" b="0">
                <a:solidFill>
                  <a:schemeClr val="tx1"/>
                </a:solidFill>
              </a:rPr>
              <a:t> </a:t>
            </a:r>
            <a:r>
              <a:rPr lang="en-US" sz="1400" b="0" i="1">
                <a:solidFill>
                  <a:schemeClr val="accent2">
                    <a:lumMod val="75000"/>
                  </a:schemeClr>
                </a:solidFill>
              </a:rPr>
              <a:t>Juice flow may be maintained above 500 T/</a:t>
            </a:r>
            <a:r>
              <a:rPr lang="en-US" sz="1400" b="0" i="1" err="1">
                <a:solidFill>
                  <a:schemeClr val="accent2">
                    <a:lumMod val="75000"/>
                  </a:schemeClr>
                </a:solidFill>
              </a:rPr>
              <a:t>Hr</a:t>
            </a:r>
            <a:r>
              <a:rPr lang="en-US" sz="1400" b="0" i="1">
                <a:solidFill>
                  <a:schemeClr val="accent2">
                    <a:lumMod val="75000"/>
                  </a:schemeClr>
                </a:solidFill>
              </a:rPr>
              <a:t> in view of tank level at 500 JF ( at 500 JF- Tank level are max time above 90% and at this level carrier speed reduced)</a:t>
            </a:r>
          </a:p>
          <a:p>
            <a:pPr algn="just">
              <a:lnSpc>
                <a:spcPct val="170000"/>
              </a:lnSpc>
            </a:pPr>
            <a:endParaRPr lang="en-US" sz="1400" b="0" i="1">
              <a:solidFill>
                <a:schemeClr val="accent2">
                  <a:lumMod val="75000"/>
                </a:schemeClr>
              </a:solidFill>
            </a:endParaRPr>
          </a:p>
          <a:p>
            <a:pPr marL="285750" indent="-285750" algn="just">
              <a:lnSpc>
                <a:spcPct val="170000"/>
              </a:lnSpc>
              <a:buFont typeface="Wingdings" panose="05000000000000000000" pitchFamily="2" charset="2"/>
              <a:buChar char="v"/>
            </a:pPr>
            <a:r>
              <a:rPr lang="en-US" sz="1400" b="0">
                <a:solidFill>
                  <a:schemeClr val="tx1"/>
                </a:solidFill>
              </a:rPr>
              <a:t>Propose to issue work order for </a:t>
            </a:r>
            <a:r>
              <a:rPr lang="en-US" sz="1400">
                <a:solidFill>
                  <a:schemeClr val="tx2">
                    <a:lumMod val="60000"/>
                    <a:lumOff val="40000"/>
                  </a:schemeClr>
                </a:solidFill>
              </a:rPr>
              <a:t>conversion of Cane Unloaders ( Mech- Hydraulic)</a:t>
            </a:r>
            <a:r>
              <a:rPr lang="en-US" sz="1400" b="0">
                <a:solidFill>
                  <a:schemeClr val="tx1"/>
                </a:solidFill>
              </a:rPr>
              <a:t>- Approved in Capex 25-26</a:t>
            </a:r>
          </a:p>
          <a:p>
            <a:pPr marL="285750" indent="-285750" algn="just">
              <a:lnSpc>
                <a:spcPct val="170000"/>
              </a:lnSpc>
              <a:buFont typeface="Wingdings" panose="05000000000000000000" pitchFamily="2" charset="2"/>
              <a:buChar char="v"/>
            </a:pPr>
            <a:r>
              <a:rPr lang="en-US" sz="1400">
                <a:solidFill>
                  <a:schemeClr val="tx2">
                    <a:lumMod val="60000"/>
                    <a:lumOff val="40000"/>
                  </a:schemeClr>
                </a:solidFill>
              </a:rPr>
              <a:t>Long Delivery items with specification given to purchase on 23.01.26 to invite offers. </a:t>
            </a:r>
            <a:r>
              <a:rPr lang="en-US" sz="1400" b="0">
                <a:solidFill>
                  <a:schemeClr val="tx1"/>
                </a:solidFill>
              </a:rPr>
              <a:t>As per last year we propose to issue PO in 1</a:t>
            </a:r>
            <a:r>
              <a:rPr lang="en-US" sz="1400" b="0" baseline="30000">
                <a:solidFill>
                  <a:schemeClr val="tx1"/>
                </a:solidFill>
              </a:rPr>
              <a:t>st</a:t>
            </a:r>
            <a:r>
              <a:rPr lang="en-US" sz="1400" b="0">
                <a:solidFill>
                  <a:schemeClr val="tx1"/>
                </a:solidFill>
              </a:rPr>
              <a:t> week of March 26 so that all required materials may be received in June 26.</a:t>
            </a:r>
          </a:p>
          <a:p>
            <a:pPr marL="285750" indent="-285750" algn="just">
              <a:lnSpc>
                <a:spcPct val="170000"/>
              </a:lnSpc>
              <a:buFont typeface="Wingdings" panose="05000000000000000000" pitchFamily="2" charset="2"/>
              <a:buChar char="v"/>
            </a:pPr>
            <a:r>
              <a:rPr lang="en-US" sz="1400" b="0">
                <a:solidFill>
                  <a:schemeClr val="tx1"/>
                </a:solidFill>
              </a:rPr>
              <a:t>Mill secondary </a:t>
            </a:r>
            <a:r>
              <a:rPr lang="en-US" sz="1400">
                <a:solidFill>
                  <a:schemeClr val="tx2">
                    <a:lumMod val="60000"/>
                    <a:lumOff val="40000"/>
                  </a:schemeClr>
                </a:solidFill>
              </a:rPr>
              <a:t>Gear Box SBN 630- Proposed to be procured new </a:t>
            </a:r>
            <a:r>
              <a:rPr lang="en-US" sz="1400" b="0">
                <a:solidFill>
                  <a:schemeClr val="tx1"/>
                </a:solidFill>
              </a:rPr>
              <a:t>as all old ( 04 </a:t>
            </a:r>
            <a:r>
              <a:rPr lang="en-US" sz="1400" b="0" err="1">
                <a:solidFill>
                  <a:schemeClr val="tx1"/>
                </a:solidFill>
              </a:rPr>
              <a:t>nos</a:t>
            </a:r>
            <a:r>
              <a:rPr lang="en-US" sz="1400" b="0">
                <a:solidFill>
                  <a:schemeClr val="tx1"/>
                </a:solidFill>
              </a:rPr>
              <a:t>) aged, backlash increased and pitting found on teeth . (Details in next page….) </a:t>
            </a:r>
          </a:p>
          <a:p>
            <a:pPr lvl="1" algn="just">
              <a:lnSpc>
                <a:spcPct val="160000"/>
              </a:lnSpc>
            </a:pPr>
            <a:r>
              <a:rPr lang="en-US" sz="1400" b="0">
                <a:solidFill>
                  <a:schemeClr val="tx1"/>
                </a:solidFill>
                <a:latin typeface="Segoe UI" panose="020B0502040204020203" pitchFamily="34" charset="0"/>
                <a:cs typeface="Segoe UI" panose="020B0502040204020203" pitchFamily="34" charset="0"/>
              </a:rPr>
              <a:t> </a:t>
            </a:r>
            <a:endParaRPr lang="en-IN" sz="1400" b="0" i="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11615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41</a:t>
            </a:fld>
            <a:endParaRPr lang="en-US"/>
          </a:p>
        </p:txBody>
      </p:sp>
      <p:sp>
        <p:nvSpPr>
          <p:cNvPr id="3" name="TextBox 4"/>
          <p:cNvSpPr txBox="1">
            <a:spLocks noChangeArrowheads="1"/>
          </p:cNvSpPr>
          <p:nvPr/>
        </p:nvSpPr>
        <p:spPr bwMode="auto">
          <a:xfrm>
            <a:off x="2209799" y="269558"/>
            <a:ext cx="7848600" cy="492443"/>
          </a:xfrm>
          <a:prstGeom prst="rect">
            <a:avLst/>
          </a:prstGeom>
        </p:spPr>
        <p:txBody>
          <a:bodyPr vert="horz" lIns="91440" tIns="45720" rIns="91440" bIns="45720" rtlCol="0" anchor="ctr">
            <a:normAutofit fontScale="82500" lnSpcReduction="100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a:t>Key Operational Parameter- Current Season Vs Last Season</a:t>
            </a: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4" name="Table 5">
            <a:extLst>
              <a:ext uri="{FF2B5EF4-FFF2-40B4-BE49-F238E27FC236}">
                <a16:creationId xmlns:a16="http://schemas.microsoft.com/office/drawing/2014/main" id="{AA007A90-1D92-4641-B89F-432FB850FF48}"/>
              </a:ext>
            </a:extLst>
          </p:cNvPr>
          <p:cNvGraphicFramePr>
            <a:graphicFrameLocks noGrp="1"/>
          </p:cNvGraphicFramePr>
          <p:nvPr/>
        </p:nvGraphicFramePr>
        <p:xfrm>
          <a:off x="533399" y="2819400"/>
          <a:ext cx="11020024" cy="3530625"/>
        </p:xfrm>
        <a:graphic>
          <a:graphicData uri="http://schemas.openxmlformats.org/drawingml/2006/table">
            <a:tbl>
              <a:tblPr firstRow="1" bandRow="1">
                <a:tableStyleId>{5C22544A-7EE6-4342-B048-85BDC9FD1C3A}</a:tableStyleId>
              </a:tblPr>
              <a:tblGrid>
                <a:gridCol w="4267201">
                  <a:extLst>
                    <a:ext uri="{9D8B030D-6E8A-4147-A177-3AD203B41FA5}">
                      <a16:colId xmlns:a16="http://schemas.microsoft.com/office/drawing/2014/main" val="3889048054"/>
                    </a:ext>
                  </a:extLst>
                </a:gridCol>
                <a:gridCol w="1676400">
                  <a:extLst>
                    <a:ext uri="{9D8B030D-6E8A-4147-A177-3AD203B41FA5}">
                      <a16:colId xmlns:a16="http://schemas.microsoft.com/office/drawing/2014/main" val="3374905877"/>
                    </a:ext>
                  </a:extLst>
                </a:gridCol>
                <a:gridCol w="1676400">
                  <a:extLst>
                    <a:ext uri="{9D8B030D-6E8A-4147-A177-3AD203B41FA5}">
                      <a16:colId xmlns:a16="http://schemas.microsoft.com/office/drawing/2014/main" val="947118304"/>
                    </a:ext>
                  </a:extLst>
                </a:gridCol>
                <a:gridCol w="1600200">
                  <a:extLst>
                    <a:ext uri="{9D8B030D-6E8A-4147-A177-3AD203B41FA5}">
                      <a16:colId xmlns:a16="http://schemas.microsoft.com/office/drawing/2014/main" val="1917891858"/>
                    </a:ext>
                  </a:extLst>
                </a:gridCol>
                <a:gridCol w="1799823">
                  <a:extLst>
                    <a:ext uri="{9D8B030D-6E8A-4147-A177-3AD203B41FA5}">
                      <a16:colId xmlns:a16="http://schemas.microsoft.com/office/drawing/2014/main" val="2177121396"/>
                    </a:ext>
                  </a:extLst>
                </a:gridCol>
              </a:tblGrid>
              <a:tr h="256508">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Particulars</a:t>
                      </a:r>
                      <a:endParaRPr lang="en-IN" sz="16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2">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Week</a:t>
                      </a:r>
                      <a:r>
                        <a:rPr lang="en-IN" sz="1600" b="1">
                          <a:latin typeface="Segoe UI" panose="020B0502040204020203" pitchFamily="34" charset="0"/>
                          <a:cs typeface="Segoe UI" panose="020B0502040204020203" pitchFamily="34" charset="0"/>
                        </a:rPr>
                        <a:t>ly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lang="en-IN" sz="1800" b="1">
                        <a:latin typeface="Segoe UI" panose="020B0502040204020203" pitchFamily="34" charset="0"/>
                        <a:cs typeface="Segoe UI"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gridSpan="2">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To date</a:t>
                      </a:r>
                      <a:endParaRPr lang="en-IN" sz="1600" b="1">
                        <a:latin typeface="Segoe UI" panose="020B0502040204020203" pitchFamily="34" charset="0"/>
                        <a:cs typeface="Segoe UI"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tc hMerge="1">
                  <a:txBody>
                    <a:bodyPr/>
                    <a:lstStyle/>
                    <a:p>
                      <a:endParaRPr lang="en-IN"/>
                    </a:p>
                  </a:txBody>
                  <a:tcPr/>
                </a:tc>
                <a:extLst>
                  <a:ext uri="{0D108BD9-81ED-4DB2-BD59-A6C34878D82A}">
                    <a16:rowId xmlns:a16="http://schemas.microsoft.com/office/drawing/2014/main" val="3837872547"/>
                  </a:ext>
                </a:extLst>
              </a:tr>
              <a:tr h="422168">
                <a:tc>
                  <a:txBody>
                    <a:bodyPr/>
                    <a:lstStyle/>
                    <a:p>
                      <a:pPr algn="ctr">
                        <a:lnSpc>
                          <a:spcPts val="1500"/>
                        </a:lnSpc>
                      </a:pP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solidFill>
                            <a:schemeClr val="tx1"/>
                          </a:solidFill>
                          <a:latin typeface="Segoe UI" panose="020B0502040204020203" pitchFamily="34" charset="0"/>
                          <a:cs typeface="Segoe UI" panose="020B0502040204020203" pitchFamily="34" charset="0"/>
                        </a:rPr>
                        <a:t>SN 25-26</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kern="1200">
                          <a:solidFill>
                            <a:schemeClr val="tx1"/>
                          </a:solidFill>
                          <a:latin typeface="Segoe UI" panose="020B0502040204020203" pitchFamily="34" charset="0"/>
                          <a:ea typeface="+mn-ea"/>
                          <a:cs typeface="Segoe UI" panose="020B0502040204020203" pitchFamily="34" charset="0"/>
                        </a:rPr>
                        <a:t>SN 24-25</a:t>
                      </a:r>
                      <a:endParaRPr lang="en-IN" sz="1600" b="1" kern="120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solidFill>
                            <a:schemeClr val="tx1"/>
                          </a:solidFill>
                          <a:latin typeface="Segoe UI" panose="020B0502040204020203" pitchFamily="34" charset="0"/>
                          <a:cs typeface="Segoe UI" panose="020B0502040204020203" pitchFamily="34" charset="0"/>
                        </a:rPr>
                        <a:t>SN 25-26</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1500"/>
                        </a:lnSpc>
                      </a:pPr>
                      <a:r>
                        <a:rPr lang="en-US" sz="1600" b="1">
                          <a:solidFill>
                            <a:schemeClr val="tx1"/>
                          </a:solidFill>
                          <a:latin typeface="Segoe UI" panose="020B0502040204020203" pitchFamily="34" charset="0"/>
                          <a:cs typeface="Segoe UI" panose="020B0502040204020203" pitchFamily="34" charset="0"/>
                        </a:rPr>
                        <a:t>SN 24-25</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56579646"/>
                  </a:ext>
                </a:extLst>
              </a:tr>
              <a:tr h="352193">
                <a:tc>
                  <a:txBody>
                    <a:bodyPr/>
                    <a:lstStyle/>
                    <a:p>
                      <a:pPr algn="ctr" fontAlgn="b"/>
                      <a:r>
                        <a:rPr lang="en-IN" sz="1600" b="0" i="0" u="none" strike="noStrike">
                          <a:solidFill>
                            <a:schemeClr val="tx1"/>
                          </a:solidFill>
                          <a:effectLst/>
                          <a:latin typeface="Segoe UI" panose="020B0502040204020203" pitchFamily="34" charset="0"/>
                          <a:cs typeface="Segoe UI" panose="020B0502040204020203" pitchFamily="34" charset="0"/>
                        </a:rPr>
                        <a:t> Cane Crushed (In Qtls.)</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711500</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689000</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9903200</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9280100</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293604"/>
                  </a:ext>
                </a:extLst>
              </a:tr>
              <a:tr h="352193">
                <a:tc>
                  <a:txBody>
                    <a:bodyPr/>
                    <a:lstStyle/>
                    <a:p>
                      <a:pPr algn="ctr" fontAlgn="b"/>
                      <a:r>
                        <a:rPr lang="en-IN" sz="1600" b="0" i="0" u="none" strike="noStrike">
                          <a:solidFill>
                            <a:schemeClr val="tx1"/>
                          </a:solidFill>
                          <a:effectLst/>
                          <a:latin typeface="Segoe UI" panose="020B0502040204020203" pitchFamily="34" charset="0"/>
                          <a:cs typeface="Segoe UI" panose="020B0502040204020203" pitchFamily="34" charset="0"/>
                        </a:rPr>
                        <a:t> Rate of Crush</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101643</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98429</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101053</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94695</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560231"/>
                  </a:ext>
                </a:extLst>
              </a:tr>
              <a:tr h="352193">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IN" sz="1600" b="0" i="0" u="none" strike="noStrike">
                          <a:solidFill>
                            <a:schemeClr val="tx1"/>
                          </a:solidFill>
                          <a:effectLst/>
                          <a:latin typeface="Segoe UI" panose="020B0502040204020203" pitchFamily="34" charset="0"/>
                          <a:cs typeface="Segoe UI" panose="020B0502040204020203" pitchFamily="34" charset="0"/>
                        </a:rPr>
                        <a:t> Pol</a:t>
                      </a:r>
                      <a:r>
                        <a:rPr lang="en-IN" sz="1600" b="0" i="0" u="none" strike="noStrike" baseline="0">
                          <a:solidFill>
                            <a:schemeClr val="tx1"/>
                          </a:solidFill>
                          <a:effectLst/>
                          <a:latin typeface="Segoe UI" panose="020B0502040204020203" pitchFamily="34" charset="0"/>
                          <a:cs typeface="Segoe UI" panose="020B0502040204020203" pitchFamily="34" charset="0"/>
                        </a:rPr>
                        <a:t> % Bagasse</a:t>
                      </a:r>
                      <a:endParaRPr lang="en-IN" sz="1600" b="0" i="0" u="none" strike="noStrike">
                        <a:solidFill>
                          <a:schemeClr val="tx1"/>
                        </a:solidFill>
                        <a:effectLst/>
                        <a:latin typeface="Segoe UI" panose="020B0502040204020203" pitchFamily="34" charset="0"/>
                        <a:cs typeface="Segoe UI" panose="020B0502040204020203" pitchFamily="34" charset="0"/>
                      </a:endParaRP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1.73</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1.74</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1.74</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1.76</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5008429"/>
                  </a:ext>
                </a:extLst>
              </a:tr>
              <a:tr h="361166">
                <a:tc>
                  <a:txBody>
                    <a:bodyPr/>
                    <a:lstStyle/>
                    <a:p>
                      <a:pPr algn="ctr" fontAlgn="b"/>
                      <a:r>
                        <a:rPr lang="en-IN" sz="1600" b="0" i="0" u="none" strike="noStrike">
                          <a:solidFill>
                            <a:schemeClr val="tx1"/>
                          </a:solidFill>
                          <a:effectLst/>
                          <a:latin typeface="Segoe UI" panose="020B0502040204020203" pitchFamily="34" charset="0"/>
                          <a:cs typeface="Segoe UI" panose="020B0502040204020203" pitchFamily="34" charset="0"/>
                        </a:rPr>
                        <a:t> Loss in Bagasse % Cane</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0.49</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0.47</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0.49</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0.48</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786092"/>
                  </a:ext>
                </a:extLst>
              </a:tr>
              <a:tr h="352193">
                <a:tc>
                  <a:txBody>
                    <a:bodyPr/>
                    <a:lstStyle/>
                    <a:p>
                      <a:pPr algn="ctr" fontAlgn="b"/>
                      <a:r>
                        <a:rPr lang="en-IN" sz="1600" b="0" i="0" u="none" strike="noStrike">
                          <a:solidFill>
                            <a:schemeClr val="tx1"/>
                          </a:solidFill>
                          <a:effectLst/>
                          <a:latin typeface="Segoe UI" panose="020B0502040204020203" pitchFamily="34" charset="0"/>
                          <a:cs typeface="Segoe UI" panose="020B0502040204020203" pitchFamily="34" charset="0"/>
                        </a:rPr>
                        <a:t> Moisture</a:t>
                      </a:r>
                      <a:r>
                        <a:rPr lang="en-IN" sz="1600" b="0" i="0" u="none" strike="noStrike" baseline="0">
                          <a:solidFill>
                            <a:schemeClr val="tx1"/>
                          </a:solidFill>
                          <a:effectLst/>
                          <a:latin typeface="Segoe UI" panose="020B0502040204020203" pitchFamily="34" charset="0"/>
                          <a:cs typeface="Segoe UI" panose="020B0502040204020203" pitchFamily="34" charset="0"/>
                        </a:rPr>
                        <a:t> % Bagasse</a:t>
                      </a:r>
                      <a:endParaRPr lang="en-IN" sz="1600" b="0" i="0" u="none" strike="noStrike">
                        <a:solidFill>
                          <a:schemeClr val="tx1"/>
                        </a:solidFill>
                        <a:effectLst/>
                        <a:latin typeface="Segoe UI" panose="020B0502040204020203" pitchFamily="34" charset="0"/>
                        <a:cs typeface="Segoe UI" panose="020B0502040204020203" pitchFamily="34" charset="0"/>
                      </a:endParaRP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50.20</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49.34</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50.13</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49.97</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3245321"/>
                  </a:ext>
                </a:extLst>
              </a:tr>
              <a:tr h="352193">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IN" sz="1600" b="0" i="0" u="none" strike="noStrike">
                          <a:solidFill>
                            <a:schemeClr val="tx1"/>
                          </a:solidFill>
                          <a:effectLst/>
                          <a:latin typeface="Segoe UI" panose="020B0502040204020203" pitchFamily="34" charset="0"/>
                          <a:cs typeface="Segoe UI" panose="020B0502040204020203" pitchFamily="34" charset="0"/>
                        </a:rPr>
                        <a:t> Total</a:t>
                      </a:r>
                      <a:r>
                        <a:rPr lang="en-IN" sz="1600" b="0" i="0" u="none" strike="noStrike" baseline="0">
                          <a:solidFill>
                            <a:schemeClr val="tx1"/>
                          </a:solidFill>
                          <a:effectLst/>
                          <a:latin typeface="Segoe UI" panose="020B0502040204020203" pitchFamily="34" charset="0"/>
                          <a:cs typeface="Segoe UI" panose="020B0502040204020203" pitchFamily="34" charset="0"/>
                        </a:rPr>
                        <a:t> Power kw/ Ton  of cane </a:t>
                      </a:r>
                      <a:endParaRPr lang="en-IN" sz="1600" b="0" i="0" u="none" strike="noStrike">
                        <a:solidFill>
                          <a:schemeClr val="tx1"/>
                        </a:solidFill>
                        <a:effectLst/>
                        <a:latin typeface="Segoe UI" panose="020B0502040204020203" pitchFamily="34" charset="0"/>
                        <a:cs typeface="Segoe UI" panose="020B0502040204020203" pitchFamily="34" charset="0"/>
                      </a:endParaRP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32.38</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lnSpc>
                          <a:spcPts val="800"/>
                        </a:lnSpc>
                      </a:pPr>
                      <a:r>
                        <a:rPr lang="en-US" sz="1600" b="1" kern="1200">
                          <a:solidFill>
                            <a:schemeClr val="tx1"/>
                          </a:solidFill>
                          <a:latin typeface="Segoe UI" panose="020B0502040204020203" pitchFamily="34" charset="0"/>
                          <a:ea typeface="+mn-ea"/>
                          <a:cs typeface="Segoe UI" panose="020B0502040204020203" pitchFamily="34" charset="0"/>
                        </a:rPr>
                        <a:t>31.29</a:t>
                      </a:r>
                      <a:endParaRPr lang="en-IN" sz="1600" b="1" kern="120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31.89</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US" sz="1600" b="1" kern="1200">
                          <a:solidFill>
                            <a:schemeClr val="tx1"/>
                          </a:solidFill>
                          <a:latin typeface="Segoe UI" panose="020B0502040204020203" pitchFamily="34" charset="0"/>
                          <a:ea typeface="+mn-ea"/>
                          <a:cs typeface="Segoe UI" panose="020B0502040204020203" pitchFamily="34" charset="0"/>
                        </a:rPr>
                        <a:t>32.42</a:t>
                      </a:r>
                      <a:endParaRPr lang="en-IN" sz="1600" b="1" kern="120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076318"/>
                  </a:ext>
                </a:extLst>
              </a:tr>
              <a:tr h="352193">
                <a:tc>
                  <a:txBody>
                    <a:bodyPr/>
                    <a:lstStyle/>
                    <a:p>
                      <a:pPr algn="ctr" fontAlgn="b"/>
                      <a:r>
                        <a:rPr lang="en-IN" sz="1600" b="0" i="0" u="none" strike="noStrike">
                          <a:solidFill>
                            <a:schemeClr val="tx1"/>
                          </a:solidFill>
                          <a:effectLst/>
                          <a:latin typeface="Segoe UI" panose="020B0502040204020203" pitchFamily="34" charset="0"/>
                          <a:cs typeface="Segoe UI" panose="020B0502040204020203" pitchFamily="34" charset="0"/>
                        </a:rPr>
                        <a:t>Total Power MWH (Sugar)</a:t>
                      </a:r>
                    </a:p>
                  </a:txBody>
                  <a:tcPr marL="7145" marR="7145"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1600" b="1" kern="1200">
                          <a:solidFill>
                            <a:srgbClr val="009A46"/>
                          </a:solidFill>
                          <a:latin typeface="Segoe UI" panose="020B0502040204020203" pitchFamily="34" charset="0"/>
                          <a:ea typeface="+mn-ea"/>
                          <a:cs typeface="Segoe UI" panose="020B0502040204020203" pitchFamily="34" charset="0"/>
                        </a:rPr>
                        <a:t>10.91</a:t>
                      </a:r>
                      <a:endParaRPr lang="en-IN" sz="1600" b="1" kern="1200">
                        <a:solidFill>
                          <a:srgbClr val="009A46"/>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lnSpc>
                          <a:spcPts val="800"/>
                        </a:lnSpc>
                      </a:pPr>
                      <a:r>
                        <a:rPr lang="en-US" sz="1600" b="1" kern="1200">
                          <a:solidFill>
                            <a:schemeClr val="tx1"/>
                          </a:solidFill>
                          <a:latin typeface="Segoe UI" panose="020B0502040204020203" pitchFamily="34" charset="0"/>
                          <a:ea typeface="+mn-ea"/>
                          <a:cs typeface="Segoe UI" panose="020B0502040204020203" pitchFamily="34" charset="0"/>
                        </a:rPr>
                        <a:t>9.99</a:t>
                      </a:r>
                      <a:endParaRPr lang="en-IN" sz="1600" b="1" kern="120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kern="1200">
                          <a:solidFill>
                            <a:srgbClr val="009A46"/>
                          </a:solidFill>
                          <a:latin typeface="Segoe UI" panose="020B0502040204020203" pitchFamily="34" charset="0"/>
                          <a:ea typeface="+mn-ea"/>
                          <a:cs typeface="Segoe UI" panose="020B0502040204020203" pitchFamily="34" charset="0"/>
                        </a:rPr>
                        <a:t>10.97</a:t>
                      </a:r>
                      <a:endParaRPr lang="en-IN" sz="1600" b="1" kern="1200">
                        <a:solidFill>
                          <a:srgbClr val="009A46"/>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US" sz="1600" b="1" kern="1200">
                          <a:solidFill>
                            <a:schemeClr val="tx1"/>
                          </a:solidFill>
                          <a:latin typeface="Segoe UI" panose="020B0502040204020203" pitchFamily="34" charset="0"/>
                          <a:ea typeface="+mn-ea"/>
                          <a:cs typeface="Segoe UI" panose="020B0502040204020203" pitchFamily="34" charset="0"/>
                        </a:rPr>
                        <a:t>10.20</a:t>
                      </a:r>
                      <a:endParaRPr lang="en-IN" sz="1600" b="1" kern="120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7158068"/>
                  </a:ext>
                </a:extLst>
              </a:tr>
              <a:tr h="352193">
                <a:tc>
                  <a:txBody>
                    <a:bodyPr/>
                    <a:lstStyle/>
                    <a:p>
                      <a:pPr marL="0" algn="ctr" defTabSz="914400" rtl="0" eaLnBrk="1" fontAlgn="b" latinLnBrk="0" hangingPunct="1"/>
                      <a:r>
                        <a:rPr lang="en-US" sz="1600" b="0" i="0" u="none" strike="noStrike" kern="1200">
                          <a:solidFill>
                            <a:schemeClr val="tx1"/>
                          </a:solidFill>
                          <a:effectLst/>
                          <a:latin typeface="Segoe UI" panose="020B0502040204020203" pitchFamily="34" charset="0"/>
                          <a:ea typeface="+mn-ea"/>
                          <a:cs typeface="Segoe UI" panose="020B0502040204020203" pitchFamily="34" charset="0"/>
                        </a:rPr>
                        <a:t>Lubricant  Consumption.</a:t>
                      </a:r>
                    </a:p>
                  </a:txBody>
                  <a:tcPr marL="7144" marR="7144" marT="71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0.04</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0.04</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ts val="800"/>
                        </a:lnSpc>
                      </a:pPr>
                      <a:r>
                        <a:rPr lang="en-US" sz="1600" b="1">
                          <a:solidFill>
                            <a:srgbClr val="009A46"/>
                          </a:solidFill>
                          <a:latin typeface="Segoe UI" panose="020B0502040204020203" pitchFamily="34" charset="0"/>
                          <a:cs typeface="Segoe UI" panose="020B0502040204020203" pitchFamily="34" charset="0"/>
                        </a:rPr>
                        <a:t>0.04</a:t>
                      </a:r>
                      <a:endParaRPr lang="en-IN" sz="1600" b="1">
                        <a:solidFill>
                          <a:srgbClr val="009A46"/>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US" sz="1600" b="1">
                          <a:solidFill>
                            <a:schemeClr val="tx1"/>
                          </a:solidFill>
                          <a:latin typeface="Segoe UI" panose="020B0502040204020203" pitchFamily="34" charset="0"/>
                          <a:cs typeface="Segoe UI" panose="020B0502040204020203" pitchFamily="34" charset="0"/>
                        </a:rPr>
                        <a:t>0.04</a:t>
                      </a:r>
                      <a:endParaRPr lang="en-IN"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513776"/>
                  </a:ext>
                </a:extLst>
              </a:tr>
            </a:tbl>
          </a:graphicData>
        </a:graphic>
      </p:graphicFrame>
      <p:graphicFrame>
        <p:nvGraphicFramePr>
          <p:cNvPr id="5" name="Table 5">
            <a:extLst>
              <a:ext uri="{FF2B5EF4-FFF2-40B4-BE49-F238E27FC236}">
                <a16:creationId xmlns:a16="http://schemas.microsoft.com/office/drawing/2014/main" id="{DDE75D84-1E45-1F62-AFE6-425EC0CEB562}"/>
              </a:ext>
            </a:extLst>
          </p:cNvPr>
          <p:cNvGraphicFramePr>
            <a:graphicFrameLocks noGrp="1"/>
          </p:cNvGraphicFramePr>
          <p:nvPr/>
        </p:nvGraphicFramePr>
        <p:xfrm>
          <a:off x="528319" y="1010056"/>
          <a:ext cx="11020024" cy="1676400"/>
        </p:xfrm>
        <a:graphic>
          <a:graphicData uri="http://schemas.openxmlformats.org/drawingml/2006/table">
            <a:tbl>
              <a:tblPr firstRow="1" bandRow="1">
                <a:tableStyleId>{5C22544A-7EE6-4342-B048-85BDC9FD1C3A}</a:tableStyleId>
              </a:tblPr>
              <a:tblGrid>
                <a:gridCol w="4272281">
                  <a:extLst>
                    <a:ext uri="{9D8B030D-6E8A-4147-A177-3AD203B41FA5}">
                      <a16:colId xmlns:a16="http://schemas.microsoft.com/office/drawing/2014/main" val="3889048054"/>
                    </a:ext>
                  </a:extLst>
                </a:gridCol>
                <a:gridCol w="1693145">
                  <a:extLst>
                    <a:ext uri="{9D8B030D-6E8A-4147-A177-3AD203B41FA5}">
                      <a16:colId xmlns:a16="http://schemas.microsoft.com/office/drawing/2014/main" val="3374905877"/>
                    </a:ext>
                  </a:extLst>
                </a:gridCol>
                <a:gridCol w="1651985">
                  <a:extLst>
                    <a:ext uri="{9D8B030D-6E8A-4147-A177-3AD203B41FA5}">
                      <a16:colId xmlns:a16="http://schemas.microsoft.com/office/drawing/2014/main" val="2422154425"/>
                    </a:ext>
                  </a:extLst>
                </a:gridCol>
                <a:gridCol w="1604534">
                  <a:extLst>
                    <a:ext uri="{9D8B030D-6E8A-4147-A177-3AD203B41FA5}">
                      <a16:colId xmlns:a16="http://schemas.microsoft.com/office/drawing/2014/main" val="1917891858"/>
                    </a:ext>
                  </a:extLst>
                </a:gridCol>
                <a:gridCol w="1798079">
                  <a:extLst>
                    <a:ext uri="{9D8B030D-6E8A-4147-A177-3AD203B41FA5}">
                      <a16:colId xmlns:a16="http://schemas.microsoft.com/office/drawing/2014/main" val="2177121396"/>
                    </a:ext>
                  </a:extLst>
                </a:gridCol>
              </a:tblGrid>
              <a:tr h="274836">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Particulars</a:t>
                      </a:r>
                      <a:endParaRPr lang="en-IN" sz="16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2">
                  <a:txBody>
                    <a:bodyPr/>
                    <a:lstStyle/>
                    <a:p>
                      <a:pPr algn="ctr"/>
                      <a:r>
                        <a:rPr lang="en-IN" sz="1600">
                          <a:latin typeface="Segoe UI" panose="020B0502040204020203" pitchFamily="34" charset="0"/>
                          <a:cs typeface="Segoe UI" panose="020B0502040204020203" pitchFamily="34" charset="0"/>
                        </a:rPr>
                        <a:t>Weekly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pPr algn="ctr"/>
                      <a:endParaRPr lang="en-IN">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060"/>
                    </a:solidFill>
                  </a:tcPr>
                </a:tc>
                <a:tc gridSpan="2">
                  <a:txBody>
                    <a:bodyPr/>
                    <a:lstStyle/>
                    <a:p>
                      <a:pPr algn="ctr"/>
                      <a:r>
                        <a:rPr lang="en-IN" sz="1600">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IN"/>
                    </a:p>
                  </a:txBody>
                  <a:tcPr/>
                </a:tc>
                <a:extLst>
                  <a:ext uri="{0D108BD9-81ED-4DB2-BD59-A6C34878D82A}">
                    <a16:rowId xmlns:a16="http://schemas.microsoft.com/office/drawing/2014/main" val="3837872547"/>
                  </a:ext>
                </a:extLst>
              </a:tr>
              <a:tr h="274836">
                <a:tc>
                  <a:txBody>
                    <a:bodyPr/>
                    <a:lstStyle/>
                    <a:p>
                      <a:pPr lvl="1"/>
                      <a:endParaRPr lang="en-IN" sz="1600" b="1">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SN.  25-26</a:t>
                      </a:r>
                      <a:endParaRPr lang="en-IN" sz="1600" b="1">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SN.  24-25</a:t>
                      </a:r>
                      <a:endParaRPr lang="en-IN" sz="1600" b="1">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SN.  25-26</a:t>
                      </a:r>
                      <a:endParaRPr lang="en-IN" sz="1600" b="1">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SN.  24-25</a:t>
                      </a:r>
                      <a:endParaRPr lang="en-IN" sz="1600" b="1">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56579646"/>
                  </a:ext>
                </a:extLst>
              </a:tr>
              <a:tr h="274836">
                <a:tc>
                  <a:txBody>
                    <a:bodyPr/>
                    <a:lstStyle/>
                    <a:p>
                      <a:pPr lvl="1" algn="l" fontAlgn="ctr"/>
                      <a:r>
                        <a:rPr lang="en-US" sz="1600" b="0" i="0" u="none" strike="noStrike">
                          <a:solidFill>
                            <a:schemeClr val="tx1"/>
                          </a:solidFill>
                          <a:effectLst/>
                          <a:latin typeface="Segoe UI" panose="020B0502040204020203" pitchFamily="34" charset="0"/>
                          <a:cs typeface="Segoe UI" panose="020B0502040204020203" pitchFamily="34" charset="0"/>
                        </a:rPr>
                        <a:t>Hours Worked</a:t>
                      </a:r>
                      <a:endParaRPr lang="en-IN" sz="1600" b="0" i="0" u="none" strike="noStrike">
                        <a:solidFill>
                          <a:schemeClr val="tx1"/>
                        </a:solidFill>
                        <a:effectLst/>
                        <a:latin typeface="Segoe UI" panose="020B0502040204020203" pitchFamily="34" charset="0"/>
                        <a:cs typeface="Segoe UI" panose="020B0502040204020203" pitchFamily="34" charset="0"/>
                      </a:endParaRPr>
                    </a:p>
                  </a:txBody>
                  <a:tcPr marL="7145" marR="7145" marT="71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a:solidFill>
                            <a:srgbClr val="0070C0"/>
                          </a:solidFill>
                          <a:latin typeface="Segoe UI" panose="020B0502040204020203" pitchFamily="34" charset="0"/>
                          <a:cs typeface="Segoe UI" panose="020B0502040204020203" pitchFamily="34" charset="0"/>
                        </a:rPr>
                        <a:t>159.57</a:t>
                      </a:r>
                      <a:endParaRPr lang="en-IN" sz="1600" b="1">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a:solidFill>
                            <a:schemeClr val="tx1"/>
                          </a:solidFill>
                          <a:latin typeface="Segoe UI" panose="020B0502040204020203" pitchFamily="34" charset="0"/>
                          <a:cs typeface="Segoe UI" panose="020B0502040204020203" pitchFamily="34" charset="0"/>
                        </a:rPr>
                        <a:t>158.10</a:t>
                      </a:r>
                      <a:endParaRPr lang="en-IN" sz="1600" b="1">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1">
                          <a:solidFill>
                            <a:srgbClr val="0070C0"/>
                          </a:solidFill>
                          <a:latin typeface="Segoe UI" panose="020B0502040204020203" pitchFamily="34" charset="0"/>
                          <a:cs typeface="Segoe UI" panose="020B0502040204020203" pitchFamily="34" charset="0"/>
                        </a:rPr>
                        <a:t>2300.18</a:t>
                      </a:r>
                      <a:endParaRPr lang="en-IN" sz="1600" b="1">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a:solidFill>
                            <a:schemeClr val="tx1"/>
                          </a:solidFill>
                          <a:latin typeface="Segoe UI" panose="020B0502040204020203" pitchFamily="34" charset="0"/>
                          <a:cs typeface="Segoe UI" panose="020B0502040204020203" pitchFamily="34" charset="0"/>
                        </a:rPr>
                        <a:t>2300.41</a:t>
                      </a:r>
                      <a:endParaRPr lang="en-IN" sz="1600" b="1">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17293604"/>
                  </a:ext>
                </a:extLst>
              </a:tr>
              <a:tr h="274836">
                <a:tc>
                  <a:txBody>
                    <a:bodyPr/>
                    <a:lstStyle/>
                    <a:p>
                      <a:pPr lvl="1" algn="l" fontAlgn="ctr"/>
                      <a:r>
                        <a:rPr lang="en-US" sz="1600" b="0" i="0" u="none" strike="noStrike" kern="1200">
                          <a:solidFill>
                            <a:schemeClr val="tx1"/>
                          </a:solidFill>
                          <a:effectLst/>
                          <a:latin typeface="Segoe UI" panose="020B0502040204020203" pitchFamily="34" charset="0"/>
                          <a:ea typeface="+mn-ea"/>
                          <a:cs typeface="Segoe UI" panose="020B0502040204020203" pitchFamily="34" charset="0"/>
                        </a:rPr>
                        <a:t>Hours Available</a:t>
                      </a:r>
                      <a:endParaRPr lang="en-IN" sz="1600" b="0" i="0" u="none" strike="noStrike" kern="1200">
                        <a:solidFill>
                          <a:schemeClr val="tx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a:solidFill>
                            <a:srgbClr val="0070C0"/>
                          </a:solidFill>
                          <a:latin typeface="Segoe UI" panose="020B0502040204020203" pitchFamily="34" charset="0"/>
                          <a:cs typeface="Segoe UI" panose="020B0502040204020203" pitchFamily="34" charset="0"/>
                        </a:rPr>
                        <a:t>168.00</a:t>
                      </a:r>
                      <a:endParaRPr lang="en-IN" sz="1600" b="1">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a:solidFill>
                            <a:schemeClr val="tx1"/>
                          </a:solidFill>
                          <a:latin typeface="Segoe UI" panose="020B0502040204020203" pitchFamily="34" charset="0"/>
                          <a:cs typeface="Segoe UI" panose="020B0502040204020203" pitchFamily="34" charset="0"/>
                        </a:rPr>
                        <a:t>168.00</a:t>
                      </a:r>
                      <a:endParaRPr lang="en-IN" sz="1600" b="1">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1">
                          <a:solidFill>
                            <a:srgbClr val="0070C0"/>
                          </a:solidFill>
                          <a:latin typeface="Segoe UI" panose="020B0502040204020203" pitchFamily="34" charset="0"/>
                          <a:cs typeface="Segoe UI" panose="020B0502040204020203" pitchFamily="34" charset="0"/>
                        </a:rPr>
                        <a:t>2352.00</a:t>
                      </a:r>
                      <a:endParaRPr lang="en-IN" sz="1600" b="1">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a:solidFill>
                            <a:schemeClr val="tx1"/>
                          </a:solidFill>
                          <a:latin typeface="Segoe UI" panose="020B0502040204020203" pitchFamily="34" charset="0"/>
                          <a:cs typeface="Segoe UI" panose="020B0502040204020203" pitchFamily="34" charset="0"/>
                        </a:rPr>
                        <a:t>2352.00</a:t>
                      </a:r>
                      <a:endParaRPr lang="en-IN" sz="1600" b="1">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3560231"/>
                  </a:ext>
                </a:extLst>
              </a:tr>
              <a:tr h="274836">
                <a:tc>
                  <a:txBody>
                    <a:bodyPr/>
                    <a:lstStyle/>
                    <a:p>
                      <a:pPr marL="457200" lvl="1" algn="l" defTabSz="914400" rtl="0" eaLnBrk="1" fontAlgn="b" latinLnBrk="0" hangingPunct="1"/>
                      <a:r>
                        <a:rPr lang="en-US" sz="1600" b="0" i="0" u="none" strike="noStrike" kern="1200">
                          <a:solidFill>
                            <a:schemeClr val="tx1"/>
                          </a:solidFill>
                          <a:effectLst/>
                          <a:latin typeface="Segoe UI" panose="020B0502040204020203" pitchFamily="34" charset="0"/>
                          <a:ea typeface="+mn-ea"/>
                          <a:cs typeface="Segoe UI" panose="020B0502040204020203" pitchFamily="34" charset="0"/>
                        </a:rPr>
                        <a:t> Hours Utilized (%)</a:t>
                      </a:r>
                    </a:p>
                  </a:txBody>
                  <a:tcPr marL="7144" marR="7144" marT="7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a:solidFill>
                            <a:srgbClr val="0070C0"/>
                          </a:solidFill>
                          <a:latin typeface="Segoe UI" panose="020B0502040204020203" pitchFamily="34" charset="0"/>
                          <a:cs typeface="Segoe UI" panose="020B0502040204020203" pitchFamily="34" charset="0"/>
                        </a:rPr>
                        <a:t>95.21</a:t>
                      </a:r>
                      <a:endParaRPr lang="en-IN" sz="1600" b="1">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a:solidFill>
                            <a:schemeClr val="tx1"/>
                          </a:solidFill>
                          <a:latin typeface="Segoe UI" panose="020B0502040204020203" pitchFamily="34" charset="0"/>
                          <a:cs typeface="Segoe UI" panose="020B0502040204020203" pitchFamily="34" charset="0"/>
                        </a:rPr>
                        <a:t>94.15</a:t>
                      </a:r>
                      <a:endParaRPr lang="en-IN" sz="1600" b="1">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1">
                          <a:solidFill>
                            <a:srgbClr val="0070C0"/>
                          </a:solidFill>
                          <a:latin typeface="Segoe UI" panose="020B0502040204020203" pitchFamily="34" charset="0"/>
                          <a:cs typeface="Segoe UI" panose="020B0502040204020203" pitchFamily="34" charset="0"/>
                        </a:rPr>
                        <a:t>97.80</a:t>
                      </a:r>
                      <a:endParaRPr lang="en-IN" sz="1600" b="1">
                        <a:solidFill>
                          <a:srgbClr val="0070C0"/>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a:solidFill>
                            <a:schemeClr val="tx1"/>
                          </a:solidFill>
                          <a:latin typeface="Segoe UI" panose="020B0502040204020203" pitchFamily="34" charset="0"/>
                          <a:cs typeface="Segoe UI" panose="020B0502040204020203" pitchFamily="34" charset="0"/>
                        </a:rPr>
                        <a:t>97.82</a:t>
                      </a:r>
                      <a:endParaRPr lang="en-IN" sz="1600" b="1">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35008429"/>
                  </a:ext>
                </a:extLst>
              </a:tr>
            </a:tbl>
          </a:graphicData>
        </a:graphic>
      </p:graphicFrame>
    </p:spTree>
    <p:extLst>
      <p:ext uri="{BB962C8B-B14F-4D97-AF65-F5344CB8AC3E}">
        <p14:creationId xmlns:p14="http://schemas.microsoft.com/office/powerpoint/2010/main" val="2136441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87D5-3C34-7F76-27A7-AA70FB68A4D7}"/>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6E90C3E7-09BD-03FF-0FCF-D0540D58FC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92AE940B-6132-1841-E360-EA97F156C23F}"/>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2F5BD851-8DF2-47C9-7032-4980E853CADC}"/>
              </a:ext>
            </a:extLst>
          </p:cNvPr>
          <p:cNvGraphicFramePr>
            <a:graphicFrameLocks noGrp="1"/>
          </p:cNvGraphicFramePr>
          <p:nvPr/>
        </p:nvGraphicFramePr>
        <p:xfrm>
          <a:off x="533401" y="965769"/>
          <a:ext cx="11219842" cy="5455920"/>
        </p:xfrm>
        <a:graphic>
          <a:graphicData uri="http://schemas.openxmlformats.org/drawingml/2006/table">
            <a:tbl>
              <a:tblPr firstRow="1" bandRow="1">
                <a:tableStyleId>{17292A2E-F333-43FB-9621-5CBBE7FDCDCB}</a:tableStyleId>
              </a:tblPr>
              <a:tblGrid>
                <a:gridCol w="730205">
                  <a:extLst>
                    <a:ext uri="{9D8B030D-6E8A-4147-A177-3AD203B41FA5}">
                      <a16:colId xmlns:a16="http://schemas.microsoft.com/office/drawing/2014/main" val="1134127867"/>
                    </a:ext>
                  </a:extLst>
                </a:gridCol>
                <a:gridCol w="3994194">
                  <a:extLst>
                    <a:ext uri="{9D8B030D-6E8A-4147-A177-3AD203B41FA5}">
                      <a16:colId xmlns:a16="http://schemas.microsoft.com/office/drawing/2014/main" val="242691244"/>
                    </a:ext>
                  </a:extLst>
                </a:gridCol>
                <a:gridCol w="1371600">
                  <a:extLst>
                    <a:ext uri="{9D8B030D-6E8A-4147-A177-3AD203B41FA5}">
                      <a16:colId xmlns:a16="http://schemas.microsoft.com/office/drawing/2014/main" val="1421071108"/>
                    </a:ext>
                  </a:extLst>
                </a:gridCol>
                <a:gridCol w="2209800">
                  <a:extLst>
                    <a:ext uri="{9D8B030D-6E8A-4147-A177-3AD203B41FA5}">
                      <a16:colId xmlns:a16="http://schemas.microsoft.com/office/drawing/2014/main" val="2397359096"/>
                    </a:ext>
                  </a:extLst>
                </a:gridCol>
                <a:gridCol w="1411179">
                  <a:extLst>
                    <a:ext uri="{9D8B030D-6E8A-4147-A177-3AD203B41FA5}">
                      <a16:colId xmlns:a16="http://schemas.microsoft.com/office/drawing/2014/main" val="4129526585"/>
                    </a:ext>
                  </a:extLst>
                </a:gridCol>
                <a:gridCol w="1502864">
                  <a:extLst>
                    <a:ext uri="{9D8B030D-6E8A-4147-A177-3AD203B41FA5}">
                      <a16:colId xmlns:a16="http://schemas.microsoft.com/office/drawing/2014/main" val="2389135580"/>
                    </a:ext>
                  </a:extLst>
                </a:gridCol>
              </a:tblGrid>
              <a:tr h="482031">
                <a:tc>
                  <a:txBody>
                    <a:bodyPr/>
                    <a:lstStyle/>
                    <a:p>
                      <a:pPr algn="ctr"/>
                      <a:r>
                        <a:rPr lang="en-US" sz="1400">
                          <a:solidFill>
                            <a:srgbClr val="002060"/>
                          </a:solidFill>
                          <a:latin typeface="Segoe UI" panose="020B0502040204020203" pitchFamily="34" charset="0"/>
                          <a:cs typeface="Segoe UI" panose="020B0502040204020203" pitchFamily="34" charset="0"/>
                        </a:rPr>
                        <a:t>S.No.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a:r>
                        <a:rPr lang="en-US" sz="1400">
                          <a:solidFill>
                            <a:srgbClr val="002060"/>
                          </a:solidFill>
                          <a:latin typeface="Segoe UI" panose="020B0502040204020203" pitchFamily="34" charset="0"/>
                          <a:cs typeface="Segoe UI" panose="020B0502040204020203" pitchFamily="34" charset="0"/>
                        </a:rPr>
                        <a:t>Capacity Utilization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kern="1200">
                          <a:solidFill>
                            <a:srgbClr val="002060"/>
                          </a:solidFill>
                          <a:latin typeface="Segoe UI" panose="020B0502040204020203" pitchFamily="34" charset="0"/>
                          <a:ea typeface="+mn-ea"/>
                          <a:cs typeface="Segoe UI" panose="020B0502040204020203" pitchFamily="34" charset="0"/>
                        </a:rPr>
                        <a:t>Target </a:t>
                      </a:r>
                    </a:p>
                    <a:p>
                      <a:pPr algn="ctr"/>
                      <a:r>
                        <a:rPr lang="en-US" sz="1400" b="1" kern="1200">
                          <a:solidFill>
                            <a:srgbClr val="002060"/>
                          </a:solidFill>
                          <a:latin typeface="Segoe UI" panose="020B0502040204020203" pitchFamily="34" charset="0"/>
                          <a:ea typeface="+mn-ea"/>
                          <a:cs typeface="Segoe UI" panose="020B0502040204020203" pitchFamily="34" charset="0"/>
                        </a:rPr>
                        <a:t>2025-26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kern="1200">
                          <a:solidFill>
                            <a:srgbClr val="002060"/>
                          </a:solidFill>
                          <a:latin typeface="Segoe UI" panose="020B0502040204020203" pitchFamily="34" charset="0"/>
                          <a:ea typeface="+mn-ea"/>
                          <a:cs typeface="Segoe UI" panose="020B0502040204020203" pitchFamily="34" charset="0"/>
                        </a:rPr>
                        <a:t>Current Week.                ( 25.01.26  to 31.01.26)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kern="1200">
                          <a:solidFill>
                            <a:srgbClr val="002060"/>
                          </a:solidFill>
                          <a:latin typeface="Segoe UI" panose="020B0502040204020203" pitchFamily="34" charset="0"/>
                          <a:ea typeface="+mn-ea"/>
                          <a:cs typeface="Segoe UI" panose="020B0502040204020203" pitchFamily="34" charset="0"/>
                        </a:rPr>
                        <a:t>Last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kern="1200">
                          <a:solidFill>
                            <a:srgbClr val="002060"/>
                          </a:solidFill>
                          <a:latin typeface="Segoe UI" panose="020B0502040204020203" pitchFamily="34" charset="0"/>
                          <a:ea typeface="+mn-ea"/>
                          <a:cs typeface="Segoe UI" panose="020B0502040204020203" pitchFamily="34" charset="0"/>
                        </a:rPr>
                        <a:t>Till Date</a:t>
                      </a:r>
                    </a:p>
                    <a:p>
                      <a:pPr algn="ctr"/>
                      <a:r>
                        <a:rPr lang="en-US" sz="1400" b="1" kern="1200">
                          <a:solidFill>
                            <a:srgbClr val="002060"/>
                          </a:solidFill>
                          <a:latin typeface="Segoe UI" panose="020B0502040204020203" pitchFamily="34" charset="0"/>
                          <a:ea typeface="+mn-ea"/>
                          <a:cs typeface="Segoe UI" panose="020B0502040204020203" pitchFamily="34" charset="0"/>
                        </a:rPr>
                        <a:t>(31.01.2026)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303401">
                <a:tc>
                  <a:txBody>
                    <a:bodyPr/>
                    <a:lstStyle/>
                    <a:p>
                      <a:pPr algn="ctr"/>
                      <a:r>
                        <a:rPr lang="en-US" sz="160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Cane Crushed (LQ) (192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IN" sz="1600" b="1" i="0" u="none" strike="noStrike" kern="1200">
                          <a:solidFill>
                            <a:srgbClr val="00B0F0"/>
                          </a:solidFill>
                          <a:effectLst/>
                          <a:latin typeface="Segoe UI" panose="020B0502040204020203" pitchFamily="34" charset="0"/>
                          <a:ea typeface="+mn-ea"/>
                          <a:cs typeface="+mn-cs"/>
                        </a:rPr>
                        <a:t>179.00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a:solidFill>
                            <a:srgbClr val="00B050"/>
                          </a:solidFill>
                          <a:effectLst/>
                          <a:latin typeface="Segoe UI" panose="020B0502040204020203" pitchFamily="34" charset="0"/>
                        </a:rPr>
                        <a:t>7.115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a:solidFill>
                            <a:srgbClr val="7030A0"/>
                          </a:solidFill>
                          <a:effectLst/>
                          <a:latin typeface="Segoe UI" panose="020B0502040204020203" pitchFamily="34" charset="0"/>
                        </a:rPr>
                        <a:t>7.145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a:solidFill>
                            <a:schemeClr val="tx1"/>
                          </a:solidFill>
                          <a:effectLst/>
                          <a:latin typeface="Segoe UI" panose="020B0502040204020203" pitchFamily="34" charset="0"/>
                        </a:rPr>
                        <a:t>99.032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812070"/>
                  </a:ext>
                </a:extLst>
              </a:tr>
              <a:tr h="303401">
                <a:tc>
                  <a:txBody>
                    <a:bodyPr/>
                    <a:lstStyle/>
                    <a:p>
                      <a:pPr algn="ctr"/>
                      <a:r>
                        <a:rPr lang="en-US" sz="1600">
                          <a:latin typeface="Segoe UI" panose="020B0502040204020203" pitchFamily="34" charset="0"/>
                          <a:cs typeface="Segoe UI" panose="020B0502040204020203"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Hours </a:t>
                      </a:r>
                      <a:r>
                        <a:rPr lang="en-US" sz="1600" b="0" i="0" u="none" strike="noStrike" kern="1200">
                          <a:solidFill>
                            <a:srgbClr val="000000"/>
                          </a:solidFill>
                          <a:effectLst/>
                          <a:latin typeface="Segoe UI" panose="020B0502040204020203" pitchFamily="34" charset="0"/>
                          <a:ea typeface="+mn-ea"/>
                          <a:cs typeface="Segoe UI" panose="020B0502040204020203" pitchFamily="34" charset="0"/>
                        </a:rPr>
                        <a:t>Utilized (%)</a:t>
                      </a:r>
                      <a:endParaRPr lang="en-IN" sz="160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i="0" u="none" strike="noStrike" kern="1200">
                          <a:solidFill>
                            <a:srgbClr val="00B0F0"/>
                          </a:solidFill>
                          <a:effectLst/>
                          <a:latin typeface="Segoe UI" panose="020B0502040204020203" pitchFamily="34" charset="0"/>
                          <a:ea typeface="+mn-ea"/>
                          <a:cs typeface="+mn-cs"/>
                        </a:rPr>
                        <a:t>99.17</a:t>
                      </a:r>
                      <a:endParaRPr lang="en-US" sz="1600" b="1" i="0" u="none" strike="noStrike" kern="1200">
                        <a:solidFill>
                          <a:srgbClr val="00B0F0"/>
                        </a:solidFill>
                        <a:effectLst/>
                        <a:latin typeface="Segoe UI"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00B050"/>
                          </a:solidFill>
                          <a:effectLst/>
                          <a:latin typeface="Segoe UI" panose="020B0502040204020203" pitchFamily="34" charset="0"/>
                          <a:ea typeface="+mn-ea"/>
                          <a:cs typeface="+mn-cs"/>
                        </a:rPr>
                        <a:t>95.21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7030A0"/>
                          </a:solidFill>
                          <a:effectLst/>
                          <a:latin typeface="Segoe UI" panose="020B0502040204020203" pitchFamily="34" charset="0"/>
                          <a:ea typeface="+mn-ea"/>
                          <a:cs typeface="+mn-cs"/>
                        </a:rPr>
                        <a:t>96.10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chemeClr val="tx1"/>
                          </a:solidFill>
                          <a:effectLst/>
                          <a:latin typeface="Segoe UI" panose="020B0502040204020203" pitchFamily="34" charset="0"/>
                          <a:ea typeface="+mn-ea"/>
                          <a:cs typeface="+mn-cs"/>
                        </a:rPr>
                        <a:t>97.80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7629181"/>
                  </a:ext>
                </a:extLst>
              </a:tr>
              <a:tr h="303401">
                <a:tc>
                  <a:txBody>
                    <a:bodyPr/>
                    <a:lstStyle/>
                    <a:p>
                      <a:pPr algn="ctr"/>
                      <a:r>
                        <a:rPr lang="en-US" sz="1600">
                          <a:latin typeface="Segoe UI" panose="020B0502040204020203" pitchFamily="34" charset="0"/>
                          <a:cs typeface="Segoe UI" panose="020B0502040204020203"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Downtime (Hrs.)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00B0F0"/>
                          </a:solidFill>
                          <a:effectLst/>
                          <a:latin typeface="Segoe UI" panose="020B0502040204020203" pitchFamily="34" charset="0"/>
                          <a:ea typeface="+mn-ea"/>
                          <a:cs typeface="+mn-cs"/>
                        </a:rPr>
                        <a:t>72.00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00B050"/>
                          </a:solidFill>
                          <a:effectLst/>
                          <a:latin typeface="Segoe UI" panose="020B0502040204020203" pitchFamily="34" charset="0"/>
                          <a:ea typeface="+mn-ea"/>
                          <a:cs typeface="+mn-cs"/>
                        </a:rPr>
                        <a:t>8.01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7030A0"/>
                          </a:solidFill>
                          <a:effectLst/>
                          <a:latin typeface="Segoe UI" panose="020B0502040204020203" pitchFamily="34" charset="0"/>
                          <a:ea typeface="+mn-ea"/>
                          <a:cs typeface="+mn-cs"/>
                        </a:rPr>
                        <a:t>6.33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chemeClr val="tx1"/>
                          </a:solidFill>
                          <a:effectLst/>
                          <a:latin typeface="Segoe UI" panose="020B0502040204020203" pitchFamily="34" charset="0"/>
                          <a:ea typeface="+mn-ea"/>
                          <a:cs typeface="+mn-cs"/>
                        </a:rPr>
                        <a:t>36.24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5225471"/>
                  </a:ext>
                </a:extLst>
              </a:tr>
              <a:tr h="303401">
                <a:tc>
                  <a:txBody>
                    <a:bodyPr/>
                    <a:lstStyle/>
                    <a:p>
                      <a:pPr algn="ctr"/>
                      <a:r>
                        <a:rPr lang="en-US" sz="1600">
                          <a:latin typeface="Segoe UI" panose="020B0502040204020203" pitchFamily="34" charset="0"/>
                          <a:cs typeface="Segoe UI" panose="020B0502040204020203"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Planned Stoppage (Hrs.)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00B0F0"/>
                          </a:solidFill>
                          <a:effectLst/>
                          <a:latin typeface="Segoe UI" panose="020B0502040204020203" pitchFamily="34" charset="0"/>
                          <a:ea typeface="+mn-ea"/>
                          <a:cs typeface="+mn-cs"/>
                        </a:rPr>
                        <a:t>48.00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00B050"/>
                          </a:solidFill>
                          <a:effectLst/>
                          <a:latin typeface="Segoe UI" panose="020B0502040204020203" pitchFamily="34" charset="0"/>
                          <a:ea typeface="+mn-ea"/>
                          <a:cs typeface="+mn-cs"/>
                        </a:rPr>
                        <a:t>7.48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7030A0"/>
                          </a:solidFill>
                          <a:effectLst/>
                          <a:latin typeface="Segoe UI" panose="020B0502040204020203" pitchFamily="34" charset="0"/>
                          <a:ea typeface="+mn-ea"/>
                          <a:cs typeface="+mn-cs"/>
                        </a:rPr>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chemeClr val="tx1"/>
                          </a:solidFill>
                          <a:effectLst/>
                          <a:latin typeface="Segoe UI" panose="020B0502040204020203" pitchFamily="34" charset="0"/>
                          <a:ea typeface="+mn-ea"/>
                          <a:cs typeface="+mn-cs"/>
                        </a:rPr>
                        <a:t>25.31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2994462"/>
                  </a:ext>
                </a:extLst>
              </a:tr>
              <a:tr h="303401">
                <a:tc>
                  <a:txBody>
                    <a:bodyPr/>
                    <a:lstStyle/>
                    <a:p>
                      <a:pPr algn="ctr"/>
                      <a:r>
                        <a:rPr lang="en-US" sz="1600">
                          <a:latin typeface="Segoe UI" panose="020B0502040204020203" pitchFamily="34" charset="0"/>
                          <a:cs typeface="Segoe UI" panose="020B0502040204020203"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Forced Shutdown (Hrs.)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00B0F0"/>
                          </a:solidFill>
                          <a:effectLst/>
                          <a:latin typeface="Segoe UI" panose="020B0502040204020203" pitchFamily="34" charset="0"/>
                          <a:ea typeface="+mn-ea"/>
                          <a:cs typeface="+mn-cs"/>
                        </a:rPr>
                        <a:t>24.00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00B050"/>
                          </a:solidFill>
                          <a:effectLst/>
                          <a:latin typeface="Segoe UI" panose="020B0502040204020203" pitchFamily="34" charset="0"/>
                          <a:ea typeface="+mn-ea"/>
                          <a:cs typeface="+mn-cs"/>
                        </a:rPr>
                        <a:t>0.13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7030A0"/>
                          </a:solidFill>
                          <a:effectLst/>
                          <a:latin typeface="Segoe UI" panose="020B0502040204020203" pitchFamily="34" charset="0"/>
                          <a:ea typeface="+mn-ea"/>
                          <a:cs typeface="+mn-cs"/>
                        </a:rPr>
                        <a:t>6.27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chemeClr val="tx1"/>
                          </a:solidFill>
                          <a:effectLst/>
                          <a:latin typeface="Segoe UI" panose="020B0502040204020203" pitchFamily="34" charset="0"/>
                          <a:ea typeface="+mn-ea"/>
                          <a:cs typeface="+mn-cs"/>
                        </a:rPr>
                        <a:t>23.07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4564970"/>
                  </a:ext>
                </a:extLst>
              </a:tr>
              <a:tr h="524056">
                <a:tc>
                  <a:txBody>
                    <a:bodyPr/>
                    <a:lstStyle/>
                    <a:p>
                      <a:pPr algn="ctr"/>
                      <a:r>
                        <a:rPr lang="en-US" sz="1600">
                          <a:latin typeface="Segoe UI" panose="020B0502040204020203" pitchFamily="34" charset="0"/>
                          <a:cs typeface="Segoe UI" panose="020B0502040204020203"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Capacity Utilization in Uptime @ 1 LQ / Day Base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1" u="none" strike="noStrike">
                          <a:solidFill>
                            <a:srgbClr val="00B0F0"/>
                          </a:solidFill>
                          <a:effectLst/>
                          <a:latin typeface="Segoe UI" panose="020B0502040204020203" pitchFamily="34" charset="0"/>
                          <a:cs typeface="Segoe UI" panose="020B0502040204020203" pitchFamily="34" charset="0"/>
                        </a:rPr>
                        <a:t>94.71</a:t>
                      </a:r>
                      <a:endParaRPr lang="en-IN" sz="1600" b="1" i="0" u="none" strike="noStrike">
                        <a:solidFill>
                          <a:srgbClr val="00B0F0"/>
                        </a:solidFill>
                        <a:effectLst/>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00B050"/>
                          </a:solidFill>
                          <a:effectLst/>
                          <a:latin typeface="Segoe UI" panose="020B0502040204020203" pitchFamily="34" charset="0"/>
                          <a:ea typeface="+mn-ea"/>
                          <a:cs typeface="+mn-cs"/>
                        </a:rPr>
                        <a:t>106.76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7030A0"/>
                          </a:solidFill>
                          <a:effectLst/>
                          <a:latin typeface="Segoe UI" panose="020B0502040204020203" pitchFamily="34" charset="0"/>
                          <a:ea typeface="+mn-ea"/>
                          <a:cs typeface="+mn-cs"/>
                        </a:rPr>
                        <a:t>106.21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kern="1200">
                          <a:solidFill>
                            <a:schemeClr val="tx1"/>
                          </a:solidFill>
                          <a:effectLst/>
                          <a:latin typeface="Segoe UI" panose="020B0502040204020203" pitchFamily="34" charset="0"/>
                          <a:ea typeface="+mn-ea"/>
                          <a:cs typeface="+mn-cs"/>
                        </a:rPr>
                        <a:t>103.32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2451406"/>
                  </a:ext>
                </a:extLst>
              </a:tr>
              <a:tr h="303401">
                <a:tc>
                  <a:txBody>
                    <a:bodyPr/>
                    <a:lstStyle/>
                    <a:p>
                      <a:pPr algn="ctr"/>
                      <a:r>
                        <a:rPr lang="en-US" sz="1600">
                          <a:latin typeface="Segoe UI" panose="020B0502040204020203" pitchFamily="34" charset="0"/>
                          <a:cs typeface="Segoe UI" panose="020B0502040204020203"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Capacity Utilization incl. Stoppage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u="none" strike="noStrike" kern="1200">
                          <a:solidFill>
                            <a:srgbClr val="00B0F0"/>
                          </a:solidFill>
                          <a:effectLst/>
                          <a:latin typeface="Segoe UI" panose="020B0502040204020203" pitchFamily="34" charset="0"/>
                          <a:ea typeface="+mn-ea"/>
                          <a:cs typeface="Segoe UI" panose="020B0502040204020203" pitchFamily="34" charset="0"/>
                        </a:rPr>
                        <a:t>93.22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00B050"/>
                          </a:solidFill>
                          <a:effectLst/>
                          <a:latin typeface="Segoe UI" panose="020B0502040204020203" pitchFamily="34" charset="0"/>
                          <a:ea typeface="+mn-ea"/>
                          <a:cs typeface="+mn-cs"/>
                        </a:rPr>
                        <a:t>101.64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i="0" u="none" strike="noStrike" kern="1200">
                          <a:solidFill>
                            <a:srgbClr val="7030A0"/>
                          </a:solidFill>
                          <a:effectLst/>
                          <a:latin typeface="Segoe UI" panose="020B0502040204020203" pitchFamily="34" charset="0"/>
                          <a:ea typeface="+mn-ea"/>
                          <a:cs typeface="+mn-cs"/>
                        </a:rPr>
                        <a:t>102.07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kern="1200">
                          <a:solidFill>
                            <a:schemeClr val="tx1"/>
                          </a:solidFill>
                          <a:effectLst/>
                          <a:latin typeface="Segoe UI" panose="020B0502040204020203" pitchFamily="34" charset="0"/>
                          <a:ea typeface="+mn-ea"/>
                          <a:cs typeface="+mn-cs"/>
                        </a:rPr>
                        <a:t>101.05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5320552"/>
                  </a:ext>
                </a:extLst>
              </a:tr>
              <a:tr h="303401">
                <a:tc>
                  <a:txBody>
                    <a:bodyPr/>
                    <a:lstStyle/>
                    <a:p>
                      <a:pPr algn="ctr"/>
                      <a:endParaRPr lang="en-US" sz="1600">
                        <a:solidFill>
                          <a:srgbClr val="00206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a:r>
                        <a:rPr lang="en-US" sz="1600" b="1">
                          <a:solidFill>
                            <a:srgbClr val="002060"/>
                          </a:solidFill>
                          <a:latin typeface="Segoe UI" panose="020B0502040204020203" pitchFamily="34" charset="0"/>
                          <a:cs typeface="Segoe UI" panose="020B0502040204020203" pitchFamily="34" charset="0"/>
                        </a:rPr>
                        <a:t>Quality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a:solidFill>
                          <a:srgbClr val="00B0F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a:solidFill>
                          <a:srgbClr val="00B05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a:solidFill>
                          <a:srgbClr val="7030A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a:solidFill>
                          <a:srgbClr val="00206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4053413"/>
                  </a:ext>
                </a:extLst>
              </a:tr>
              <a:tr h="303401">
                <a:tc>
                  <a:txBody>
                    <a:bodyPr/>
                    <a:lstStyle/>
                    <a:p>
                      <a:pPr algn="ctr"/>
                      <a:r>
                        <a:rPr lang="en-US" sz="160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Pol % Bagasse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kern="1200">
                          <a:solidFill>
                            <a:srgbClr val="00B0F0"/>
                          </a:solidFill>
                          <a:latin typeface="Segoe UI" panose="020B0502040204020203" pitchFamily="34" charset="0"/>
                          <a:ea typeface="+mn-ea"/>
                          <a:cs typeface="Segoe UI" panose="020B0502040204020203" pitchFamily="34" charset="0"/>
                        </a:rPr>
                        <a:t>1.65 - 1.70</a:t>
                      </a:r>
                      <a:endParaRPr lang="en-US" sz="1600" b="1" kern="1200">
                        <a:solidFill>
                          <a:srgbClr val="00B0F0"/>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00B050"/>
                          </a:solidFill>
                          <a:latin typeface="Segoe UI" panose="020B0502040204020203" pitchFamily="34" charset="0"/>
                          <a:cs typeface="Segoe UI" panose="020B0502040204020203" pitchFamily="34" charset="0"/>
                        </a:rPr>
                        <a:t>1.73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7030A0"/>
                          </a:solidFill>
                          <a:latin typeface="Segoe UI" panose="020B0502040204020203" pitchFamily="34" charset="0"/>
                          <a:cs typeface="Segoe UI" panose="020B0502040204020203" pitchFamily="34" charset="0"/>
                        </a:rPr>
                        <a:t>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chemeClr val="tx1"/>
                          </a:solidFill>
                          <a:latin typeface="Segoe UI" panose="020B0502040204020203" pitchFamily="34" charset="0"/>
                          <a:cs typeface="Segoe UI" panose="020B0502040204020203" pitchFamily="34" charset="0"/>
                        </a:rPr>
                        <a:t>1.74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337206"/>
                  </a:ext>
                </a:extLst>
              </a:tr>
              <a:tr h="303401">
                <a:tc>
                  <a:txBody>
                    <a:bodyPr/>
                    <a:lstStyle/>
                    <a:p>
                      <a:pPr algn="ctr"/>
                      <a:r>
                        <a:rPr lang="en-US" sz="1600">
                          <a:latin typeface="Segoe UI" panose="020B0502040204020203" pitchFamily="34" charset="0"/>
                          <a:cs typeface="Segoe UI" panose="020B0502040204020203"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Moisture % Bagasse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rgbClr val="00B0F0"/>
                          </a:solidFill>
                          <a:latin typeface="Segoe UI" panose="020B0502040204020203" pitchFamily="34" charset="0"/>
                          <a:ea typeface="+mn-ea"/>
                          <a:cs typeface="Segoe UI" panose="020B0502040204020203" pitchFamily="34" charset="0"/>
                        </a:rPr>
                        <a:t>49 - 49.5</a:t>
                      </a:r>
                      <a:endParaRPr lang="en-US" sz="1600" b="1" kern="1200">
                        <a:solidFill>
                          <a:srgbClr val="00B0F0"/>
                        </a:solidFill>
                        <a:latin typeface="Segoe UI" panose="020B0502040204020203" pitchFamily="34" charset="0"/>
                        <a:ea typeface="+mn-ea"/>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a:solidFill>
                            <a:srgbClr val="00B050"/>
                          </a:solidFill>
                          <a:effectLst/>
                          <a:latin typeface="Segoe UI" panose="020B0502040204020203" pitchFamily="34" charset="0"/>
                        </a:rPr>
                        <a:t>50.20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a:solidFill>
                            <a:srgbClr val="7030A0"/>
                          </a:solidFill>
                          <a:effectLst/>
                          <a:latin typeface="Segoe UI" panose="020B0502040204020203" pitchFamily="34" charset="0"/>
                        </a:rPr>
                        <a:t>50.16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600" b="1" i="0" u="none" strike="noStrike">
                          <a:solidFill>
                            <a:schemeClr val="tx1"/>
                          </a:solidFill>
                          <a:effectLst/>
                          <a:latin typeface="Segoe UI" panose="020B0502040204020203" pitchFamily="34" charset="0"/>
                        </a:rPr>
                        <a:t>50.13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7307069"/>
                  </a:ext>
                </a:extLst>
              </a:tr>
              <a:tr h="303401">
                <a:tc>
                  <a:txBody>
                    <a:bodyPr/>
                    <a:lstStyle/>
                    <a:p>
                      <a:pPr algn="ctr"/>
                      <a:endParaRPr lang="en-US" sz="160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Consumption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endParaRPr lang="en-US" sz="1600" b="1" kern="1200">
                        <a:solidFill>
                          <a:srgbClr val="00B0F0"/>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a:solidFill>
                          <a:srgbClr val="00B05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a:solidFill>
                          <a:srgbClr val="7030A0"/>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600" b="1">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95211199"/>
                  </a:ext>
                </a:extLst>
              </a:tr>
              <a:tr h="303401">
                <a:tc>
                  <a:txBody>
                    <a:bodyPr/>
                    <a:lstStyle/>
                    <a:p>
                      <a:pPr algn="ctr"/>
                      <a:r>
                        <a:rPr lang="en-US" sz="1600">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Steam Consumption (KG/</a:t>
                      </a:r>
                      <a:r>
                        <a:rPr lang="en-US" sz="1600" err="1">
                          <a:latin typeface="Segoe UI" panose="020B0502040204020203" pitchFamily="34" charset="0"/>
                          <a:cs typeface="Segoe UI" panose="020B0502040204020203" pitchFamily="34" charset="0"/>
                        </a:rPr>
                        <a:t>Qtl</a:t>
                      </a:r>
                      <a:r>
                        <a:rPr lang="en-US" sz="1600">
                          <a:latin typeface="Segoe UI" panose="020B0502040204020203" pitchFamily="34" charset="0"/>
                          <a:cs typeface="Segoe UI" panose="020B0502040204020203" pitchFamily="34" charset="0"/>
                        </a:rPr>
                        <a:t> Cane)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600" b="1" kern="1200">
                          <a:solidFill>
                            <a:srgbClr val="00B0F0"/>
                          </a:solidFill>
                          <a:latin typeface="Segoe UI" panose="020B0502040204020203" pitchFamily="34" charset="0"/>
                          <a:ea typeface="+mn-ea"/>
                          <a:cs typeface="Segoe UI" panose="020B0502040204020203" pitchFamily="34" charset="0"/>
                        </a:rPr>
                        <a:t>5.0-6.0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00B050"/>
                          </a:solidFill>
                          <a:latin typeface="Segoe UI" panose="020B0502040204020203" pitchFamily="34" charset="0"/>
                          <a:cs typeface="Segoe UI" panose="020B0502040204020203" pitchFamily="34" charset="0"/>
                        </a:rPr>
                        <a:t>4.60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7030A0"/>
                          </a:solidFill>
                          <a:latin typeface="Segoe UI" panose="020B0502040204020203" pitchFamily="34" charset="0"/>
                          <a:cs typeface="Segoe UI" panose="020B0502040204020203" pitchFamily="34" charset="0"/>
                        </a:rPr>
                        <a:t>5.02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chemeClr val="tx1"/>
                          </a:solidFill>
                          <a:latin typeface="Segoe UI" panose="020B0502040204020203" pitchFamily="34" charset="0"/>
                          <a:cs typeface="Segoe UI" panose="020B0502040204020203" pitchFamily="34" charset="0"/>
                        </a:rPr>
                        <a:t>4.91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9307552"/>
                  </a:ext>
                </a:extLst>
              </a:tr>
              <a:tr h="303401">
                <a:tc>
                  <a:txBody>
                    <a:bodyPr/>
                    <a:lstStyle/>
                    <a:p>
                      <a:pPr algn="ctr"/>
                      <a:r>
                        <a:rPr lang="en-US" sz="1600">
                          <a:latin typeface="Segoe UI" panose="020B0502040204020203" pitchFamily="34" charset="0"/>
                          <a:cs typeface="Segoe UI" panose="020B0502040204020203"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Power Consumption (</a:t>
                      </a:r>
                      <a:r>
                        <a:rPr lang="en-US" sz="1600" u="none" strike="noStrike">
                          <a:effectLst/>
                          <a:latin typeface="Segoe UI" panose="020B0502040204020203" pitchFamily="34" charset="0"/>
                          <a:cs typeface="Segoe UI" panose="020B0502040204020203" pitchFamily="34" charset="0"/>
                        </a:rPr>
                        <a:t>KW/T Cane) </a:t>
                      </a:r>
                      <a:endParaRPr lang="en-US" sz="160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rgbClr val="00B0F0"/>
                          </a:solidFill>
                          <a:latin typeface="Segoe UI" panose="020B0502040204020203" pitchFamily="34" charset="0"/>
                          <a:ea typeface="+mn-ea"/>
                          <a:cs typeface="Segoe UI" panose="020B0502040204020203" pitchFamily="34" charset="0"/>
                        </a:rPr>
                        <a:t>31.5 - 32</a:t>
                      </a:r>
                      <a:endParaRPr lang="en-US" sz="1600" b="1" kern="1200">
                        <a:solidFill>
                          <a:srgbClr val="00B0F0"/>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00B050"/>
                          </a:solidFill>
                          <a:latin typeface="Segoe UI" panose="020B0502040204020203" pitchFamily="34" charset="0"/>
                          <a:cs typeface="Segoe UI" panose="020B0502040204020203" pitchFamily="34" charset="0"/>
                        </a:rPr>
                        <a:t>32.38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a:solidFill>
                            <a:srgbClr val="7030A0"/>
                          </a:solidFill>
                          <a:latin typeface="Segoe UI" panose="020B0502040204020203" pitchFamily="34" charset="0"/>
                          <a:cs typeface="Segoe UI" panose="020B0502040204020203" pitchFamily="34" charset="0"/>
                        </a:rPr>
                        <a:t>32.51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31.89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84434"/>
                  </a:ext>
                </a:extLst>
              </a:tr>
              <a:tr h="303401">
                <a:tc>
                  <a:txBody>
                    <a:bodyPr/>
                    <a:lstStyle/>
                    <a:p>
                      <a:pPr algn="ctr"/>
                      <a:r>
                        <a:rPr lang="en-US" sz="1600">
                          <a:latin typeface="Segoe UI" panose="020B0502040204020203" pitchFamily="34" charset="0"/>
                          <a:cs typeface="Segoe UI" panose="020B0502040204020203"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Lubricant Consumption (Kg/100 Qtl Cane)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noProof="0">
                          <a:solidFill>
                            <a:srgbClr val="00B0F0"/>
                          </a:solidFill>
                          <a:latin typeface="Segoe UI" panose="020B0502040204020203" pitchFamily="34" charset="0"/>
                          <a:ea typeface="+mn-ea"/>
                          <a:cs typeface="Segoe UI" panose="020B0502040204020203"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B050"/>
                          </a:solidFill>
                          <a:effectLst/>
                          <a:uLnTx/>
                          <a:uFillTx/>
                          <a:latin typeface="Segoe UI" panose="020B0502040204020203" pitchFamily="34" charset="0"/>
                          <a:ea typeface="+mn-ea"/>
                          <a:cs typeface="Segoe UI" panose="020B0502040204020203"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030A0"/>
                          </a:solidFill>
                          <a:effectLst/>
                          <a:uLnTx/>
                          <a:uFillTx/>
                          <a:latin typeface="Segoe UI" panose="020B0502040204020203" pitchFamily="34" charset="0"/>
                          <a:ea typeface="+mn-ea"/>
                          <a:cs typeface="Segoe UI" panose="020B0502040204020203"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3589963"/>
                  </a:ext>
                </a:extLst>
              </a:tr>
            </a:tbl>
          </a:graphicData>
        </a:graphic>
      </p:graphicFrame>
      <p:sp>
        <p:nvSpPr>
          <p:cNvPr id="3" name="Title 2">
            <a:extLst>
              <a:ext uri="{FF2B5EF4-FFF2-40B4-BE49-F238E27FC236}">
                <a16:creationId xmlns:a16="http://schemas.microsoft.com/office/drawing/2014/main" id="{24C4091B-4A2D-0B66-9C2E-EA23F47C91D3}"/>
              </a:ext>
            </a:extLst>
          </p:cNvPr>
          <p:cNvSpPr txBox="1">
            <a:spLocks/>
          </p:cNvSpPr>
          <p:nvPr/>
        </p:nvSpPr>
        <p:spPr>
          <a:xfrm>
            <a:off x="2743200" y="247966"/>
            <a:ext cx="7461045"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400"/>
              <a:t>Weekly Performance Snapshot - Engineering</a:t>
            </a:r>
          </a:p>
        </p:txBody>
      </p:sp>
    </p:spTree>
    <p:extLst>
      <p:ext uri="{BB962C8B-B14F-4D97-AF65-F5344CB8AC3E}">
        <p14:creationId xmlns:p14="http://schemas.microsoft.com/office/powerpoint/2010/main" val="42398085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28BE1-AF28-9514-8E06-95881CC2F9BD}"/>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25D65DD3-84BA-5624-8B0E-F0B4FF474E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A6081FC2-5669-CA30-ED33-DDC673B67A0E}"/>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Rectangle 1">
            <a:extLst>
              <a:ext uri="{FF2B5EF4-FFF2-40B4-BE49-F238E27FC236}">
                <a16:creationId xmlns:a16="http://schemas.microsoft.com/office/drawing/2014/main" id="{D9ED0D6E-2244-9C33-F8E8-A6E8F7A419C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rPr>
              <a:t>Monthly figure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9784D239-E6FC-D26B-8BA2-3D40423B9DD8}"/>
              </a:ext>
            </a:extLst>
          </p:cNvPr>
          <p:cNvGraphicFramePr>
            <a:graphicFrameLocks noGrp="1"/>
          </p:cNvGraphicFramePr>
          <p:nvPr/>
        </p:nvGraphicFramePr>
        <p:xfrm>
          <a:off x="533400" y="914401"/>
          <a:ext cx="11219843" cy="5572078"/>
        </p:xfrm>
        <a:graphic>
          <a:graphicData uri="http://schemas.openxmlformats.org/drawingml/2006/table">
            <a:tbl>
              <a:tblPr>
                <a:tableStyleId>{5C22544A-7EE6-4342-B048-85BDC9FD1C3A}</a:tableStyleId>
              </a:tblPr>
              <a:tblGrid>
                <a:gridCol w="650686">
                  <a:extLst>
                    <a:ext uri="{9D8B030D-6E8A-4147-A177-3AD203B41FA5}">
                      <a16:colId xmlns:a16="http://schemas.microsoft.com/office/drawing/2014/main" val="1234234110"/>
                    </a:ext>
                  </a:extLst>
                </a:gridCol>
                <a:gridCol w="4678740">
                  <a:extLst>
                    <a:ext uri="{9D8B030D-6E8A-4147-A177-3AD203B41FA5}">
                      <a16:colId xmlns:a16="http://schemas.microsoft.com/office/drawing/2014/main" val="3228611413"/>
                    </a:ext>
                  </a:extLst>
                </a:gridCol>
                <a:gridCol w="1410139">
                  <a:extLst>
                    <a:ext uri="{9D8B030D-6E8A-4147-A177-3AD203B41FA5}">
                      <a16:colId xmlns:a16="http://schemas.microsoft.com/office/drawing/2014/main" val="1031663632"/>
                    </a:ext>
                  </a:extLst>
                </a:gridCol>
                <a:gridCol w="2297580">
                  <a:extLst>
                    <a:ext uri="{9D8B030D-6E8A-4147-A177-3AD203B41FA5}">
                      <a16:colId xmlns:a16="http://schemas.microsoft.com/office/drawing/2014/main" val="3738188470"/>
                    </a:ext>
                  </a:extLst>
                </a:gridCol>
                <a:gridCol w="2182698">
                  <a:extLst>
                    <a:ext uri="{9D8B030D-6E8A-4147-A177-3AD203B41FA5}">
                      <a16:colId xmlns:a16="http://schemas.microsoft.com/office/drawing/2014/main" val="2872489957"/>
                    </a:ext>
                  </a:extLst>
                </a:gridCol>
              </a:tblGrid>
              <a:tr h="228642">
                <a:tc rowSpan="2">
                  <a:txBody>
                    <a:bodyPr/>
                    <a:lstStyle/>
                    <a:p>
                      <a:pPr algn="ctr" fontAlgn="ctr"/>
                      <a:r>
                        <a:rPr lang="en-IN" sz="1400" b="1" u="none" strike="noStrike">
                          <a:solidFill>
                            <a:schemeClr val="bg1"/>
                          </a:solidFill>
                          <a:effectLst/>
                          <a:latin typeface="Segoe UI" panose="020B0502040204020203" pitchFamily="34" charset="0"/>
                          <a:cs typeface="Segoe UI" panose="020B0502040204020203" pitchFamily="34" charset="0"/>
                        </a:rPr>
                        <a:t>Sr No</a:t>
                      </a:r>
                      <a:endParaRPr lang="en-IN" sz="14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rowSpan="2">
                  <a:txBody>
                    <a:bodyPr/>
                    <a:lstStyle/>
                    <a:p>
                      <a:pPr algn="ctr" fontAlgn="ctr"/>
                      <a:r>
                        <a:rPr lang="en-IN" sz="1400" b="1" u="none" strike="noStrike">
                          <a:solidFill>
                            <a:schemeClr val="bg1"/>
                          </a:solidFill>
                          <a:effectLst/>
                          <a:latin typeface="Segoe UI" panose="020B0502040204020203" pitchFamily="34" charset="0"/>
                          <a:cs typeface="Segoe UI" panose="020B0502040204020203" pitchFamily="34" charset="0"/>
                        </a:rPr>
                        <a:t> Particulars </a:t>
                      </a:r>
                      <a:endParaRPr lang="en-IN" sz="14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rowSpan="2">
                  <a:txBody>
                    <a:bodyPr/>
                    <a:lstStyle/>
                    <a:p>
                      <a:pPr algn="ctr" fontAlgn="ctr"/>
                      <a:r>
                        <a:rPr lang="en-IN" sz="1400" b="1" u="none" strike="noStrike">
                          <a:solidFill>
                            <a:schemeClr val="bg1"/>
                          </a:solidFill>
                          <a:effectLst/>
                          <a:latin typeface="Segoe UI" panose="020B0502040204020203" pitchFamily="34" charset="0"/>
                          <a:cs typeface="Segoe UI" panose="020B0502040204020203" pitchFamily="34" charset="0"/>
                        </a:rPr>
                        <a:t>Unit</a:t>
                      </a:r>
                      <a:endParaRPr lang="en-IN" sz="14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2">
                  <a:txBody>
                    <a:bodyPr/>
                    <a:lstStyle/>
                    <a:p>
                      <a:pPr algn="ctr" fontAlgn="ctr"/>
                      <a:r>
                        <a:rPr lang="en-IN" sz="1400" b="1" u="none" strike="noStrike">
                          <a:solidFill>
                            <a:schemeClr val="bg1"/>
                          </a:solidFill>
                          <a:effectLst/>
                          <a:latin typeface="Segoe UI" panose="020B0502040204020203" pitchFamily="34" charset="0"/>
                          <a:cs typeface="Segoe UI" panose="020B0502040204020203" pitchFamily="34" charset="0"/>
                        </a:rPr>
                        <a:t>Season 25-26</a:t>
                      </a:r>
                      <a:endParaRPr lang="en-IN" sz="14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extLst>
                  <a:ext uri="{0D108BD9-81ED-4DB2-BD59-A6C34878D82A}">
                    <a16:rowId xmlns:a16="http://schemas.microsoft.com/office/drawing/2014/main" val="3210769645"/>
                  </a:ext>
                </a:extLst>
              </a:tr>
              <a:tr h="30475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400" b="1" u="none" strike="noStrike">
                          <a:solidFill>
                            <a:schemeClr val="bg1"/>
                          </a:solidFill>
                          <a:effectLst/>
                          <a:latin typeface="Segoe UI" panose="020B0502040204020203" pitchFamily="34" charset="0"/>
                          <a:cs typeface="Segoe UI" panose="020B0502040204020203" pitchFamily="34" charset="0"/>
                        </a:rPr>
                        <a:t>Target</a:t>
                      </a:r>
                      <a:endParaRPr lang="en-IN" sz="14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u="none" strike="noStrike">
                          <a:solidFill>
                            <a:schemeClr val="bg1"/>
                          </a:solidFill>
                          <a:effectLst/>
                          <a:latin typeface="Segoe UI" panose="020B0502040204020203" pitchFamily="34" charset="0"/>
                          <a:cs typeface="Segoe UI" panose="020B0502040204020203" pitchFamily="34" charset="0"/>
                        </a:rPr>
                        <a:t>Achieved </a:t>
                      </a:r>
                      <a:r>
                        <a:rPr lang="en-IN" sz="1400" b="1" u="none" strike="noStrike" kern="1200">
                          <a:solidFill>
                            <a:schemeClr val="bg1"/>
                          </a:solidFill>
                          <a:effectLst/>
                          <a:latin typeface="Segoe UI" panose="020B0502040204020203" pitchFamily="34" charset="0"/>
                          <a:ea typeface="+mn-ea"/>
                          <a:cs typeface="Segoe UI" panose="020B0502040204020203" pitchFamily="34" charset="0"/>
                        </a:rPr>
                        <a:t>(</a:t>
                      </a:r>
                      <a:r>
                        <a:rPr lang="en-IN" sz="1400" b="1" u="none" strike="noStrike" kern="1200">
                          <a:solidFill>
                            <a:schemeClr val="tx1"/>
                          </a:solidFill>
                          <a:effectLst/>
                          <a:highlight>
                            <a:srgbClr val="00FF00"/>
                          </a:highlight>
                          <a:latin typeface="Segoe UI" panose="020B0502040204020203" pitchFamily="34" charset="0"/>
                          <a:ea typeface="+mn-ea"/>
                          <a:cs typeface="Segoe UI" panose="020B0502040204020203" pitchFamily="34" charset="0"/>
                        </a:rPr>
                        <a:t>31.01.2026)</a:t>
                      </a:r>
                      <a:endParaRPr lang="en-IN" sz="1400" b="1" u="none" strike="noStrike" kern="120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1059965436"/>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1</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Total Cane Crushed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Qtls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17900000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9903200</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4403188"/>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2</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Date of Start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Date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20/10/2025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a:effectLst/>
                          <a:latin typeface="Segoe UI" panose="020B0502040204020203" pitchFamily="34" charset="0"/>
                          <a:cs typeface="Segoe UI" panose="020B0502040204020203" pitchFamily="34" charset="0"/>
                        </a:rPr>
                        <a:t> 26/10/2025</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2825706"/>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3</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Date of Finish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Date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23/04/2026</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algn="ctr" defTabSz="914400" rtl="0" eaLnBrk="1" fontAlgn="ctr" latinLnBrk="0" hangingPunct="1"/>
                      <a:r>
                        <a:rPr lang="en-US" sz="1400" b="1" u="none" strike="noStrike" kern="1200">
                          <a:solidFill>
                            <a:schemeClr val="dk1"/>
                          </a:solidFill>
                          <a:effectLst/>
                          <a:latin typeface="Segoe UI" panose="020B0502040204020203" pitchFamily="34" charset="0"/>
                          <a:ea typeface="+mn-ea"/>
                          <a:cs typeface="Segoe UI" panose="020B0502040204020203" pitchFamily="34" charset="0"/>
                        </a:rPr>
                        <a:t>-</a:t>
                      </a:r>
                      <a:endParaRPr lang="en-IN" sz="1400" b="1" u="none" strike="noStrike" kern="1200">
                        <a:solidFill>
                          <a:schemeClr val="dk1"/>
                        </a:solidFill>
                        <a:effectLst/>
                        <a:latin typeface="Segoe UI" panose="020B0502040204020203" pitchFamily="34" charset="0"/>
                        <a:ea typeface="+mn-ea"/>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6839658"/>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4</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Gross Season Days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Nos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Segoe UI" panose="020B0502040204020203" pitchFamily="34" charset="0"/>
                          <a:cs typeface="Segoe UI" panose="020B0502040204020203" pitchFamily="34" charset="0"/>
                        </a:rPr>
                        <a:t>1</a:t>
                      </a:r>
                      <a:r>
                        <a:rPr lang="en-IN" sz="1400" b="0" i="0" u="none" strike="noStrike">
                          <a:solidFill>
                            <a:srgbClr val="000000"/>
                          </a:solidFill>
                          <a:effectLst/>
                          <a:latin typeface="Segoe UI" panose="020B0502040204020203" pitchFamily="34" charset="0"/>
                          <a:cs typeface="Segoe UI" panose="020B0502040204020203" pitchFamily="34" charset="0"/>
                        </a:rPr>
                        <a:t>92</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98</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363972"/>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Crushing rate Including Stoppage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Qtls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Segoe UI" panose="020B0502040204020203" pitchFamily="34" charset="0"/>
                          <a:cs typeface="Segoe UI" panose="020B0502040204020203" pitchFamily="34" charset="0"/>
                        </a:rPr>
                        <a:t>9</a:t>
                      </a:r>
                      <a:r>
                        <a:rPr lang="en-IN" sz="1400" b="0" i="0" u="none" strike="noStrike">
                          <a:solidFill>
                            <a:srgbClr val="000000"/>
                          </a:solidFill>
                          <a:effectLst/>
                          <a:latin typeface="Segoe UI" panose="020B0502040204020203" pitchFamily="34" charset="0"/>
                          <a:cs typeface="Segoe UI" panose="020B0502040204020203" pitchFamily="34" charset="0"/>
                        </a:rPr>
                        <a:t>3229</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highlight>
                            <a:srgbClr val="00FF00"/>
                          </a:highlight>
                          <a:latin typeface="Segoe UI" panose="020B0502040204020203" pitchFamily="34" charset="0"/>
                          <a:cs typeface="Segoe UI" panose="020B0502040204020203" pitchFamily="34" charset="0"/>
                        </a:rPr>
                        <a:t>101053</a:t>
                      </a:r>
                      <a:endParaRPr lang="en-IN" sz="14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1309617"/>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6</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Crushing rate Excluding stoppage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Qtls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Segoe UI" panose="020B0502040204020203" pitchFamily="34" charset="0"/>
                          <a:cs typeface="Segoe UI" panose="020B0502040204020203" pitchFamily="34" charset="0"/>
                        </a:rPr>
                        <a:t>9</a:t>
                      </a:r>
                      <a:r>
                        <a:rPr lang="en-IN" sz="1400" b="0" i="0" u="none" strike="noStrike">
                          <a:solidFill>
                            <a:srgbClr val="000000"/>
                          </a:solidFill>
                          <a:effectLst/>
                          <a:latin typeface="Segoe UI" panose="020B0502040204020203" pitchFamily="34" charset="0"/>
                          <a:cs typeface="Segoe UI" panose="020B0502040204020203" pitchFamily="34" charset="0"/>
                        </a:rPr>
                        <a:t>4709</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highlight>
                            <a:srgbClr val="00FF00"/>
                          </a:highlight>
                          <a:latin typeface="Segoe UI" panose="020B0502040204020203" pitchFamily="34" charset="0"/>
                          <a:cs typeface="Segoe UI" panose="020B0502040204020203" pitchFamily="34" charset="0"/>
                        </a:rPr>
                        <a:t>103324</a:t>
                      </a:r>
                      <a:endParaRPr lang="en-IN" sz="14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313720"/>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7</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Capacity Utilization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94.71</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highlight>
                            <a:srgbClr val="00FF00"/>
                          </a:highlight>
                          <a:latin typeface="Segoe UI" panose="020B0502040204020203" pitchFamily="34" charset="0"/>
                          <a:cs typeface="Segoe UI" panose="020B0502040204020203" pitchFamily="34" charset="0"/>
                        </a:rPr>
                        <a:t>103.32</a:t>
                      </a:r>
                      <a:endParaRPr lang="en-IN" sz="14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094762"/>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8</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Total Stoppage Hours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a:solidFill>
                            <a:schemeClr val="dk1"/>
                          </a:solidFill>
                          <a:effectLst/>
                          <a:latin typeface="Segoe UI" panose="020B0502040204020203" pitchFamily="34" charset="0"/>
                          <a:ea typeface="+mn-ea"/>
                          <a:cs typeface="Segoe UI" panose="020B0502040204020203" pitchFamily="34" charset="0"/>
                        </a:rPr>
                        <a:t> Hrs.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Segoe UI" panose="020B0502040204020203" pitchFamily="34" charset="0"/>
                          <a:cs typeface="Segoe UI" panose="020B0502040204020203" pitchFamily="34" charset="0"/>
                        </a:rPr>
                        <a:t>7</a:t>
                      </a:r>
                      <a:r>
                        <a:rPr lang="en-IN" sz="1400" b="0" i="0" u="none" strike="noStrike">
                          <a:solidFill>
                            <a:srgbClr val="000000"/>
                          </a:solidFill>
                          <a:effectLst/>
                          <a:latin typeface="Segoe UI" panose="020B0502040204020203" pitchFamily="34" charset="0"/>
                          <a:cs typeface="Segoe UI" panose="020B0502040204020203" pitchFamily="34" charset="0"/>
                        </a:rPr>
                        <a:t>2.00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51.42</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6893962"/>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9</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Planned Shutdown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a:solidFill>
                            <a:schemeClr val="dk1"/>
                          </a:solidFill>
                          <a:effectLst/>
                          <a:latin typeface="Segoe UI" panose="020B0502040204020203" pitchFamily="34" charset="0"/>
                          <a:ea typeface="+mn-ea"/>
                          <a:cs typeface="Segoe UI" panose="020B0502040204020203" pitchFamily="34" charset="0"/>
                        </a:rPr>
                        <a:t> Hrs.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Segoe UI" panose="020B0502040204020203" pitchFamily="34" charset="0"/>
                          <a:cs typeface="Segoe UI" panose="020B0502040204020203" pitchFamily="34" charset="0"/>
                        </a:rPr>
                        <a:t>4</a:t>
                      </a:r>
                      <a:r>
                        <a:rPr lang="en-IN" sz="1400" b="0" i="0" u="none" strike="noStrike">
                          <a:solidFill>
                            <a:srgbClr val="000000"/>
                          </a:solidFill>
                          <a:effectLst/>
                          <a:latin typeface="Segoe UI" panose="020B0502040204020203" pitchFamily="34" charset="0"/>
                          <a:cs typeface="Segoe UI" panose="020B0502040204020203" pitchFamily="34" charset="0"/>
                        </a:rPr>
                        <a:t>8.00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25.31</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7713600"/>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10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Forced Shutdown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a:solidFill>
                            <a:schemeClr val="dk1"/>
                          </a:solidFill>
                          <a:effectLst/>
                          <a:latin typeface="Segoe UI" panose="020B0502040204020203" pitchFamily="34" charset="0"/>
                          <a:ea typeface="+mn-ea"/>
                          <a:cs typeface="Segoe UI" panose="020B0502040204020203" pitchFamily="34" charset="0"/>
                        </a:rPr>
                        <a:t> Hrs.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24:00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23.07</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7101499"/>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11</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Preparatory index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IN" sz="1400" u="none" strike="noStrike" kern="1200">
                          <a:solidFill>
                            <a:schemeClr val="dk1"/>
                          </a:solidFill>
                          <a:effectLst/>
                          <a:latin typeface="Segoe UI" panose="020B0502040204020203" pitchFamily="34" charset="0"/>
                          <a:ea typeface="+mn-ea"/>
                          <a:cs typeface="Segoe UI" panose="020B0502040204020203" pitchFamily="34" charset="0"/>
                        </a:rPr>
                        <a:t> %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Segoe UI" panose="020B0502040204020203" pitchFamily="34" charset="0"/>
                          <a:cs typeface="Segoe UI" panose="020B0502040204020203" pitchFamily="34" charset="0"/>
                        </a:rPr>
                        <a:t>9</a:t>
                      </a:r>
                      <a:r>
                        <a:rPr lang="en-IN" sz="1400" b="0" i="0" u="none" strike="noStrike">
                          <a:solidFill>
                            <a:srgbClr val="000000"/>
                          </a:solidFill>
                          <a:effectLst/>
                          <a:latin typeface="Segoe UI" panose="020B0502040204020203" pitchFamily="34" charset="0"/>
                          <a:cs typeface="Segoe UI" panose="020B0502040204020203" pitchFamily="34" charset="0"/>
                        </a:rPr>
                        <a:t>0.0-91.0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chemeClr val="tx1"/>
                          </a:solidFill>
                          <a:effectLst/>
                          <a:latin typeface="Segoe UI" panose="020B0502040204020203" pitchFamily="34" charset="0"/>
                          <a:cs typeface="Segoe UI" panose="020B0502040204020203" pitchFamily="34" charset="0"/>
                        </a:rPr>
                        <a:t>90.18</a:t>
                      </a:r>
                      <a:endParaRPr lang="en-IN" sz="1400" b="1" i="0" u="none" strike="noStrike">
                        <a:solidFill>
                          <a:schemeClr val="tx1"/>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9985720"/>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12</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Primary Extraction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Segoe UI" panose="020B0502040204020203" pitchFamily="34" charset="0"/>
                          <a:cs typeface="Segoe UI" panose="020B0502040204020203" pitchFamily="34" charset="0"/>
                        </a:rPr>
                        <a:t>7</a:t>
                      </a:r>
                      <a:r>
                        <a:rPr lang="en-IN" sz="1400" b="0" i="0" u="none" strike="noStrike">
                          <a:solidFill>
                            <a:srgbClr val="000000"/>
                          </a:solidFill>
                          <a:effectLst/>
                          <a:latin typeface="Segoe UI" panose="020B0502040204020203" pitchFamily="34" charset="0"/>
                          <a:cs typeface="Segoe UI" panose="020B0502040204020203" pitchFamily="34" charset="0"/>
                        </a:rPr>
                        <a:t>0.5-71.0</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a:effectLst/>
                          <a:latin typeface="Segoe UI" panose="020B0502040204020203" pitchFamily="34" charset="0"/>
                          <a:cs typeface="Segoe UI" panose="020B0502040204020203" pitchFamily="34" charset="0"/>
                        </a:rPr>
                        <a:t>71.34</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1145518"/>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13</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Mill Extraction ( ME)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96 - 96.5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96.04</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00206"/>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14</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Reduced mill Extraction (RME)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96.4 - 96.80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i="0" u="none" strike="noStrike">
                          <a:solidFill>
                            <a:srgbClr val="000000"/>
                          </a:solidFill>
                          <a:effectLst/>
                          <a:latin typeface="Segoe UI" panose="020B0502040204020203" pitchFamily="34" charset="0"/>
                          <a:cs typeface="Segoe UI" panose="020B0502040204020203" pitchFamily="34" charset="0"/>
                        </a:rPr>
                        <a:t>96.33</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1691282"/>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15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Bagasse % Cane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29.00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28.14</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1642349"/>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16</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Pol % Bagasse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1.65-1.70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1.74</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3754924"/>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17</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Moisture % Bagasse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49.0 - 49.5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a:effectLst/>
                          <a:latin typeface="Segoe UI" panose="020B0502040204020203" pitchFamily="34" charset="0"/>
                          <a:cs typeface="Segoe UI" panose="020B0502040204020203" pitchFamily="34" charset="0"/>
                        </a:rPr>
                        <a:t>50.13</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0677478"/>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18</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Imbibition % Cane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40 Max</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37.62</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3460014"/>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19</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Imbibition % Fibre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290 - 295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281.79</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8956211"/>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20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u="none" strike="noStrike">
                          <a:effectLst/>
                          <a:latin typeface="Segoe UI" panose="020B0502040204020203" pitchFamily="34" charset="0"/>
                          <a:cs typeface="Segoe UI" panose="020B0502040204020203" pitchFamily="34" charset="0"/>
                        </a:rPr>
                        <a:t> Dry Milling Factor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71.25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71.45</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7838975"/>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21</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u="none" strike="noStrike">
                          <a:effectLst/>
                          <a:latin typeface="Segoe UI" panose="020B0502040204020203" pitchFamily="34" charset="0"/>
                          <a:cs typeface="Segoe UI" panose="020B0502040204020203" pitchFamily="34" charset="0"/>
                        </a:rPr>
                        <a:t> Grease &amp; Lubricants Kg/100 Qtls Cane </a:t>
                      </a:r>
                      <a:endParaRPr lang="en-US"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0.04</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IN" sz="1400" b="1" u="none" strike="noStrike">
                          <a:effectLst/>
                          <a:latin typeface="Segoe UI" panose="020B0502040204020203" pitchFamily="34" charset="0"/>
                          <a:cs typeface="Segoe UI" panose="020B0502040204020203" pitchFamily="34" charset="0"/>
                        </a:rPr>
                        <a:t>0.04</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6773078"/>
                  </a:ext>
                </a:extLst>
              </a:tr>
              <a:tr h="219073">
                <a:tc>
                  <a:txBody>
                    <a:bodyPr/>
                    <a:lstStyle/>
                    <a:p>
                      <a:pPr algn="ctr" fontAlgn="ctr"/>
                      <a:r>
                        <a:rPr lang="en-IN" sz="1400" u="none" strike="noStrike">
                          <a:effectLst/>
                          <a:latin typeface="Segoe UI" panose="020B0502040204020203" pitchFamily="34" charset="0"/>
                          <a:cs typeface="Segoe UI" panose="020B0502040204020203" pitchFamily="34" charset="0"/>
                        </a:rPr>
                        <a:t>22</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u="none" strike="noStrike">
                          <a:effectLst/>
                          <a:latin typeface="Segoe UI" panose="020B0502040204020203" pitchFamily="34" charset="0"/>
                          <a:cs typeface="Segoe UI" panose="020B0502040204020203" pitchFamily="34" charset="0"/>
                        </a:rPr>
                        <a:t> Power Consumption ( KW/T Cane) </a:t>
                      </a:r>
                      <a:endParaRPr lang="en-US"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latin typeface="Segoe UI" panose="020B0502040204020203" pitchFamily="34" charset="0"/>
                          <a:cs typeface="Segoe UI" panose="020B0502040204020203" pitchFamily="34" charset="0"/>
                        </a:rPr>
                        <a:t>31.5 - 32</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31.89</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090264"/>
                  </a:ext>
                </a:extLst>
              </a:tr>
              <a:tr h="219073">
                <a:tc>
                  <a:txBody>
                    <a:bodyPr/>
                    <a:lstStyle/>
                    <a:p>
                      <a:pPr algn="ctr" fontAlgn="ctr"/>
                      <a:r>
                        <a:rPr lang="en-US" sz="1400" b="0" i="0" u="none" strike="noStrike">
                          <a:solidFill>
                            <a:srgbClr val="000000"/>
                          </a:solidFill>
                          <a:effectLst/>
                          <a:latin typeface="Segoe UI" panose="020B0502040204020203" pitchFamily="34" charset="0"/>
                          <a:cs typeface="Segoe UI" panose="020B0502040204020203" pitchFamily="34" charset="0"/>
                        </a:rPr>
                        <a:t>23</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Segoe UI" panose="020B0502040204020203" pitchFamily="34" charset="0"/>
                          <a:cs typeface="Segoe UI" panose="020B0502040204020203" pitchFamily="34" charset="0"/>
                        </a:rPr>
                        <a:t>Steam Consumption Sugar (Kg/Q of Cane)</a:t>
                      </a: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Segoe UI" panose="020B0502040204020203" pitchFamily="34" charset="0"/>
                          <a:cs typeface="Segoe UI" panose="020B0502040204020203" pitchFamily="34" charset="0"/>
                        </a:rPr>
                        <a:t>%</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Segoe UI" panose="020B0502040204020203" pitchFamily="34" charset="0"/>
                          <a:cs typeface="Segoe UI" panose="020B0502040204020203" pitchFamily="34" charset="0"/>
                        </a:rPr>
                        <a:t>5.0-6.0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fontAlgn="ctr"/>
                      <a:r>
                        <a:rPr lang="en-US" sz="1400" b="1" i="0" u="none" strike="noStrike">
                          <a:solidFill>
                            <a:srgbClr val="000000"/>
                          </a:solidFill>
                          <a:effectLst/>
                          <a:latin typeface="Segoe UI" panose="020B0502040204020203" pitchFamily="34" charset="0"/>
                          <a:cs typeface="Segoe UI" panose="020B0502040204020203" pitchFamily="34" charset="0"/>
                        </a:rPr>
                        <a:t>4.91</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7200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7303214"/>
                  </a:ext>
                </a:extLst>
              </a:tr>
            </a:tbl>
          </a:graphicData>
        </a:graphic>
      </p:graphicFrame>
      <p:sp>
        <p:nvSpPr>
          <p:cNvPr id="8" name="Title 2">
            <a:extLst>
              <a:ext uri="{FF2B5EF4-FFF2-40B4-BE49-F238E27FC236}">
                <a16:creationId xmlns:a16="http://schemas.microsoft.com/office/drawing/2014/main" id="{7E06D55C-3A92-7920-5B66-2F0E703B57FC}"/>
              </a:ext>
            </a:extLst>
          </p:cNvPr>
          <p:cNvSpPr txBox="1">
            <a:spLocks/>
          </p:cNvSpPr>
          <p:nvPr/>
        </p:nvSpPr>
        <p:spPr>
          <a:xfrm>
            <a:off x="2819400" y="286821"/>
            <a:ext cx="7086600" cy="398977"/>
          </a:xfrm>
          <a:prstGeom prst="rect">
            <a:avLst/>
          </a:prstGeom>
        </p:spPr>
        <p:txBody>
          <a:bodyPr anchor="t">
            <a:noAutofit/>
          </a:bodyPr>
          <a:lstStyle>
            <a:lvl1pPr algn="ctr"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US" sz="2400" kern="100">
                <a:ea typeface="Aptos" panose="020B0004020202020204" pitchFamily="34" charset="0"/>
              </a:rPr>
              <a:t>Plant Performance in Season 25-26</a:t>
            </a:r>
            <a:endParaRPr lang="en-IN" sz="2400"/>
          </a:p>
        </p:txBody>
      </p:sp>
    </p:spTree>
    <p:extLst>
      <p:ext uri="{BB962C8B-B14F-4D97-AF65-F5344CB8AC3E}">
        <p14:creationId xmlns:p14="http://schemas.microsoft.com/office/powerpoint/2010/main" val="2115861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042A6-1079-8A4B-EEFE-0606F7D255F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069C00-0840-68FB-D560-D428B2721B3D}"/>
              </a:ext>
            </a:extLst>
          </p:cNvPr>
          <p:cNvSpPr>
            <a:spLocks noGrp="1"/>
          </p:cNvSpPr>
          <p:nvPr>
            <p:ph type="sldNum" sz="quarter" idx="12"/>
          </p:nvPr>
        </p:nvSpPr>
        <p:spPr/>
        <p:txBody>
          <a:bodyPr/>
          <a:lstStyle/>
          <a:p>
            <a:fld id="{B76B49FA-22BB-44F5-8EFA-E5C56FA3907E}" type="slidenum">
              <a:rPr lang="en-US" smtClean="0"/>
              <a:pPr/>
              <a:t>44</a:t>
            </a:fld>
            <a:endParaRPr lang="en-US"/>
          </a:p>
        </p:txBody>
      </p:sp>
      <p:sp>
        <p:nvSpPr>
          <p:cNvPr id="5" name="Title 4">
            <a:extLst>
              <a:ext uri="{FF2B5EF4-FFF2-40B4-BE49-F238E27FC236}">
                <a16:creationId xmlns:a16="http://schemas.microsoft.com/office/drawing/2014/main" id="{DFB51B80-7081-374A-66AA-4F7168B8E176}"/>
              </a:ext>
            </a:extLst>
          </p:cNvPr>
          <p:cNvSpPr>
            <a:spLocks noGrp="1"/>
          </p:cNvSpPr>
          <p:nvPr>
            <p:ph type="title"/>
          </p:nvPr>
        </p:nvSpPr>
        <p:spPr>
          <a:xfrm>
            <a:off x="2819400" y="269558"/>
            <a:ext cx="6337300" cy="492443"/>
          </a:xfrm>
        </p:spPr>
        <p:txBody>
          <a:bodyPr>
            <a:normAutofit/>
          </a:bodyPr>
          <a:lstStyle/>
          <a:p>
            <a:r>
              <a:rPr lang="en-US" sz="2400"/>
              <a:t>Stoppages, Actions &amp; RCA for the Week</a:t>
            </a:r>
            <a:endParaRPr lang="en-IN" sz="2400"/>
          </a:p>
        </p:txBody>
      </p:sp>
      <p:sp>
        <p:nvSpPr>
          <p:cNvPr id="7" name="Rectangle 5">
            <a:extLst>
              <a:ext uri="{FF2B5EF4-FFF2-40B4-BE49-F238E27FC236}">
                <a16:creationId xmlns:a16="http://schemas.microsoft.com/office/drawing/2014/main" id="{1745785B-E114-7263-B750-6870FAFD9D55}"/>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4" name="Table 3">
            <a:extLst>
              <a:ext uri="{FF2B5EF4-FFF2-40B4-BE49-F238E27FC236}">
                <a16:creationId xmlns:a16="http://schemas.microsoft.com/office/drawing/2014/main" id="{E8AC478C-819C-D1C9-41E8-241E38DBA797}"/>
              </a:ext>
            </a:extLst>
          </p:cNvPr>
          <p:cNvGraphicFramePr>
            <a:graphicFrameLocks noGrp="1"/>
          </p:cNvGraphicFramePr>
          <p:nvPr/>
        </p:nvGraphicFramePr>
        <p:xfrm>
          <a:off x="153538" y="902853"/>
          <a:ext cx="11733662" cy="5193147"/>
        </p:xfrm>
        <a:graphic>
          <a:graphicData uri="http://schemas.openxmlformats.org/drawingml/2006/table">
            <a:tbl>
              <a:tblPr/>
              <a:tblGrid>
                <a:gridCol w="414905">
                  <a:extLst>
                    <a:ext uri="{9D8B030D-6E8A-4147-A177-3AD203B41FA5}">
                      <a16:colId xmlns:a16="http://schemas.microsoft.com/office/drawing/2014/main" val="3367761931"/>
                    </a:ext>
                  </a:extLst>
                </a:gridCol>
                <a:gridCol w="944455">
                  <a:extLst>
                    <a:ext uri="{9D8B030D-6E8A-4147-A177-3AD203B41FA5}">
                      <a16:colId xmlns:a16="http://schemas.microsoft.com/office/drawing/2014/main" val="1280720810"/>
                    </a:ext>
                  </a:extLst>
                </a:gridCol>
                <a:gridCol w="1192098">
                  <a:extLst>
                    <a:ext uri="{9D8B030D-6E8A-4147-A177-3AD203B41FA5}">
                      <a16:colId xmlns:a16="http://schemas.microsoft.com/office/drawing/2014/main" val="3630480037"/>
                    </a:ext>
                  </a:extLst>
                </a:gridCol>
                <a:gridCol w="990600">
                  <a:extLst>
                    <a:ext uri="{9D8B030D-6E8A-4147-A177-3AD203B41FA5}">
                      <a16:colId xmlns:a16="http://schemas.microsoft.com/office/drawing/2014/main" val="3460924451"/>
                    </a:ext>
                  </a:extLst>
                </a:gridCol>
                <a:gridCol w="914400">
                  <a:extLst>
                    <a:ext uri="{9D8B030D-6E8A-4147-A177-3AD203B41FA5}">
                      <a16:colId xmlns:a16="http://schemas.microsoft.com/office/drawing/2014/main" val="3399340152"/>
                    </a:ext>
                  </a:extLst>
                </a:gridCol>
                <a:gridCol w="1597089">
                  <a:extLst>
                    <a:ext uri="{9D8B030D-6E8A-4147-A177-3AD203B41FA5}">
                      <a16:colId xmlns:a16="http://schemas.microsoft.com/office/drawing/2014/main" val="2097109155"/>
                    </a:ext>
                  </a:extLst>
                </a:gridCol>
                <a:gridCol w="1466291">
                  <a:extLst>
                    <a:ext uri="{9D8B030D-6E8A-4147-A177-3AD203B41FA5}">
                      <a16:colId xmlns:a16="http://schemas.microsoft.com/office/drawing/2014/main" val="2745260501"/>
                    </a:ext>
                  </a:extLst>
                </a:gridCol>
                <a:gridCol w="1400452">
                  <a:extLst>
                    <a:ext uri="{9D8B030D-6E8A-4147-A177-3AD203B41FA5}">
                      <a16:colId xmlns:a16="http://schemas.microsoft.com/office/drawing/2014/main" val="3229498521"/>
                    </a:ext>
                  </a:extLst>
                </a:gridCol>
                <a:gridCol w="739900">
                  <a:extLst>
                    <a:ext uri="{9D8B030D-6E8A-4147-A177-3AD203B41FA5}">
                      <a16:colId xmlns:a16="http://schemas.microsoft.com/office/drawing/2014/main" val="1535873776"/>
                    </a:ext>
                  </a:extLst>
                </a:gridCol>
                <a:gridCol w="2073472">
                  <a:extLst>
                    <a:ext uri="{9D8B030D-6E8A-4147-A177-3AD203B41FA5}">
                      <a16:colId xmlns:a16="http://schemas.microsoft.com/office/drawing/2014/main" val="85628104"/>
                    </a:ext>
                  </a:extLst>
                </a:gridCol>
              </a:tblGrid>
              <a:tr h="268725">
                <a:tc gridSpan="10">
                  <a:txBody>
                    <a:bodyPr/>
                    <a:lstStyle/>
                    <a:p>
                      <a:pPr algn="ctr" fontAlgn="ctr">
                        <a:buNone/>
                      </a:pPr>
                      <a:r>
                        <a:rPr lang="en-US" sz="1600" b="1" i="0" u="none" strike="noStrike">
                          <a:solidFill>
                            <a:srgbClr val="000000"/>
                          </a:solidFill>
                          <a:effectLst/>
                          <a:latin typeface="Segoe UI" panose="020B0502040204020203" pitchFamily="34" charset="0"/>
                        </a:rPr>
                        <a:t>Stoppage Details Crushing Season 2025-26</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39491571"/>
                  </a:ext>
                </a:extLst>
              </a:tr>
              <a:tr h="400363">
                <a:tc>
                  <a:txBody>
                    <a:bodyPr/>
                    <a:lstStyle/>
                    <a:p>
                      <a:pPr algn="ctr" rtl="0" fontAlgn="ctr">
                        <a:buNone/>
                      </a:pPr>
                      <a:r>
                        <a:rPr lang="en-IN" sz="1200" b="1" i="0" u="none" strike="noStrike">
                          <a:solidFill>
                            <a:srgbClr val="000000"/>
                          </a:solidFill>
                          <a:effectLst/>
                          <a:latin typeface="Segoe UI" panose="020B0502040204020203" pitchFamily="34" charset="0"/>
                        </a:rPr>
                        <a:t>S NO</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ctr">
                        <a:buNone/>
                      </a:pPr>
                      <a:r>
                        <a:rPr lang="en-IN" sz="1200" b="1" i="0" u="none" strike="noStrike">
                          <a:solidFill>
                            <a:srgbClr val="000000"/>
                          </a:solidFill>
                          <a:effectLst/>
                          <a:latin typeface="Segoe UI" panose="020B0502040204020203" pitchFamily="34" charset="0"/>
                        </a:rPr>
                        <a:t>Report Date</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buNone/>
                      </a:pPr>
                      <a:r>
                        <a:rPr lang="en-IN" sz="1200" b="1" i="0" u="none" strike="noStrike">
                          <a:solidFill>
                            <a:srgbClr val="000000"/>
                          </a:solidFill>
                          <a:effectLst/>
                          <a:latin typeface="Segoe UI" panose="020B0502040204020203" pitchFamily="34" charset="0"/>
                        </a:rPr>
                        <a:t> Head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buNone/>
                      </a:pPr>
                      <a:r>
                        <a:rPr lang="en-IN" sz="1200" b="1" i="0" u="none" strike="noStrike">
                          <a:solidFill>
                            <a:srgbClr val="000000"/>
                          </a:solidFill>
                          <a:effectLst/>
                          <a:latin typeface="Segoe UI" panose="020B0502040204020203" pitchFamily="34" charset="0"/>
                        </a:rPr>
                        <a:t> Section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buNone/>
                      </a:pPr>
                      <a:r>
                        <a:rPr lang="en-IN" sz="1200" b="1" i="0" u="none" strike="noStrike">
                          <a:solidFill>
                            <a:srgbClr val="000000"/>
                          </a:solidFill>
                          <a:effectLst/>
                          <a:latin typeface="Segoe UI" panose="020B0502040204020203" pitchFamily="34" charset="0"/>
                        </a:rPr>
                        <a:t> Equipment Name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rtl="0" fontAlgn="ctr">
                        <a:buNone/>
                      </a:pPr>
                      <a:r>
                        <a:rPr lang="en-IN" sz="1200" b="1" i="0" u="none" strike="noStrike">
                          <a:solidFill>
                            <a:srgbClr val="000000"/>
                          </a:solidFill>
                          <a:effectLst/>
                          <a:latin typeface="Segoe UI" panose="020B0502040204020203" pitchFamily="34" charset="0"/>
                        </a:rPr>
                        <a:t> Type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ctr">
                        <a:buNone/>
                      </a:pPr>
                      <a:r>
                        <a:rPr lang="en-IN" sz="1200" b="1" i="0" u="none" strike="noStrike">
                          <a:solidFill>
                            <a:srgbClr val="000000"/>
                          </a:solidFill>
                          <a:effectLst/>
                          <a:latin typeface="Segoe UI" panose="020B0502040204020203" pitchFamily="34" charset="0"/>
                        </a:rPr>
                        <a:t> From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ctr">
                        <a:buNone/>
                      </a:pPr>
                      <a:r>
                        <a:rPr lang="en-IN" sz="1200" b="1" i="0" u="none" strike="noStrike">
                          <a:solidFill>
                            <a:srgbClr val="000000"/>
                          </a:solidFill>
                          <a:effectLst/>
                          <a:latin typeface="Segoe UI" panose="020B0502040204020203" pitchFamily="34" charset="0"/>
                        </a:rPr>
                        <a:t> To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buNone/>
                      </a:pPr>
                      <a:r>
                        <a:rPr lang="en-IN" sz="1200" b="1" i="0" u="none" strike="noStrike">
                          <a:solidFill>
                            <a:srgbClr val="000000"/>
                          </a:solidFill>
                          <a:effectLst/>
                          <a:latin typeface="Segoe UI" panose="020B0502040204020203" pitchFamily="34" charset="0"/>
                        </a:rPr>
                        <a:t> Duration in Hrs</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buNone/>
                      </a:pPr>
                      <a:r>
                        <a:rPr lang="en-IN" sz="1200" b="1" i="0" u="none" strike="noStrike">
                          <a:solidFill>
                            <a:srgbClr val="000000"/>
                          </a:solidFill>
                          <a:effectLst/>
                          <a:latin typeface="Segoe UI" panose="020B0502040204020203" pitchFamily="34" charset="0"/>
                        </a:rPr>
                        <a:t>Stoppages Reason </a:t>
                      </a:r>
                    </a:p>
                  </a:txBody>
                  <a:tcPr marL="5046" marR="5046" marT="5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367866388"/>
                  </a:ext>
                </a:extLst>
              </a:tr>
              <a:tr h="471018">
                <a:tc>
                  <a:txBody>
                    <a:bodyPr/>
                    <a:lstStyle/>
                    <a:p>
                      <a:pPr algn="ctr" fontAlgn="ctr">
                        <a:buNone/>
                      </a:pPr>
                      <a:r>
                        <a:rPr lang="en-IN" sz="1400" b="0" i="0" u="none" strike="noStrike">
                          <a:solidFill>
                            <a:srgbClr val="00B050"/>
                          </a:solidFill>
                          <a:effectLst/>
                          <a:latin typeface="Segoe UI" panose="020B0502040204020203" pitchFamily="34" charset="0"/>
                        </a:rPr>
                        <a:t>129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26/01/2026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SRC &amp; IRC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IRC No-1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Forced Shutdown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26/01/2026 15:13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26/01/2026 15:20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0:07:00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400" b="0" i="0" u="none" strike="noStrike">
                          <a:solidFill>
                            <a:srgbClr val="00B050"/>
                          </a:solidFill>
                          <a:effectLst/>
                          <a:latin typeface="Segoe UI" panose="020B0502040204020203" pitchFamily="34" charset="0"/>
                        </a:rPr>
                        <a:t> IRC No-1 tripped due to overload.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727386"/>
                  </a:ext>
                </a:extLst>
              </a:tr>
              <a:tr h="471018">
                <a:tc>
                  <a:txBody>
                    <a:bodyPr/>
                    <a:lstStyle/>
                    <a:p>
                      <a:pPr algn="ctr" fontAlgn="ctr">
                        <a:buNone/>
                      </a:pPr>
                      <a:r>
                        <a:rPr lang="en-IN" sz="1400" b="0" i="0" u="none" strike="noStrike">
                          <a:solidFill>
                            <a:srgbClr val="00B050"/>
                          </a:solidFill>
                          <a:effectLst/>
                          <a:latin typeface="Segoe UI" panose="020B0502040204020203" pitchFamily="34" charset="0"/>
                        </a:rPr>
                        <a:t>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26/01/2026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Cane Preparation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Feeder Drum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Forced Shutdown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26/01/2026 18:15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26/01/2026 18:17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0:02:00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400" b="0" i="0" u="none" strike="noStrike">
                          <a:solidFill>
                            <a:srgbClr val="00B050"/>
                          </a:solidFill>
                          <a:effectLst/>
                          <a:latin typeface="Segoe UI" panose="020B0502040204020203" pitchFamily="34" charset="0"/>
                        </a:rPr>
                        <a:t> Feeder Drum Tripped Due to high load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5053054"/>
                  </a:ext>
                </a:extLst>
              </a:tr>
              <a:tr h="701385">
                <a:tc>
                  <a:txBody>
                    <a:bodyPr/>
                    <a:lstStyle/>
                    <a:p>
                      <a:pPr algn="ctr" fontAlgn="ctr">
                        <a:buNone/>
                      </a:pPr>
                      <a:r>
                        <a:rPr lang="en-IN" sz="1400" b="0" i="0" u="none" strike="noStrike">
                          <a:solidFill>
                            <a:srgbClr val="7030A0"/>
                          </a:solidFill>
                          <a:effectLst/>
                          <a:latin typeface="Segoe UI" panose="020B0502040204020203" pitchFamily="34" charset="0"/>
                        </a:rPr>
                        <a:t>131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7030A0"/>
                          </a:solidFill>
                          <a:effectLst/>
                          <a:latin typeface="Segoe UI" panose="020B0502040204020203" pitchFamily="34" charset="0"/>
                        </a:rPr>
                        <a:t>27/01/2026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7030A0"/>
                          </a:solidFill>
                          <a:effectLst/>
                          <a:latin typeface="Segoe UI" panose="020B0502040204020203" pitchFamily="34" charset="0"/>
                        </a:rPr>
                        <a:t> Miscellaneous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7030A0"/>
                          </a:solidFill>
                          <a:effectLst/>
                          <a:latin typeface="Segoe UI" panose="020B0502040204020203" pitchFamily="34" charset="0"/>
                        </a:rPr>
                        <a:t> Cane Preparation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7030A0"/>
                          </a:solidFill>
                          <a:effectLst/>
                          <a:latin typeface="Segoe UI" panose="020B0502040204020203" pitchFamily="34" charset="0"/>
                        </a:rPr>
                        <a:t> Magnetic Separator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7030A0"/>
                          </a:solidFill>
                          <a:effectLst/>
                          <a:latin typeface="Segoe UI" panose="020B0502040204020203" pitchFamily="34" charset="0"/>
                        </a:rPr>
                        <a:t> Miscellaneous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7030A0"/>
                          </a:solidFill>
                          <a:effectLst/>
                          <a:latin typeface="Segoe UI" panose="020B0502040204020203" pitchFamily="34" charset="0"/>
                        </a:rPr>
                        <a:t>27/01/2026 17:44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7030A0"/>
                          </a:solidFill>
                          <a:effectLst/>
                          <a:latin typeface="Segoe UI" panose="020B0502040204020203" pitchFamily="34" charset="0"/>
                        </a:rPr>
                        <a:t>27/01/2026 17:46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7030A0"/>
                          </a:solidFill>
                          <a:effectLst/>
                          <a:latin typeface="Segoe UI" panose="020B0502040204020203" pitchFamily="34" charset="0"/>
                        </a:rPr>
                        <a:t>0:02:00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400" b="0" i="0" u="none" strike="noStrike">
                          <a:solidFill>
                            <a:srgbClr val="7030A0"/>
                          </a:solidFill>
                          <a:effectLst/>
                          <a:latin typeface="Segoe UI" panose="020B0502040204020203" pitchFamily="34" charset="0"/>
                        </a:rPr>
                        <a:t> Foreign Material found in Magnet.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4755002"/>
                  </a:ext>
                </a:extLst>
              </a:tr>
              <a:tr h="471018">
                <a:tc>
                  <a:txBody>
                    <a:bodyPr/>
                    <a:lstStyle/>
                    <a:p>
                      <a:pPr algn="ctr" fontAlgn="ctr">
                        <a:buNone/>
                      </a:pPr>
                      <a:r>
                        <a:rPr lang="en-IN" sz="1400" b="0" i="0" u="none" strike="noStrike">
                          <a:solidFill>
                            <a:srgbClr val="00B050"/>
                          </a:solidFill>
                          <a:effectLst/>
                          <a:latin typeface="Segoe UI" panose="020B0502040204020203" pitchFamily="34" charset="0"/>
                        </a:rPr>
                        <a:t>132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28/01/2026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Cane Preparation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Feeder Drum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Forced Shutdown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29/01/2026 06:07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29/01/2026 06:10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0:03:00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400" b="0" i="0" u="none" strike="noStrike">
                          <a:solidFill>
                            <a:srgbClr val="00B050"/>
                          </a:solidFill>
                          <a:effectLst/>
                          <a:latin typeface="Segoe UI" panose="020B0502040204020203" pitchFamily="34" charset="0"/>
                        </a:rPr>
                        <a:t> Feeder Drum Tripped Due to high load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7959991"/>
                  </a:ext>
                </a:extLst>
              </a:tr>
              <a:tr h="1622852">
                <a:tc>
                  <a:txBody>
                    <a:bodyPr/>
                    <a:lstStyle/>
                    <a:p>
                      <a:pPr algn="ctr" fontAlgn="ctr">
                        <a:buNone/>
                      </a:pPr>
                      <a:r>
                        <a:rPr lang="en-IN" sz="1400" b="0" i="0" u="none" strike="noStrike">
                          <a:solidFill>
                            <a:srgbClr val="00B0F0"/>
                          </a:solidFill>
                          <a:effectLst/>
                          <a:latin typeface="Segoe UI" panose="020B0502040204020203" pitchFamily="34" charset="0"/>
                        </a:rPr>
                        <a:t>133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F0"/>
                          </a:solidFill>
                          <a:effectLst/>
                          <a:latin typeface="Segoe UI" panose="020B0502040204020203" pitchFamily="34" charset="0"/>
                        </a:rPr>
                        <a:t>29/01/2026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F0"/>
                          </a:solidFill>
                          <a:effectLst/>
                          <a:latin typeface="Segoe UI" panose="020B0502040204020203" pitchFamily="34" charset="0"/>
                        </a:rPr>
                        <a:t> General Cleaning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F0"/>
                          </a:solidFill>
                          <a:effectLst/>
                          <a:latin typeface="Segoe UI" panose="020B0502040204020203" pitchFamily="34" charset="0"/>
                        </a:rPr>
                        <a:t> General Cleaning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F0"/>
                          </a:solidFill>
                          <a:effectLst/>
                          <a:latin typeface="Segoe UI" panose="020B0502040204020203" pitchFamily="34" charset="0"/>
                        </a:rPr>
                        <a:t> General Cleaning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F0"/>
                          </a:solidFill>
                          <a:effectLst/>
                          <a:latin typeface="Segoe UI" panose="020B0502040204020203" pitchFamily="34" charset="0"/>
                        </a:rPr>
                        <a:t> Planned Stoppage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F0"/>
                          </a:solidFill>
                          <a:effectLst/>
                          <a:latin typeface="Segoe UI" panose="020B0502040204020203" pitchFamily="34" charset="0"/>
                        </a:rPr>
                        <a:t>29/01/2026 10:24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F0"/>
                          </a:solidFill>
                          <a:effectLst/>
                          <a:latin typeface="Segoe UI" panose="020B0502040204020203" pitchFamily="34" charset="0"/>
                        </a:rPr>
                        <a:t>29/01/2026 18:12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F0"/>
                          </a:solidFill>
                          <a:effectLst/>
                          <a:latin typeface="Segoe UI" panose="020B0502040204020203" pitchFamily="34" charset="0"/>
                        </a:rPr>
                        <a:t>7:48:00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400" b="0" i="0" u="none" strike="noStrike">
                          <a:solidFill>
                            <a:srgbClr val="00B0F0"/>
                          </a:solidFill>
                          <a:effectLst/>
                          <a:latin typeface="Segoe UI" panose="020B0502040204020203" pitchFamily="34" charset="0"/>
                        </a:rPr>
                        <a:t> General Cleaning ( Shortage of Cane due to rainy Weather) Hammer with tips Replaced by new , Mill No-3 Top Scrapper Replaced by new &amp; Mill No-2 Discharge Scrapper Teeth Repairing done.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475389"/>
                  </a:ext>
                </a:extLst>
              </a:tr>
              <a:tr h="471018">
                <a:tc>
                  <a:txBody>
                    <a:bodyPr/>
                    <a:lstStyle/>
                    <a:p>
                      <a:pPr algn="ctr" fontAlgn="ctr">
                        <a:buNone/>
                      </a:pPr>
                      <a:r>
                        <a:rPr lang="en-IN" sz="1400" b="0" i="0" u="none" strike="noStrike">
                          <a:solidFill>
                            <a:srgbClr val="00B050"/>
                          </a:solidFill>
                          <a:effectLst/>
                          <a:latin typeface="Segoe UI" panose="020B0502040204020203" pitchFamily="34" charset="0"/>
                        </a:rPr>
                        <a:t>134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31/01/2026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Mechanical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Cane Preparation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Feeder Drum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IN" sz="1400" b="0" i="0" u="none" strike="noStrike">
                          <a:solidFill>
                            <a:srgbClr val="00B050"/>
                          </a:solidFill>
                          <a:effectLst/>
                          <a:latin typeface="Segoe UI" panose="020B0502040204020203" pitchFamily="34" charset="0"/>
                        </a:rPr>
                        <a:t> Forced Shutdown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01/02/2026 02:34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01/02/2026 02:35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IN" sz="1400" b="0" i="0" u="none" strike="noStrike">
                          <a:solidFill>
                            <a:srgbClr val="00B050"/>
                          </a:solidFill>
                          <a:effectLst/>
                          <a:latin typeface="Segoe UI" panose="020B0502040204020203" pitchFamily="34" charset="0"/>
                        </a:rPr>
                        <a:t>0:01:00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r>
                        <a:rPr lang="en-US" sz="1400" b="0" i="0" u="none" strike="noStrike">
                          <a:solidFill>
                            <a:srgbClr val="00B050"/>
                          </a:solidFill>
                          <a:effectLst/>
                          <a:latin typeface="Segoe UI" panose="020B0502040204020203" pitchFamily="34" charset="0"/>
                        </a:rPr>
                        <a:t> Feeder Drum Tripped Due to high load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9902106"/>
                  </a:ext>
                </a:extLst>
              </a:tr>
              <a:tr h="222197">
                <a:tc>
                  <a:txBody>
                    <a:bodyPr/>
                    <a:lstStyle/>
                    <a:p>
                      <a:pPr algn="ctr" fontAlgn="ctr">
                        <a:buNone/>
                      </a:pPr>
                      <a:endParaRPr lang="en-IN" sz="1200" b="0" i="0" u="none" strike="noStrike">
                        <a:solidFill>
                          <a:srgbClr val="7030A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endParaRPr lang="en-IN" sz="1200" b="0" i="0" u="none" strike="noStrike">
                        <a:solidFill>
                          <a:srgbClr val="7030A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endParaRPr lang="en-IN" sz="1200" b="0" i="0" u="none" strike="noStrike">
                        <a:solidFill>
                          <a:srgbClr val="7030A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endParaRPr lang="en-IN" sz="1200" b="0" i="0" u="none" strike="noStrike">
                        <a:solidFill>
                          <a:srgbClr val="7030A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endParaRPr lang="en-IN" sz="1200" b="0" i="0" u="none" strike="noStrike">
                        <a:solidFill>
                          <a:srgbClr val="7030A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endParaRPr lang="en-IN" sz="1200" b="0" i="0" u="none" strike="noStrike">
                        <a:solidFill>
                          <a:srgbClr val="7030A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endParaRPr lang="en-IN" sz="1200" b="0" i="0" u="none" strike="noStrike">
                        <a:solidFill>
                          <a:srgbClr val="7030A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US" sz="1200" b="0" i="0" u="none" strike="noStrike">
                          <a:solidFill>
                            <a:schemeClr val="tx1"/>
                          </a:solidFill>
                          <a:effectLst/>
                          <a:latin typeface="Segoe UI" panose="020B0502040204020203" pitchFamily="34" charset="0"/>
                          <a:cs typeface="Segoe UI" panose="020B0502040204020203" pitchFamily="34" charset="0"/>
                        </a:rPr>
                        <a:t>Total </a:t>
                      </a:r>
                      <a:r>
                        <a:rPr lang="en-US" sz="1200" b="0" i="0" u="none" strike="noStrike" err="1">
                          <a:solidFill>
                            <a:schemeClr val="tx1"/>
                          </a:solidFill>
                          <a:effectLst/>
                          <a:latin typeface="Segoe UI" panose="020B0502040204020203" pitchFamily="34" charset="0"/>
                          <a:cs typeface="Segoe UI" panose="020B0502040204020203" pitchFamily="34" charset="0"/>
                        </a:rPr>
                        <a:t>Hrs</a:t>
                      </a:r>
                      <a:endParaRPr lang="en-IN" sz="1200" b="0" i="0" u="none" strike="noStrike">
                        <a:solidFill>
                          <a:schemeClr val="tx1"/>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n-US" sz="1200" b="0" i="0" u="none" strike="noStrike">
                          <a:solidFill>
                            <a:schemeClr val="tx1"/>
                          </a:solidFill>
                          <a:effectLst/>
                          <a:latin typeface="Segoe UI" panose="020B0502040204020203" pitchFamily="34" charset="0"/>
                          <a:cs typeface="Segoe UI" panose="020B0502040204020203" pitchFamily="34" charset="0"/>
                        </a:rPr>
                        <a:t>8.03</a:t>
                      </a:r>
                      <a:endParaRPr lang="en-IN" sz="1200" b="0" i="0" u="none" strike="noStrike">
                        <a:solidFill>
                          <a:schemeClr val="tx1"/>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buNone/>
                      </a:pPr>
                      <a:endParaRPr lang="en-US" sz="1200" b="0" i="0" u="none" strike="noStrike">
                        <a:solidFill>
                          <a:srgbClr val="7030A0"/>
                        </a:solidFill>
                        <a:effectLst/>
                        <a:latin typeface="Segoe UI" panose="020B0502040204020203" pitchFamily="34" charset="0"/>
                        <a:cs typeface="Segoe UI"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6435786"/>
                  </a:ext>
                </a:extLst>
              </a:tr>
            </a:tbl>
          </a:graphicData>
        </a:graphic>
      </p:graphicFrame>
    </p:spTree>
    <p:extLst>
      <p:ext uri="{BB962C8B-B14F-4D97-AF65-F5344CB8AC3E}">
        <p14:creationId xmlns:p14="http://schemas.microsoft.com/office/powerpoint/2010/main" val="1784098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3A31D9-D18E-9877-B4DD-4D80FBF9B2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F9FA3C-BD87-1563-8A5A-936AA8C62F8D}"/>
              </a:ext>
            </a:extLst>
          </p:cNvPr>
          <p:cNvSpPr>
            <a:spLocks noGrp="1"/>
          </p:cNvSpPr>
          <p:nvPr>
            <p:ph type="sldNum" sz="quarter" idx="12"/>
          </p:nvPr>
        </p:nvSpPr>
        <p:spPr/>
        <p:txBody>
          <a:bodyPr/>
          <a:lstStyle/>
          <a:p>
            <a:fld id="{B76B49FA-22BB-44F5-8EFA-E5C56FA3907E}" type="slidenum">
              <a:rPr lang="en-US" smtClean="0"/>
              <a:pPr/>
              <a:t>45</a:t>
            </a:fld>
            <a:endParaRPr lang="en-US"/>
          </a:p>
        </p:txBody>
      </p:sp>
      <p:sp>
        <p:nvSpPr>
          <p:cNvPr id="5" name="Title 4">
            <a:extLst>
              <a:ext uri="{FF2B5EF4-FFF2-40B4-BE49-F238E27FC236}">
                <a16:creationId xmlns:a16="http://schemas.microsoft.com/office/drawing/2014/main" id="{5D8C5392-DB99-5524-8E83-E854EAF9FDD2}"/>
              </a:ext>
            </a:extLst>
          </p:cNvPr>
          <p:cNvSpPr>
            <a:spLocks noGrp="1"/>
          </p:cNvSpPr>
          <p:nvPr>
            <p:ph type="title"/>
          </p:nvPr>
        </p:nvSpPr>
        <p:spPr>
          <a:xfrm>
            <a:off x="2438400" y="152400"/>
            <a:ext cx="7772400" cy="762000"/>
          </a:xfrm>
        </p:spPr>
        <p:txBody>
          <a:bodyPr>
            <a:normAutofit/>
          </a:bodyPr>
          <a:lstStyle/>
          <a:p>
            <a:r>
              <a:rPr lang="en-US" sz="2400"/>
              <a:t>Total  Stoppages </a:t>
            </a:r>
            <a:br>
              <a:rPr lang="en-US" sz="2400"/>
            </a:br>
            <a:r>
              <a:rPr lang="en-US" sz="1800"/>
              <a:t>CONPARETIVE SUMMARY - INCIDENCE REPORT Mill Stoppage.</a:t>
            </a:r>
            <a:endParaRPr lang="en-IN" sz="1800"/>
          </a:p>
        </p:txBody>
      </p:sp>
      <p:sp>
        <p:nvSpPr>
          <p:cNvPr id="7" name="Rectangle 5">
            <a:extLst>
              <a:ext uri="{FF2B5EF4-FFF2-40B4-BE49-F238E27FC236}">
                <a16:creationId xmlns:a16="http://schemas.microsoft.com/office/drawing/2014/main" id="{D6C357A7-510F-2AB0-232A-CCDD3B20A63C}"/>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25E069F9-CF09-0F64-3E03-4D3BEF402CF0}"/>
              </a:ext>
            </a:extLst>
          </p:cNvPr>
          <p:cNvGraphicFramePr>
            <a:graphicFrameLocks noGrp="1"/>
          </p:cNvGraphicFramePr>
          <p:nvPr/>
        </p:nvGraphicFramePr>
        <p:xfrm>
          <a:off x="533400" y="953814"/>
          <a:ext cx="11353798" cy="5755399"/>
        </p:xfrm>
        <a:graphic>
          <a:graphicData uri="http://schemas.openxmlformats.org/drawingml/2006/table">
            <a:tbl>
              <a:tblPr>
                <a:tableStyleId>{5C22544A-7EE6-4342-B048-85BDC9FD1C3A}</a:tableStyleId>
              </a:tblPr>
              <a:tblGrid>
                <a:gridCol w="622696">
                  <a:extLst>
                    <a:ext uri="{9D8B030D-6E8A-4147-A177-3AD203B41FA5}">
                      <a16:colId xmlns:a16="http://schemas.microsoft.com/office/drawing/2014/main" val="3413967504"/>
                    </a:ext>
                  </a:extLst>
                </a:gridCol>
                <a:gridCol w="3554446">
                  <a:extLst>
                    <a:ext uri="{9D8B030D-6E8A-4147-A177-3AD203B41FA5}">
                      <a16:colId xmlns:a16="http://schemas.microsoft.com/office/drawing/2014/main" val="544446811"/>
                    </a:ext>
                  </a:extLst>
                </a:gridCol>
                <a:gridCol w="793110">
                  <a:extLst>
                    <a:ext uri="{9D8B030D-6E8A-4147-A177-3AD203B41FA5}">
                      <a16:colId xmlns:a16="http://schemas.microsoft.com/office/drawing/2014/main" val="3736522522"/>
                    </a:ext>
                  </a:extLst>
                </a:gridCol>
                <a:gridCol w="972013">
                  <a:extLst>
                    <a:ext uri="{9D8B030D-6E8A-4147-A177-3AD203B41FA5}">
                      <a16:colId xmlns:a16="http://schemas.microsoft.com/office/drawing/2014/main" val="2863924955"/>
                    </a:ext>
                  </a:extLst>
                </a:gridCol>
                <a:gridCol w="972013">
                  <a:extLst>
                    <a:ext uri="{9D8B030D-6E8A-4147-A177-3AD203B41FA5}">
                      <a16:colId xmlns:a16="http://schemas.microsoft.com/office/drawing/2014/main" val="2500268717"/>
                    </a:ext>
                  </a:extLst>
                </a:gridCol>
                <a:gridCol w="972013">
                  <a:extLst>
                    <a:ext uri="{9D8B030D-6E8A-4147-A177-3AD203B41FA5}">
                      <a16:colId xmlns:a16="http://schemas.microsoft.com/office/drawing/2014/main" val="1657672752"/>
                    </a:ext>
                  </a:extLst>
                </a:gridCol>
                <a:gridCol w="972013">
                  <a:extLst>
                    <a:ext uri="{9D8B030D-6E8A-4147-A177-3AD203B41FA5}">
                      <a16:colId xmlns:a16="http://schemas.microsoft.com/office/drawing/2014/main" val="3332467591"/>
                    </a:ext>
                  </a:extLst>
                </a:gridCol>
                <a:gridCol w="972013">
                  <a:extLst>
                    <a:ext uri="{9D8B030D-6E8A-4147-A177-3AD203B41FA5}">
                      <a16:colId xmlns:a16="http://schemas.microsoft.com/office/drawing/2014/main" val="1159461826"/>
                    </a:ext>
                  </a:extLst>
                </a:gridCol>
                <a:gridCol w="1523481">
                  <a:extLst>
                    <a:ext uri="{9D8B030D-6E8A-4147-A177-3AD203B41FA5}">
                      <a16:colId xmlns:a16="http://schemas.microsoft.com/office/drawing/2014/main" val="4131281861"/>
                    </a:ext>
                  </a:extLst>
                </a:gridCol>
              </a:tblGrid>
              <a:tr h="337204">
                <a:tc>
                  <a:txBody>
                    <a:bodyPr/>
                    <a:lstStyle/>
                    <a:p>
                      <a:pPr algn="ctr" rtl="0" fontAlgn="ctr">
                        <a:buNone/>
                      </a:pPr>
                      <a:r>
                        <a:rPr lang="en-IN" sz="1200" b="1" u="none" strike="noStrike">
                          <a:effectLst/>
                        </a:rPr>
                        <a:t>S.NO</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a:effectLst/>
                        </a:rPr>
                        <a:t>PARTICULAR</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a:effectLst/>
                        </a:rPr>
                        <a:t>SEASON</a:t>
                      </a:r>
                      <a:br>
                        <a:rPr lang="en-IN" sz="1200" b="1" u="none" strike="noStrike">
                          <a:effectLst/>
                        </a:rPr>
                      </a:br>
                      <a:r>
                        <a:rPr lang="en-IN" sz="1200" b="1" u="none" strike="noStrike">
                          <a:effectLst/>
                        </a:rPr>
                        <a:t>2019-20</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a:effectLst/>
                        </a:rPr>
                        <a:t>SEASON</a:t>
                      </a:r>
                      <a:br>
                        <a:rPr lang="en-IN" sz="1200" b="1" u="none" strike="noStrike">
                          <a:effectLst/>
                        </a:rPr>
                      </a:br>
                      <a:r>
                        <a:rPr lang="en-IN" sz="1200" b="1" u="none" strike="noStrike">
                          <a:effectLst/>
                        </a:rPr>
                        <a:t> 2020-21</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a:effectLst/>
                        </a:rPr>
                        <a:t>SEASON</a:t>
                      </a:r>
                      <a:br>
                        <a:rPr lang="en-IN" sz="1200" b="1" u="none" strike="noStrike">
                          <a:effectLst/>
                        </a:rPr>
                      </a:br>
                      <a:r>
                        <a:rPr lang="en-IN" sz="1200" b="1" u="none" strike="noStrike">
                          <a:effectLst/>
                        </a:rPr>
                        <a:t>2021-22</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a:effectLst/>
                        </a:rPr>
                        <a:t>SEASON</a:t>
                      </a:r>
                      <a:br>
                        <a:rPr lang="en-IN" sz="1200" b="1" u="none" strike="noStrike">
                          <a:effectLst/>
                        </a:rPr>
                      </a:br>
                      <a:r>
                        <a:rPr lang="en-IN" sz="1200" b="1" u="none" strike="noStrike">
                          <a:effectLst/>
                        </a:rPr>
                        <a:t>2022-23</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a:effectLst/>
                        </a:rPr>
                        <a:t>SEASON</a:t>
                      </a:r>
                      <a:br>
                        <a:rPr lang="en-IN" sz="1200" b="1" u="none" strike="noStrike">
                          <a:effectLst/>
                        </a:rPr>
                      </a:br>
                      <a:r>
                        <a:rPr lang="en-IN" sz="1200" b="1" u="none" strike="noStrike">
                          <a:effectLst/>
                        </a:rPr>
                        <a:t>2023-24</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a:effectLst/>
                        </a:rPr>
                        <a:t>SEASON</a:t>
                      </a:r>
                      <a:br>
                        <a:rPr lang="en-IN" sz="1200" b="1" u="none" strike="noStrike">
                          <a:effectLst/>
                        </a:rPr>
                      </a:br>
                      <a:r>
                        <a:rPr lang="en-IN" sz="1200" b="1" u="none" strike="noStrike">
                          <a:effectLst/>
                        </a:rPr>
                        <a:t>2024-25 </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ctr">
                        <a:buNone/>
                      </a:pPr>
                      <a:r>
                        <a:rPr lang="en-IN" sz="1200" b="1" u="none" strike="noStrike">
                          <a:effectLst/>
                        </a:rPr>
                        <a:t>SEASON</a:t>
                      </a:r>
                      <a:br>
                        <a:rPr lang="en-IN" sz="1200" b="1" u="none" strike="noStrike">
                          <a:effectLst/>
                        </a:rPr>
                      </a:br>
                      <a:r>
                        <a:rPr lang="en-IN" sz="1200" b="1" u="none" strike="noStrike">
                          <a:effectLst/>
                        </a:rPr>
                        <a:t>2025-26 </a:t>
                      </a:r>
                      <a:endParaRPr lang="en-IN" sz="1200" b="1" i="0" u="none" strike="noStrike">
                        <a:solidFill>
                          <a:srgbClr val="000000"/>
                        </a:solidFill>
                        <a:effectLst/>
                        <a:latin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26567915"/>
                  </a:ext>
                </a:extLst>
              </a:tr>
              <a:tr h="171284">
                <a:tc>
                  <a:txBody>
                    <a:bodyPr/>
                    <a:lstStyle/>
                    <a:p>
                      <a:pPr algn="ctr" rtl="0" fontAlgn="ctr">
                        <a:buNone/>
                      </a:pPr>
                      <a:r>
                        <a:rPr lang="en-IN" sz="1200" b="1" u="none" strike="noStrike">
                          <a:effectLst/>
                          <a:latin typeface="Segoe UI" panose="020B0502040204020203" pitchFamily="34" charset="0"/>
                          <a:cs typeface="Segoe UI" panose="020B0502040204020203" pitchFamily="34" charset="0"/>
                        </a:rPr>
                        <a:t>A</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b="1" u="none" strike="noStrike">
                          <a:effectLst/>
                          <a:latin typeface="Segoe UI" panose="020B0502040204020203" pitchFamily="34" charset="0"/>
                          <a:cs typeface="Segoe UI" panose="020B0502040204020203" pitchFamily="34" charset="0"/>
                        </a:rPr>
                        <a:t>Mechanical Stoppage Details</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004383"/>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CANE UNLOADER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00:45:00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00:13:00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00:15:00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340967"/>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CANE CARRIER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68:17:00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01:51:00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08:48:00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07:19:00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00:18:00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01:56:00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01:16:00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70975677"/>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US" sz="1200" u="none" strike="noStrike">
                          <a:effectLst/>
                          <a:latin typeface="Segoe UI" panose="020B0502040204020203" pitchFamily="34" charset="0"/>
                          <a:cs typeface="Segoe UI" panose="020B0502040204020203" pitchFamily="34" charset="0"/>
                        </a:rPr>
                        <a:t> CANE JAMMING NEAR CANE KICKER </a:t>
                      </a: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01:01:00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00:52:00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00:19:00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00:28:00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0091425"/>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4</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FEEDER DRUM TRIPPED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02:07:00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00:17:00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01:46:00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03:27:00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475628683"/>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5</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SHREDDER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01:39:00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07:31:00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38:46:00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105:00:00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03:33:00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784895258"/>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SHREDDER KICKER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03:28:00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6846989"/>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7</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CANE BELT CONVEYOR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12:48:00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452923"/>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8</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RAKE CARRIER &amp; INTER CARRIER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26:35:00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05:00:00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17:43:00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09:30:00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09:08:00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03:13:00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10:59:00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32659643"/>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9</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MILLS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04:30:00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20:56:00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08:01:00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03:54:00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00:34:00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01:13:00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966872327"/>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10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DONALLY CHUTE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10:26:00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06:29:00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02:22:00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01:58:00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804634171"/>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11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JUICE TRAY JAMMING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01:38:00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2289350"/>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12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TURBINE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03:28:00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00:24:00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104990266"/>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13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BOILING HOUSE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03:57:00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05:21:00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00:49:00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01:15:00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7113992"/>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 14</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a:t>
                      </a:r>
                      <a:r>
                        <a:rPr lang="en-IN" sz="1200" b="1" u="none" strike="noStrike">
                          <a:effectLst/>
                          <a:latin typeface="Segoe UI" panose="020B0502040204020203" pitchFamily="34" charset="0"/>
                          <a:cs typeface="Segoe UI" panose="020B0502040204020203" pitchFamily="34" charset="0"/>
                        </a:rPr>
                        <a:t>Total Mechanical (MILL &amp; BH)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115:47:00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53:06:00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48:52:00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61:20:00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133:54:00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12:36:00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buNone/>
                      </a:pPr>
                      <a:r>
                        <a:rPr lang="en-IN" sz="1200" b="1" i="0" u="none" strike="noStrike">
                          <a:solidFill>
                            <a:srgbClr val="000000"/>
                          </a:solidFill>
                          <a:effectLst/>
                          <a:latin typeface="Segoe UI" panose="020B0502040204020203" pitchFamily="34" charset="0"/>
                        </a:rPr>
                        <a:t>21:05:00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568001961"/>
                  </a:ext>
                </a:extLst>
              </a:tr>
              <a:tr h="171284">
                <a:tc>
                  <a:txBody>
                    <a:bodyPr/>
                    <a:lstStyle/>
                    <a:p>
                      <a:pPr algn="ctr" rtl="0" fontAlgn="ctr">
                        <a:buNone/>
                      </a:pPr>
                      <a:r>
                        <a:rPr lang="en-IN" sz="1200" b="1" u="none" strike="noStrike">
                          <a:effectLst/>
                          <a:latin typeface="Segoe UI" panose="020B0502040204020203" pitchFamily="34" charset="0"/>
                          <a:cs typeface="Segoe UI" panose="020B0502040204020203" pitchFamily="34" charset="0"/>
                        </a:rPr>
                        <a:t>B</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b="1" u="none" strike="noStrike">
                          <a:effectLst/>
                          <a:latin typeface="Segoe UI" panose="020B0502040204020203" pitchFamily="34" charset="0"/>
                          <a:cs typeface="Segoe UI" panose="020B0502040204020203" pitchFamily="34" charset="0"/>
                        </a:rPr>
                        <a:t>Total Stoppage Details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200" b="0" i="0" u="none" strike="noStrike">
                          <a:solidFill>
                            <a:srgbClr val="000000"/>
                          </a:solidFill>
                          <a:effectLst/>
                          <a:latin typeface="Segoe UI" panose="020B0502040204020203" pitchFamily="34" charset="0"/>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1692302"/>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NO CANE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162:44:00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101:22:00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63:23:00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43:36:00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42:40:00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32:55:00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8861459"/>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WEATHER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20:39:00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9978655"/>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CRUSH REDUCE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01:51:00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02:43:00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04:05:00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15:55:00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5112241"/>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4</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MECHANICAL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115:47:00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53:10:00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48:52:00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61:20:00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135:54:00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12:36:00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21:05:00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723798787"/>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5</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PROCESS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00:24:00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066166"/>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GENERAL CLEANING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41:31:00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45:05:00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54:09:00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97:53:00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58:04:00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35:15:00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20:08:00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992166"/>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7</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GROWER STRIKE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56:48:00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0571598"/>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8</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MISE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20:39:00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00:55:00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00:45:00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02:41:00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4:37:00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6:12:00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6923019"/>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9</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ELECTRICAL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05:29:00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04:45:00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03:00:00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11:33:00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02:13:00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9:12:00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0:29:00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0837012"/>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10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BOILER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23:00:00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11:59:00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06:23:00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29:48:00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00:26:00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2:53:00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2:10:00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869280"/>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11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INSTRUMENT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00:56:00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00:30:00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02:04:00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0" i="0" u="none" strike="noStrike">
                          <a:solidFill>
                            <a:srgbClr val="000000"/>
                          </a:solidFill>
                          <a:effectLst/>
                          <a:latin typeface="Segoe UI" panose="020B0502040204020203" pitchFamily="34" charset="0"/>
                        </a:rPr>
                        <a:t>1:38:00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9739346"/>
                  </a:ext>
                </a:extLst>
              </a:tr>
              <a:tr h="174562">
                <a:tc>
                  <a:txBody>
                    <a:bodyPr/>
                    <a:lstStyle/>
                    <a:p>
                      <a:pPr algn="ctr" rtl="0" fontAlgn="ctr">
                        <a:buNone/>
                      </a:pPr>
                      <a:r>
                        <a:rPr lang="en-IN" sz="1200" u="none" strike="noStrike">
                          <a:effectLst/>
                          <a:latin typeface="Segoe UI" panose="020B0502040204020203" pitchFamily="34" charset="0"/>
                          <a:cs typeface="Segoe UI" panose="020B0502040204020203" pitchFamily="34" charset="0"/>
                        </a:rPr>
                        <a:t> 12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rtl="0" fontAlgn="ctr">
                        <a:buNone/>
                      </a:pPr>
                      <a:r>
                        <a:rPr lang="en-IN" sz="1200" u="none" strike="noStrike">
                          <a:effectLst/>
                          <a:latin typeface="Segoe UI" panose="020B0502040204020203" pitchFamily="34" charset="0"/>
                          <a:cs typeface="Segoe UI" panose="020B0502040204020203" pitchFamily="34" charset="0"/>
                        </a:rPr>
                        <a:t> TOTAL STOPPAGE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5912" marR="5912" marT="59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427:34:00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232:01:00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203:49:00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249:12:00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259:57:00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97:46:00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IN" sz="1200" b="1" i="0" u="none" strike="noStrike">
                          <a:solidFill>
                            <a:srgbClr val="000000"/>
                          </a:solidFill>
                          <a:effectLst/>
                          <a:latin typeface="Segoe UI" panose="020B0502040204020203" pitchFamily="34" charset="0"/>
                        </a:rPr>
                        <a:t>51:42:00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8242433"/>
                  </a:ext>
                </a:extLst>
              </a:tr>
            </a:tbl>
          </a:graphicData>
        </a:graphic>
      </p:graphicFrame>
    </p:spTree>
    <p:extLst>
      <p:ext uri="{BB962C8B-B14F-4D97-AF65-F5344CB8AC3E}">
        <p14:creationId xmlns:p14="http://schemas.microsoft.com/office/powerpoint/2010/main" val="1442011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B97ED-2A19-26C6-2C4E-FDB968AB1FFF}"/>
              </a:ext>
            </a:extLst>
          </p:cNvPr>
          <p:cNvSpPr>
            <a:spLocks noGrp="1"/>
          </p:cNvSpPr>
          <p:nvPr>
            <p:ph type="sldNum" sz="quarter" idx="12"/>
          </p:nvPr>
        </p:nvSpPr>
        <p:spPr/>
        <p:txBody>
          <a:bodyPr/>
          <a:lstStyle/>
          <a:p>
            <a:fld id="{B76B49FA-22BB-44F5-8EFA-E5C56FA3907E}" type="slidenum">
              <a:rPr lang="en-US" smtClean="0"/>
              <a:pPr/>
              <a:t>46</a:t>
            </a:fld>
            <a:endParaRPr lang="en-US"/>
          </a:p>
        </p:txBody>
      </p:sp>
      <p:sp>
        <p:nvSpPr>
          <p:cNvPr id="4" name="Title 2">
            <a:extLst>
              <a:ext uri="{FF2B5EF4-FFF2-40B4-BE49-F238E27FC236}">
                <a16:creationId xmlns:a16="http://schemas.microsoft.com/office/drawing/2014/main" id="{40CC0AED-6F37-7EA8-2D71-3C7AAC3506CA}"/>
              </a:ext>
            </a:extLst>
          </p:cNvPr>
          <p:cNvSpPr txBox="1">
            <a:spLocks/>
          </p:cNvSpPr>
          <p:nvPr/>
        </p:nvSpPr>
        <p:spPr>
          <a:xfrm>
            <a:off x="2133600" y="228599"/>
            <a:ext cx="8382000" cy="473173"/>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400"/>
              <a:t>Monthly Comparative Data (Season 2023-24 to 2025-26)</a:t>
            </a:r>
          </a:p>
        </p:txBody>
      </p:sp>
      <p:graphicFrame>
        <p:nvGraphicFramePr>
          <p:cNvPr id="3" name="Table 2">
            <a:extLst>
              <a:ext uri="{FF2B5EF4-FFF2-40B4-BE49-F238E27FC236}">
                <a16:creationId xmlns:a16="http://schemas.microsoft.com/office/drawing/2014/main" id="{EB6922B5-5820-7DF9-C9E5-838E284D8DA5}"/>
              </a:ext>
            </a:extLst>
          </p:cNvPr>
          <p:cNvGraphicFramePr>
            <a:graphicFrameLocks noGrp="1"/>
          </p:cNvGraphicFramePr>
          <p:nvPr/>
        </p:nvGraphicFramePr>
        <p:xfrm>
          <a:off x="204042" y="974728"/>
          <a:ext cx="11835558" cy="5502272"/>
        </p:xfrm>
        <a:graphic>
          <a:graphicData uri="http://schemas.openxmlformats.org/drawingml/2006/table">
            <a:tbl>
              <a:tblPr>
                <a:tableStyleId>{5C22544A-7EE6-4342-B048-85BDC9FD1C3A}</a:tableStyleId>
              </a:tblPr>
              <a:tblGrid>
                <a:gridCol w="554775">
                  <a:extLst>
                    <a:ext uri="{9D8B030D-6E8A-4147-A177-3AD203B41FA5}">
                      <a16:colId xmlns:a16="http://schemas.microsoft.com/office/drawing/2014/main" val="2507736720"/>
                    </a:ext>
                  </a:extLst>
                </a:gridCol>
                <a:gridCol w="2817216">
                  <a:extLst>
                    <a:ext uri="{9D8B030D-6E8A-4147-A177-3AD203B41FA5}">
                      <a16:colId xmlns:a16="http://schemas.microsoft.com/office/drawing/2014/main" val="1778908814"/>
                    </a:ext>
                  </a:extLst>
                </a:gridCol>
                <a:gridCol w="466024">
                  <a:extLst>
                    <a:ext uri="{9D8B030D-6E8A-4147-A177-3AD203B41FA5}">
                      <a16:colId xmlns:a16="http://schemas.microsoft.com/office/drawing/2014/main" val="2826898504"/>
                    </a:ext>
                  </a:extLst>
                </a:gridCol>
                <a:gridCol w="928061">
                  <a:extLst>
                    <a:ext uri="{9D8B030D-6E8A-4147-A177-3AD203B41FA5}">
                      <a16:colId xmlns:a16="http://schemas.microsoft.com/office/drawing/2014/main" val="1800769305"/>
                    </a:ext>
                  </a:extLst>
                </a:gridCol>
                <a:gridCol w="901700">
                  <a:extLst>
                    <a:ext uri="{9D8B030D-6E8A-4147-A177-3AD203B41FA5}">
                      <a16:colId xmlns:a16="http://schemas.microsoft.com/office/drawing/2014/main" val="1017415743"/>
                    </a:ext>
                  </a:extLst>
                </a:gridCol>
                <a:gridCol w="832167">
                  <a:extLst>
                    <a:ext uri="{9D8B030D-6E8A-4147-A177-3AD203B41FA5}">
                      <a16:colId xmlns:a16="http://schemas.microsoft.com/office/drawing/2014/main" val="1622640053"/>
                    </a:ext>
                  </a:extLst>
                </a:gridCol>
                <a:gridCol w="904687">
                  <a:extLst>
                    <a:ext uri="{9D8B030D-6E8A-4147-A177-3AD203B41FA5}">
                      <a16:colId xmlns:a16="http://schemas.microsoft.com/office/drawing/2014/main" val="4043315859"/>
                    </a:ext>
                  </a:extLst>
                </a:gridCol>
                <a:gridCol w="899987">
                  <a:extLst>
                    <a:ext uri="{9D8B030D-6E8A-4147-A177-3AD203B41FA5}">
                      <a16:colId xmlns:a16="http://schemas.microsoft.com/office/drawing/2014/main" val="1006365096"/>
                    </a:ext>
                  </a:extLst>
                </a:gridCol>
                <a:gridCol w="899987">
                  <a:extLst>
                    <a:ext uri="{9D8B030D-6E8A-4147-A177-3AD203B41FA5}">
                      <a16:colId xmlns:a16="http://schemas.microsoft.com/office/drawing/2014/main" val="760281648"/>
                    </a:ext>
                  </a:extLst>
                </a:gridCol>
                <a:gridCol w="930148">
                  <a:extLst>
                    <a:ext uri="{9D8B030D-6E8A-4147-A177-3AD203B41FA5}">
                      <a16:colId xmlns:a16="http://schemas.microsoft.com/office/drawing/2014/main" val="3636144481"/>
                    </a:ext>
                  </a:extLst>
                </a:gridCol>
                <a:gridCol w="901700">
                  <a:extLst>
                    <a:ext uri="{9D8B030D-6E8A-4147-A177-3AD203B41FA5}">
                      <a16:colId xmlns:a16="http://schemas.microsoft.com/office/drawing/2014/main" val="280215671"/>
                    </a:ext>
                  </a:extLst>
                </a:gridCol>
                <a:gridCol w="799106">
                  <a:extLst>
                    <a:ext uri="{9D8B030D-6E8A-4147-A177-3AD203B41FA5}">
                      <a16:colId xmlns:a16="http://schemas.microsoft.com/office/drawing/2014/main" val="3629784029"/>
                    </a:ext>
                  </a:extLst>
                </a:gridCol>
              </a:tblGrid>
              <a:tr h="343892">
                <a:tc rowSpan="2">
                  <a:txBody>
                    <a:bodyPr/>
                    <a:lstStyle/>
                    <a:p>
                      <a:pPr algn="ctr" rtl="0" fontAlgn="ctr">
                        <a:buNone/>
                      </a:pPr>
                      <a:r>
                        <a:rPr lang="en-IN" sz="1400" b="1" u="none" strike="noStrike">
                          <a:effectLst/>
                          <a:latin typeface="Segoe UI" panose="020B0502040204020203" pitchFamily="34" charset="0"/>
                          <a:cs typeface="Segoe UI" panose="020B0502040204020203" pitchFamily="34" charset="0"/>
                        </a:rPr>
                        <a:t> S No </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rowSpan="2">
                  <a:txBody>
                    <a:bodyPr/>
                    <a:lstStyle/>
                    <a:p>
                      <a:pPr algn="ctr" rtl="0" fontAlgn="ctr">
                        <a:buNone/>
                      </a:pPr>
                      <a:r>
                        <a:rPr lang="en-IN" sz="1400" b="1" u="none" strike="noStrike">
                          <a:effectLst/>
                          <a:latin typeface="Segoe UI" panose="020B0502040204020203" pitchFamily="34" charset="0"/>
                          <a:cs typeface="Segoe UI" panose="020B0502040204020203" pitchFamily="34" charset="0"/>
                        </a:rPr>
                        <a:t> Description</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rowSpan="2">
                  <a:txBody>
                    <a:bodyPr/>
                    <a:lstStyle/>
                    <a:p>
                      <a:pPr algn="ctr" rtl="0" fontAlgn="ctr">
                        <a:buNone/>
                      </a:pPr>
                      <a:r>
                        <a:rPr lang="en-IN" sz="1400" b="1" u="none" strike="noStrike">
                          <a:effectLst/>
                          <a:latin typeface="Segoe UI" panose="020B0502040204020203" pitchFamily="34" charset="0"/>
                          <a:cs typeface="Segoe UI" panose="020B0502040204020203" pitchFamily="34" charset="0"/>
                        </a:rPr>
                        <a:t> Unit</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gridSpan="3">
                  <a:txBody>
                    <a:bodyPr/>
                    <a:lstStyle/>
                    <a:p>
                      <a:pPr algn="ctr" rtl="0" fontAlgn="ctr">
                        <a:buNone/>
                      </a:pPr>
                      <a:r>
                        <a:rPr lang="en-US" sz="1400" b="1" i="0" u="none" strike="noStrike">
                          <a:solidFill>
                            <a:srgbClr val="000000"/>
                          </a:solidFill>
                          <a:effectLst/>
                          <a:highlight>
                            <a:srgbClr val="00FFFF"/>
                          </a:highlight>
                          <a:latin typeface="Segoe UI" panose="020B0502040204020203" pitchFamily="34" charset="0"/>
                          <a:cs typeface="Segoe UI" panose="020B0502040204020203" pitchFamily="34" charset="0"/>
                        </a:rPr>
                        <a:t>Crushing Season 2025-26</a:t>
                      </a:r>
                      <a:endParaRPr lang="en-IN" sz="1400" b="1" i="0" u="none" strike="noStrike">
                        <a:solidFill>
                          <a:srgbClr val="000000"/>
                        </a:solidFill>
                        <a:effectLst/>
                        <a:highlight>
                          <a:srgbClr val="00FFFF"/>
                        </a:highligh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pPr algn="ctr" rtl="0" fontAlgn="ctr">
                        <a:buNone/>
                      </a:pP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hMerge="1">
                  <a:txBody>
                    <a:bodyPr/>
                    <a:lstStyle/>
                    <a:p>
                      <a:pPr algn="ctr" rtl="0" fontAlgn="ctr">
                        <a:buNone/>
                      </a:pP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3">
                  <a:txBody>
                    <a:bodyPr/>
                    <a:lstStyle/>
                    <a:p>
                      <a:pPr algn="ctr" rtl="0" fontAlgn="ctr">
                        <a:buNone/>
                      </a:pPr>
                      <a:r>
                        <a:rPr lang="en-US" sz="1400" b="1" i="0" u="none" strike="noStrike">
                          <a:solidFill>
                            <a:srgbClr val="000000"/>
                          </a:solidFill>
                          <a:effectLst/>
                          <a:highlight>
                            <a:srgbClr val="00FFFF"/>
                          </a:highlight>
                          <a:latin typeface="Segoe UI" panose="020B0502040204020203" pitchFamily="34" charset="0"/>
                          <a:cs typeface="Segoe UI" panose="020B0502040204020203" pitchFamily="34" charset="0"/>
                        </a:rPr>
                        <a:t>Crushing Season 2024-25</a:t>
                      </a:r>
                      <a:endParaRPr lang="en-IN" sz="1400" b="1" i="0" u="none" strike="noStrike">
                        <a:solidFill>
                          <a:srgbClr val="000000"/>
                        </a:solidFill>
                        <a:effectLst/>
                        <a:highlight>
                          <a:srgbClr val="00FFFF"/>
                        </a:highligh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pPr algn="ctr" rtl="0" fontAlgn="ctr">
                        <a:buNone/>
                      </a:pP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hMerge="1">
                  <a:txBody>
                    <a:bodyPr/>
                    <a:lstStyle/>
                    <a:p>
                      <a:pPr algn="ctr" rtl="0" fontAlgn="ctr">
                        <a:buNone/>
                      </a:pP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3">
                  <a:txBody>
                    <a:bodyPr/>
                    <a:lstStyle/>
                    <a:p>
                      <a:pPr algn="ctr" rtl="0" fontAlgn="ctr">
                        <a:buNone/>
                      </a:pPr>
                      <a:r>
                        <a:rPr lang="en-US" sz="1400" b="1" i="0" u="none" strike="noStrike">
                          <a:solidFill>
                            <a:srgbClr val="000000"/>
                          </a:solidFill>
                          <a:effectLst/>
                          <a:highlight>
                            <a:srgbClr val="00FFFF"/>
                          </a:highlight>
                          <a:latin typeface="Segoe UI" panose="020B0502040204020203" pitchFamily="34" charset="0"/>
                          <a:cs typeface="Segoe UI" panose="020B0502040204020203" pitchFamily="34" charset="0"/>
                        </a:rPr>
                        <a:t>Crushing Season 2023-24</a:t>
                      </a:r>
                      <a:endParaRPr lang="en-IN" sz="1400" b="1" i="0" u="none" strike="noStrike">
                        <a:solidFill>
                          <a:srgbClr val="000000"/>
                        </a:solidFill>
                        <a:effectLst/>
                        <a:highlight>
                          <a:srgbClr val="00FFFF"/>
                        </a:highligh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pPr algn="ctr" rtl="0" fontAlgn="ctr">
                        <a:buNone/>
                      </a:pP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hMerge="1">
                  <a:txBody>
                    <a:bodyPr/>
                    <a:lstStyle/>
                    <a:p>
                      <a:pPr algn="ctr" rtl="0" fontAlgn="ctr">
                        <a:buNone/>
                      </a:pP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76769033"/>
                  </a:ext>
                </a:extLst>
              </a:tr>
              <a:tr h="343892">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ctr">
                        <a:buNone/>
                      </a:pPr>
                      <a:r>
                        <a:rPr lang="en-IN" sz="1400" b="1" i="0" u="none" strike="noStrike">
                          <a:solidFill>
                            <a:schemeClr val="tx1"/>
                          </a:solidFill>
                          <a:effectLst/>
                          <a:latin typeface="Segoe UI" panose="020B0502040204020203" pitchFamily="34" charset="0"/>
                        </a:rPr>
                        <a:t>November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buNone/>
                      </a:pPr>
                      <a:r>
                        <a:rPr lang="en-IN" sz="1400" b="1" i="0" u="none" strike="noStrike">
                          <a:solidFill>
                            <a:schemeClr val="tx1"/>
                          </a:solidFill>
                          <a:effectLst/>
                          <a:latin typeface="Segoe UI" panose="020B0502040204020203" pitchFamily="34" charset="0"/>
                        </a:rPr>
                        <a:t>December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buNone/>
                      </a:pPr>
                      <a:r>
                        <a:rPr lang="en-IN" sz="1400" b="1" i="0" u="none" strike="noStrike">
                          <a:solidFill>
                            <a:schemeClr val="tx1"/>
                          </a:solidFill>
                          <a:effectLst/>
                          <a:latin typeface="Segoe UI" panose="020B0502040204020203" pitchFamily="34" charset="0"/>
                        </a:rPr>
                        <a:t>January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buNone/>
                      </a:pPr>
                      <a:r>
                        <a:rPr lang="en-IN" sz="1400" b="1" i="0" u="none" strike="noStrike">
                          <a:solidFill>
                            <a:schemeClr val="tx1"/>
                          </a:solidFill>
                          <a:effectLst/>
                          <a:latin typeface="Segoe UI" panose="020B0502040204020203" pitchFamily="34" charset="0"/>
                        </a:rPr>
                        <a:t>November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buNone/>
                      </a:pPr>
                      <a:r>
                        <a:rPr lang="en-IN" sz="1400" b="1" i="0" u="none" strike="noStrike">
                          <a:solidFill>
                            <a:schemeClr val="tx1"/>
                          </a:solidFill>
                          <a:effectLst/>
                          <a:latin typeface="Segoe UI" panose="020B0502040204020203" pitchFamily="34" charset="0"/>
                        </a:rPr>
                        <a:t>December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buNone/>
                      </a:pPr>
                      <a:r>
                        <a:rPr lang="en-IN" sz="1400" b="1" i="0" u="none" strike="noStrike">
                          <a:solidFill>
                            <a:schemeClr val="tx1"/>
                          </a:solidFill>
                          <a:effectLst/>
                          <a:latin typeface="Segoe UI" panose="020B0502040204020203" pitchFamily="34" charset="0"/>
                        </a:rPr>
                        <a:t>January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buNone/>
                      </a:pPr>
                      <a:r>
                        <a:rPr lang="en-IN" sz="1400" b="1" i="0" u="none" strike="noStrike">
                          <a:solidFill>
                            <a:schemeClr val="tx1"/>
                          </a:solidFill>
                          <a:effectLst/>
                          <a:latin typeface="Segoe UI" panose="020B0502040204020203" pitchFamily="34" charset="0"/>
                        </a:rPr>
                        <a:t>November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buNone/>
                      </a:pPr>
                      <a:r>
                        <a:rPr lang="en-IN" sz="1400" b="1" i="0" u="none" strike="noStrike">
                          <a:solidFill>
                            <a:schemeClr val="tx1"/>
                          </a:solidFill>
                          <a:effectLst/>
                          <a:latin typeface="Segoe UI" panose="020B0502040204020203" pitchFamily="34" charset="0"/>
                        </a:rPr>
                        <a:t>December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buNone/>
                      </a:pPr>
                      <a:r>
                        <a:rPr lang="en-IN" sz="1400" b="1" i="0" u="none" strike="noStrike">
                          <a:solidFill>
                            <a:schemeClr val="tx1"/>
                          </a:solidFill>
                          <a:effectLst/>
                          <a:latin typeface="Segoe UI" panose="020B0502040204020203" pitchFamily="34" charset="0"/>
                        </a:rPr>
                        <a:t>January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036862161"/>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1</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IN" sz="1400" b="0" u="none" strike="noStrike">
                          <a:effectLst/>
                          <a:latin typeface="Segoe UI" panose="020B0502040204020203" pitchFamily="34" charset="0"/>
                          <a:cs typeface="Segoe UI" panose="020B0502040204020203" pitchFamily="34" charset="0"/>
                        </a:rPr>
                        <a:t>Total Cane Crushed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 </a:t>
                      </a:r>
                      <a:r>
                        <a:rPr lang="en-IN" sz="1400" b="0" u="none" strike="noStrike" err="1">
                          <a:effectLst/>
                          <a:latin typeface="Segoe UI" panose="020B0502040204020203" pitchFamily="34" charset="0"/>
                          <a:cs typeface="Segoe UI" panose="020B0502040204020203" pitchFamily="34" charset="0"/>
                        </a:rPr>
                        <a:t>Qtls</a:t>
                      </a:r>
                      <a:r>
                        <a:rPr lang="en-IN" sz="1400" b="0" u="none" strike="noStrike">
                          <a:effectLst/>
                          <a:latin typeface="Segoe UI" panose="020B0502040204020203" pitchFamily="34" charset="0"/>
                          <a:cs typeface="Segoe UI" panose="020B0502040204020203" pitchFamily="34" charset="0"/>
                        </a:rPr>
                        <a:t>.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3055700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3247100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3175000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2777600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3062400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3097600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862300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2724600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b">
                        <a:buNone/>
                      </a:pPr>
                      <a:r>
                        <a:rPr lang="en-IN" sz="1400" b="1" i="0" u="none" strike="noStrike">
                          <a:solidFill>
                            <a:srgbClr val="000000"/>
                          </a:solidFill>
                          <a:effectLst/>
                          <a:latin typeface="Segoe UI" panose="020B0502040204020203" pitchFamily="34" charset="0"/>
                        </a:rPr>
                        <a:t>2902400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941881765"/>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2</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IN" sz="1400" b="0" u="none" strike="noStrike">
                          <a:effectLst/>
                          <a:latin typeface="Segoe UI" panose="020B0502040204020203" pitchFamily="34" charset="0"/>
                          <a:cs typeface="Segoe UI" panose="020B0502040204020203" pitchFamily="34" charset="0"/>
                        </a:rPr>
                        <a:t>Gross Season Days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 Nos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2205419983"/>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3</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IN" sz="1400" b="0" u="none" strike="noStrike">
                          <a:effectLst/>
                          <a:latin typeface="Segoe UI" panose="020B0502040204020203" pitchFamily="34" charset="0"/>
                          <a:cs typeface="Segoe UI" panose="020B0502040204020203" pitchFamily="34" charset="0"/>
                        </a:rPr>
                        <a:t>Crushing rate Including Stoppage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 Qtls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101857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104745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102419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92587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98787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99923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57487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87890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93626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52808632"/>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4</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IN" sz="1400" b="0" u="none" strike="noStrike">
                          <a:effectLst/>
                          <a:latin typeface="Segoe UI" panose="020B0502040204020203" pitchFamily="34" charset="0"/>
                          <a:cs typeface="Segoe UI" panose="020B0502040204020203" pitchFamily="34" charset="0"/>
                        </a:rPr>
                        <a:t>Crushing rate Excluding stoppage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 Qtls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103620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106419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106106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93869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100877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103476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63146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97583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96082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268835512"/>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5</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IN" sz="1400" b="0" u="none" strike="noStrike">
                          <a:effectLst/>
                          <a:latin typeface="Segoe UI" panose="020B0502040204020203" pitchFamily="34" charset="0"/>
                          <a:cs typeface="Segoe UI" panose="020B0502040204020203" pitchFamily="34" charset="0"/>
                        </a:rPr>
                        <a:t>Total Hrs Available</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Hrs</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720:00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744:00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744:00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720:00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744:00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744:00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360:00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744:00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744:00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633418210"/>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6</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IN" sz="1400" b="0" u="none" strike="noStrike">
                          <a:effectLst/>
                          <a:latin typeface="Segoe UI" panose="020B0502040204020203" pitchFamily="34" charset="0"/>
                          <a:cs typeface="Segoe UI" panose="020B0502040204020203" pitchFamily="34" charset="0"/>
                        </a:rPr>
                        <a:t>Days Worked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Nos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29.49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30.51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29.92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29.59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30.36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29.94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13.66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27.92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30.21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310066227"/>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7</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IN" sz="1400" b="0" u="none" strike="noStrike">
                          <a:effectLst/>
                          <a:latin typeface="Segoe UI" panose="020B0502040204020203" pitchFamily="34" charset="0"/>
                          <a:cs typeface="Segoe UI" panose="020B0502040204020203" pitchFamily="34" charset="0"/>
                        </a:rPr>
                        <a:t>Hrs Worked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Hrs</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707:45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732:18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718:09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710:10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728:35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718:27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327:44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670:06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724:59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316422202"/>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8</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IN" sz="1400" b="0" u="none" strike="noStrike">
                          <a:effectLst/>
                          <a:latin typeface="Segoe UI" panose="020B0502040204020203" pitchFamily="34" charset="0"/>
                          <a:cs typeface="Segoe UI" panose="020B0502040204020203" pitchFamily="34" charset="0"/>
                        </a:rPr>
                        <a:t>Capacity Utilization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98.30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98.43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96.53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98.63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97.93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96.57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91.04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90.07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97.44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2690549276"/>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9</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IN" sz="1400" b="0" u="none" strike="noStrike">
                          <a:effectLst/>
                          <a:latin typeface="Segoe UI" panose="020B0502040204020203" pitchFamily="34" charset="0"/>
                          <a:cs typeface="Segoe UI" panose="020B0502040204020203" pitchFamily="34" charset="0"/>
                        </a:rPr>
                        <a:t>Total Stoppage Hours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 Hrs.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12:15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11:42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25:51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9:50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15:25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25:33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32:16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73:54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19:01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513889079"/>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10</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US" sz="1400" b="0" u="none" strike="noStrike">
                          <a:effectLst/>
                          <a:latin typeface="Segoe UI" panose="020B0502040204020203" pitchFamily="34" charset="0"/>
                          <a:cs typeface="Segoe UI" panose="020B0502040204020203" pitchFamily="34" charset="0"/>
                        </a:rPr>
                        <a:t>Above 100000 </a:t>
                      </a:r>
                      <a:r>
                        <a:rPr lang="en-US" sz="1400" b="0" u="none" strike="noStrike" err="1">
                          <a:effectLst/>
                          <a:latin typeface="Segoe UI" panose="020B0502040204020203" pitchFamily="34" charset="0"/>
                          <a:cs typeface="Segoe UI" panose="020B0502040204020203" pitchFamily="34" charset="0"/>
                        </a:rPr>
                        <a:t>Qtls</a:t>
                      </a:r>
                      <a:r>
                        <a:rPr lang="en-US" sz="1400" b="0" u="none" strike="noStrike">
                          <a:effectLst/>
                          <a:latin typeface="Segoe UI" panose="020B0502040204020203" pitchFamily="34" charset="0"/>
                          <a:cs typeface="Segoe UI" panose="020B0502040204020203" pitchFamily="34" charset="0"/>
                        </a:rPr>
                        <a:t>  Cane Crushing</a:t>
                      </a:r>
                      <a:endParaRPr lang="en-US"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Days</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b">
                        <a:buNone/>
                      </a:pPr>
                      <a:r>
                        <a:rPr lang="en-IN" sz="1400" b="1" i="0" u="none" strike="noStrike">
                          <a:solidFill>
                            <a:srgbClr val="000000"/>
                          </a:solidFill>
                          <a:effectLst/>
                          <a:latin typeface="Segoe UI" panose="020B0502040204020203" pitchFamily="34" charset="0"/>
                        </a:rPr>
                        <a:t>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b">
                        <a:buNone/>
                      </a:pPr>
                      <a:r>
                        <a:rPr lang="en-IN" sz="1400" b="1" i="0" u="none" strike="noStrike">
                          <a:solidFill>
                            <a:srgbClr val="000000"/>
                          </a:solidFill>
                          <a:effectLst/>
                          <a:latin typeface="Segoe UI" panose="020B0502040204020203" pitchFamily="34" charset="0"/>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81605755"/>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11</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US" sz="1400" b="0" u="none" strike="noStrike">
                          <a:effectLst/>
                          <a:latin typeface="Segoe UI" panose="020B0502040204020203" pitchFamily="34" charset="0"/>
                          <a:cs typeface="Segoe UI" panose="020B0502040204020203" pitchFamily="34" charset="0"/>
                        </a:rPr>
                        <a:t>Highest Cane Crushing in Days</a:t>
                      </a:r>
                      <a:endParaRPr lang="en-US"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Qtls</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108500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110000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110500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102000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104000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b">
                        <a:buNone/>
                      </a:pPr>
                      <a:r>
                        <a:rPr lang="en-IN" sz="1400" b="1" i="0" u="none" strike="noStrike">
                          <a:solidFill>
                            <a:srgbClr val="000000"/>
                          </a:solidFill>
                          <a:effectLst/>
                          <a:latin typeface="Segoe UI" panose="020B0502040204020203" pitchFamily="34" charset="0"/>
                        </a:rPr>
                        <a:t>109000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90200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101000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b">
                        <a:buNone/>
                      </a:pPr>
                      <a:r>
                        <a:rPr lang="en-IN" sz="1400" b="1" i="0" u="none" strike="noStrike">
                          <a:solidFill>
                            <a:srgbClr val="000000"/>
                          </a:solidFill>
                          <a:effectLst/>
                          <a:latin typeface="Segoe UI" panose="020B0502040204020203" pitchFamily="34" charset="0"/>
                        </a:rPr>
                        <a:t>102500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430670531"/>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12</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IN" sz="1400" b="0" u="none" strike="noStrike">
                          <a:effectLst/>
                          <a:latin typeface="Segoe UI" panose="020B0502040204020203" pitchFamily="34" charset="0"/>
                          <a:cs typeface="Segoe UI" panose="020B0502040204020203" pitchFamily="34" charset="0"/>
                        </a:rPr>
                        <a:t>Pol % Bagasse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1.71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b">
                        <a:buNone/>
                      </a:pPr>
                      <a:r>
                        <a:rPr lang="en-IN" sz="1400" b="1" i="0" u="none" strike="noStrike">
                          <a:solidFill>
                            <a:srgbClr val="000000"/>
                          </a:solidFill>
                          <a:effectLst/>
                          <a:latin typeface="Segoe UI" panose="020B0502040204020203" pitchFamily="34" charset="0"/>
                        </a:rPr>
                        <a:t>1.73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1.86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1.91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b">
                        <a:buNone/>
                      </a:pPr>
                      <a:r>
                        <a:rPr lang="en-IN" sz="1400" b="1" i="0" u="none" strike="noStrike">
                          <a:solidFill>
                            <a:srgbClr val="000000"/>
                          </a:solidFill>
                          <a:effectLst/>
                          <a:latin typeface="Segoe UI" panose="020B0502040204020203" pitchFamily="34" charset="0"/>
                        </a:rPr>
                        <a:t>1.93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682628253"/>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13</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IN" sz="1400" b="0" u="none" strike="noStrike">
                          <a:effectLst/>
                          <a:latin typeface="Segoe UI" panose="020B0502040204020203" pitchFamily="34" charset="0"/>
                          <a:cs typeface="Segoe UI" panose="020B0502040204020203" pitchFamily="34" charset="0"/>
                        </a:rPr>
                        <a:t>Moisture % Bagasse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50.18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50.05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50.14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50.34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49.73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b">
                        <a:buNone/>
                      </a:pPr>
                      <a:r>
                        <a:rPr lang="en-IN" sz="1400" b="1" i="0" u="none" strike="noStrike">
                          <a:solidFill>
                            <a:srgbClr val="000000"/>
                          </a:solidFill>
                          <a:effectLst/>
                          <a:latin typeface="Segoe UI" panose="020B0502040204020203" pitchFamily="34" charset="0"/>
                        </a:rPr>
                        <a:t>49.50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51.39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50.38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b">
                        <a:buNone/>
                      </a:pPr>
                      <a:r>
                        <a:rPr lang="en-IN" sz="1400" b="1" i="0" u="none" strike="noStrike">
                          <a:solidFill>
                            <a:srgbClr val="000000"/>
                          </a:solidFill>
                          <a:effectLst/>
                          <a:latin typeface="Segoe UI" panose="020B0502040204020203" pitchFamily="34" charset="0"/>
                        </a:rPr>
                        <a:t>49.89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2726180002"/>
                  </a:ext>
                </a:extLst>
              </a:tr>
              <a:tr h="343892">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14</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lgn="l" rtl="0" fontAlgn="ctr">
                        <a:buNone/>
                      </a:pPr>
                      <a:r>
                        <a:rPr lang="en-US" sz="1400" b="0" u="none" strike="noStrike">
                          <a:effectLst/>
                          <a:latin typeface="Segoe UI" panose="020B0502040204020203" pitchFamily="34" charset="0"/>
                          <a:cs typeface="Segoe UI" panose="020B0502040204020203" pitchFamily="34" charset="0"/>
                        </a:rPr>
                        <a:t>Power Consumption ( KW/T Cane) </a:t>
                      </a:r>
                      <a:endParaRPr lang="en-US"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buNone/>
                      </a:pPr>
                      <a:r>
                        <a:rPr lang="en-IN" sz="1400" b="0" u="none" strike="noStrike">
                          <a:effectLst/>
                          <a:latin typeface="Segoe UI" panose="020B0502040204020203" pitchFamily="34" charset="0"/>
                          <a:cs typeface="Segoe UI" panose="020B0502040204020203" pitchFamily="34" charset="0"/>
                        </a:rPr>
                        <a:t> % </a:t>
                      </a:r>
                      <a:endParaRPr lang="en-IN" sz="1400" b="0" i="0" u="none" strike="noStrike">
                        <a:solidFill>
                          <a:srgbClr val="000000"/>
                        </a:solidFill>
                        <a:effectLst/>
                        <a:latin typeface="Segoe UI" panose="020B0502040204020203" pitchFamily="34" charset="0"/>
                        <a:cs typeface="Segoe UI" panose="020B0502040204020203" pitchFamily="34" charset="0"/>
                      </a:endParaRPr>
                    </a:p>
                  </a:txBody>
                  <a:tcPr marL="5131" marR="5131" marT="51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32.21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rtl="0" fontAlgn="ctr">
                        <a:buNone/>
                      </a:pPr>
                      <a:r>
                        <a:rPr lang="en-IN" sz="1400" b="1" i="0" u="none" strike="noStrike">
                          <a:solidFill>
                            <a:srgbClr val="000000"/>
                          </a:solidFill>
                          <a:effectLst/>
                          <a:latin typeface="Segoe UI" panose="020B0502040204020203" pitchFamily="34" charset="0"/>
                        </a:rPr>
                        <a:t>32.05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defTabSz="914400" rtl="0" eaLnBrk="1" fontAlgn="ctr" latinLnBrk="0" hangingPunct="1">
                        <a:buNone/>
                      </a:pPr>
                      <a:r>
                        <a:rPr lang="en-IN" sz="1400" b="1" i="0" u="none" strike="noStrike" kern="1200">
                          <a:solidFill>
                            <a:srgbClr val="000000"/>
                          </a:solidFill>
                          <a:effectLst/>
                          <a:latin typeface="Segoe UI" panose="020B0502040204020203" pitchFamily="34" charset="0"/>
                          <a:ea typeface="+mn-ea"/>
                          <a:cs typeface="+mn-cs"/>
                        </a:rPr>
                        <a:t>31.74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33.07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32.71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b">
                        <a:buNone/>
                      </a:pPr>
                      <a:r>
                        <a:rPr lang="en-IN" sz="1400" b="1" i="0" u="none" strike="noStrike">
                          <a:solidFill>
                            <a:srgbClr val="000000"/>
                          </a:solidFill>
                          <a:effectLst/>
                          <a:latin typeface="Segoe UI" panose="020B0502040204020203" pitchFamily="34" charset="0"/>
                        </a:rPr>
                        <a:t>31.73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37.00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ctr">
                        <a:buNone/>
                      </a:pPr>
                      <a:r>
                        <a:rPr lang="en-IN" sz="1400" b="1" i="0" u="none" strike="noStrike">
                          <a:solidFill>
                            <a:srgbClr val="000000"/>
                          </a:solidFill>
                          <a:effectLst/>
                          <a:latin typeface="Segoe UI" panose="020B0502040204020203" pitchFamily="34" charset="0"/>
                        </a:rPr>
                        <a:t>31.55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72000" algn="ctr" fontAlgn="b">
                        <a:buNone/>
                      </a:pPr>
                      <a:r>
                        <a:rPr lang="en-IN" sz="1400" b="1" i="0" u="none" strike="noStrike">
                          <a:solidFill>
                            <a:srgbClr val="000000"/>
                          </a:solidFill>
                          <a:effectLst/>
                          <a:latin typeface="Segoe UI" panose="020B0502040204020203" pitchFamily="34" charset="0"/>
                        </a:rPr>
                        <a:t>32.67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968990529"/>
                  </a:ext>
                </a:extLst>
              </a:tr>
            </a:tbl>
          </a:graphicData>
        </a:graphic>
      </p:graphicFrame>
    </p:spTree>
    <p:extLst>
      <p:ext uri="{BB962C8B-B14F-4D97-AF65-F5344CB8AC3E}">
        <p14:creationId xmlns:p14="http://schemas.microsoft.com/office/powerpoint/2010/main" val="1462566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36621-6BBA-93FE-8516-ECDDBA4926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4F8D36-979C-1656-A6C8-B6DDD3AAA727}"/>
              </a:ext>
            </a:extLst>
          </p:cNvPr>
          <p:cNvSpPr>
            <a:spLocks noGrp="1"/>
          </p:cNvSpPr>
          <p:nvPr>
            <p:ph type="sldNum" sz="quarter" idx="12"/>
          </p:nvPr>
        </p:nvSpPr>
        <p:spPr/>
        <p:txBody>
          <a:bodyPr/>
          <a:lstStyle/>
          <a:p>
            <a:fld id="{B76B49FA-22BB-44F5-8EFA-E5C56FA3907E}" type="slidenum">
              <a:rPr lang="en-US" smtClean="0"/>
              <a:pPr/>
              <a:t>47</a:t>
            </a:fld>
            <a:endParaRPr lang="en-US"/>
          </a:p>
        </p:txBody>
      </p:sp>
      <p:sp>
        <p:nvSpPr>
          <p:cNvPr id="5" name="Title 4">
            <a:extLst>
              <a:ext uri="{FF2B5EF4-FFF2-40B4-BE49-F238E27FC236}">
                <a16:creationId xmlns:a16="http://schemas.microsoft.com/office/drawing/2014/main" id="{39E9FDF8-23DA-03F1-A2E2-E7660FD1DCB6}"/>
              </a:ext>
            </a:extLst>
          </p:cNvPr>
          <p:cNvSpPr>
            <a:spLocks noGrp="1"/>
          </p:cNvSpPr>
          <p:nvPr>
            <p:ph type="title"/>
          </p:nvPr>
        </p:nvSpPr>
        <p:spPr>
          <a:xfrm>
            <a:off x="2209800" y="43934"/>
            <a:ext cx="8305800" cy="870468"/>
          </a:xfrm>
        </p:spPr>
        <p:txBody>
          <a:bodyPr>
            <a:normAutofit/>
          </a:bodyPr>
          <a:lstStyle/>
          <a:p>
            <a:r>
              <a:rPr lang="en-US" sz="2000"/>
              <a:t>Sugar Power Consumption Breakup ( MWH)</a:t>
            </a:r>
            <a:endParaRPr lang="en-IN" sz="2000"/>
          </a:p>
        </p:txBody>
      </p:sp>
      <p:sp>
        <p:nvSpPr>
          <p:cNvPr id="7" name="Rectangle 5">
            <a:extLst>
              <a:ext uri="{FF2B5EF4-FFF2-40B4-BE49-F238E27FC236}">
                <a16:creationId xmlns:a16="http://schemas.microsoft.com/office/drawing/2014/main" id="{10E74A5E-DD70-8AC4-C698-867D54977584}"/>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3" name="Table 2">
            <a:extLst>
              <a:ext uri="{FF2B5EF4-FFF2-40B4-BE49-F238E27FC236}">
                <a16:creationId xmlns:a16="http://schemas.microsoft.com/office/drawing/2014/main" id="{C38FE378-13EC-B249-612B-7B79355499FE}"/>
              </a:ext>
            </a:extLst>
          </p:cNvPr>
          <p:cNvGraphicFramePr>
            <a:graphicFrameLocks noGrp="1"/>
          </p:cNvGraphicFramePr>
          <p:nvPr/>
        </p:nvGraphicFramePr>
        <p:xfrm>
          <a:off x="533400" y="914402"/>
          <a:ext cx="11324824" cy="5486399"/>
        </p:xfrm>
        <a:graphic>
          <a:graphicData uri="http://schemas.openxmlformats.org/drawingml/2006/table">
            <a:tbl>
              <a:tblPr>
                <a:tableStyleId>{5C22544A-7EE6-4342-B048-85BDC9FD1C3A}</a:tableStyleId>
              </a:tblPr>
              <a:tblGrid>
                <a:gridCol w="501554">
                  <a:extLst>
                    <a:ext uri="{9D8B030D-6E8A-4147-A177-3AD203B41FA5}">
                      <a16:colId xmlns:a16="http://schemas.microsoft.com/office/drawing/2014/main" val="2625668473"/>
                    </a:ext>
                  </a:extLst>
                </a:gridCol>
                <a:gridCol w="793946">
                  <a:extLst>
                    <a:ext uri="{9D8B030D-6E8A-4147-A177-3AD203B41FA5}">
                      <a16:colId xmlns:a16="http://schemas.microsoft.com/office/drawing/2014/main" val="1350379496"/>
                    </a:ext>
                  </a:extLst>
                </a:gridCol>
                <a:gridCol w="1101802">
                  <a:extLst>
                    <a:ext uri="{9D8B030D-6E8A-4147-A177-3AD203B41FA5}">
                      <a16:colId xmlns:a16="http://schemas.microsoft.com/office/drawing/2014/main" val="2464616036"/>
                    </a:ext>
                  </a:extLst>
                </a:gridCol>
                <a:gridCol w="972178">
                  <a:extLst>
                    <a:ext uri="{9D8B030D-6E8A-4147-A177-3AD203B41FA5}">
                      <a16:colId xmlns:a16="http://schemas.microsoft.com/office/drawing/2014/main" val="2392211376"/>
                    </a:ext>
                  </a:extLst>
                </a:gridCol>
                <a:gridCol w="810148">
                  <a:extLst>
                    <a:ext uri="{9D8B030D-6E8A-4147-A177-3AD203B41FA5}">
                      <a16:colId xmlns:a16="http://schemas.microsoft.com/office/drawing/2014/main" val="703841529"/>
                    </a:ext>
                  </a:extLst>
                </a:gridCol>
                <a:gridCol w="810148">
                  <a:extLst>
                    <a:ext uri="{9D8B030D-6E8A-4147-A177-3AD203B41FA5}">
                      <a16:colId xmlns:a16="http://schemas.microsoft.com/office/drawing/2014/main" val="2539130495"/>
                    </a:ext>
                  </a:extLst>
                </a:gridCol>
                <a:gridCol w="810148">
                  <a:extLst>
                    <a:ext uri="{9D8B030D-6E8A-4147-A177-3AD203B41FA5}">
                      <a16:colId xmlns:a16="http://schemas.microsoft.com/office/drawing/2014/main" val="3114341357"/>
                    </a:ext>
                  </a:extLst>
                </a:gridCol>
                <a:gridCol w="810148">
                  <a:extLst>
                    <a:ext uri="{9D8B030D-6E8A-4147-A177-3AD203B41FA5}">
                      <a16:colId xmlns:a16="http://schemas.microsoft.com/office/drawing/2014/main" val="1675522709"/>
                    </a:ext>
                  </a:extLst>
                </a:gridCol>
                <a:gridCol w="810148">
                  <a:extLst>
                    <a:ext uri="{9D8B030D-6E8A-4147-A177-3AD203B41FA5}">
                      <a16:colId xmlns:a16="http://schemas.microsoft.com/office/drawing/2014/main" val="1265079329"/>
                    </a:ext>
                  </a:extLst>
                </a:gridCol>
                <a:gridCol w="810148">
                  <a:extLst>
                    <a:ext uri="{9D8B030D-6E8A-4147-A177-3AD203B41FA5}">
                      <a16:colId xmlns:a16="http://schemas.microsoft.com/office/drawing/2014/main" val="1951491346"/>
                    </a:ext>
                  </a:extLst>
                </a:gridCol>
                <a:gridCol w="810148">
                  <a:extLst>
                    <a:ext uri="{9D8B030D-6E8A-4147-A177-3AD203B41FA5}">
                      <a16:colId xmlns:a16="http://schemas.microsoft.com/office/drawing/2014/main" val="3170665737"/>
                    </a:ext>
                  </a:extLst>
                </a:gridCol>
                <a:gridCol w="802046">
                  <a:extLst>
                    <a:ext uri="{9D8B030D-6E8A-4147-A177-3AD203B41FA5}">
                      <a16:colId xmlns:a16="http://schemas.microsoft.com/office/drawing/2014/main" val="479169072"/>
                    </a:ext>
                  </a:extLst>
                </a:gridCol>
                <a:gridCol w="619764">
                  <a:extLst>
                    <a:ext uri="{9D8B030D-6E8A-4147-A177-3AD203B41FA5}">
                      <a16:colId xmlns:a16="http://schemas.microsoft.com/office/drawing/2014/main" val="1604788377"/>
                    </a:ext>
                  </a:extLst>
                </a:gridCol>
                <a:gridCol w="862498">
                  <a:extLst>
                    <a:ext uri="{9D8B030D-6E8A-4147-A177-3AD203B41FA5}">
                      <a16:colId xmlns:a16="http://schemas.microsoft.com/office/drawing/2014/main" val="3980550042"/>
                    </a:ext>
                  </a:extLst>
                </a:gridCol>
              </a:tblGrid>
              <a:tr h="618980">
                <a:tc gridSpan="14">
                  <a:txBody>
                    <a:bodyPr/>
                    <a:lstStyle/>
                    <a:p>
                      <a:pPr algn="ctr" rtl="0" fontAlgn="ctr">
                        <a:buNone/>
                      </a:pPr>
                      <a:r>
                        <a:rPr lang="en-US" sz="2000" b="1" u="none" strike="noStrike">
                          <a:effectLst/>
                          <a:latin typeface="Segoe UI" panose="020B0502040204020203" pitchFamily="34" charset="0"/>
                          <a:cs typeface="Segoe UI" panose="020B0502040204020203" pitchFamily="34" charset="0"/>
                        </a:rPr>
                        <a:t>Sugar Power Consumption Breakup ( MWH)</a:t>
                      </a:r>
                      <a:endParaRPr lang="en-US" sz="20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92436337"/>
                  </a:ext>
                </a:extLst>
              </a:tr>
              <a:tr h="986902">
                <a:tc rowSpan="2">
                  <a:txBody>
                    <a:bodyPr/>
                    <a:lstStyle/>
                    <a:p>
                      <a:pPr algn="ctr" rtl="0" fontAlgn="ctr">
                        <a:buNone/>
                      </a:pPr>
                      <a:r>
                        <a:rPr lang="en-IN" sz="1600" b="1" u="none" strike="noStrike">
                          <a:solidFill>
                            <a:schemeClr val="bg1"/>
                          </a:solidFill>
                          <a:effectLst/>
                          <a:latin typeface="Segoe UI" panose="020B0502040204020203" pitchFamily="34" charset="0"/>
                          <a:cs typeface="Segoe UI" panose="020B0502040204020203" pitchFamily="34" charset="0"/>
                        </a:rPr>
                        <a:t>S No</a:t>
                      </a:r>
                      <a:endParaRPr lang="en-IN" sz="16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rowSpan="2">
                  <a:txBody>
                    <a:bodyPr/>
                    <a:lstStyle/>
                    <a:p>
                      <a:pPr algn="ctr" rtl="0" fontAlgn="ctr">
                        <a:buNone/>
                      </a:pPr>
                      <a:r>
                        <a:rPr lang="en-IN" sz="1600" b="1" u="none" strike="noStrike">
                          <a:solidFill>
                            <a:schemeClr val="bg1"/>
                          </a:solidFill>
                          <a:effectLst/>
                          <a:latin typeface="Segoe UI" panose="020B0502040204020203" pitchFamily="34" charset="0"/>
                          <a:cs typeface="Segoe UI" panose="020B0502040204020203" pitchFamily="34" charset="0"/>
                        </a:rPr>
                        <a:t>Date</a:t>
                      </a:r>
                      <a:endParaRPr lang="en-IN" sz="16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2">
                  <a:txBody>
                    <a:bodyPr/>
                    <a:lstStyle/>
                    <a:p>
                      <a:pPr algn="ctr" rtl="0" fontAlgn="ctr">
                        <a:buNone/>
                      </a:pPr>
                      <a:r>
                        <a:rPr lang="en-IN" sz="1600" b="1" u="none" strike="noStrike">
                          <a:solidFill>
                            <a:schemeClr val="bg1"/>
                          </a:solidFill>
                          <a:effectLst/>
                          <a:latin typeface="Segoe UI" panose="020B0502040204020203" pitchFamily="34" charset="0"/>
                          <a:cs typeface="Segoe UI" panose="020B0502040204020203" pitchFamily="34" charset="0"/>
                        </a:rPr>
                        <a:t>Cane Crushed (QTLS)</a:t>
                      </a:r>
                      <a:endParaRPr lang="en-IN" sz="16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rtl="0" fontAlgn="ctr">
                        <a:buNone/>
                      </a:pPr>
                      <a:r>
                        <a:rPr lang="en-IN" sz="1600" b="1" u="none" strike="noStrike">
                          <a:solidFill>
                            <a:schemeClr val="bg1"/>
                          </a:solidFill>
                          <a:effectLst/>
                          <a:latin typeface="Segoe UI" panose="020B0502040204020203" pitchFamily="34" charset="0"/>
                          <a:cs typeface="Segoe UI" panose="020B0502040204020203" pitchFamily="34" charset="0"/>
                        </a:rPr>
                        <a:t>SHREDDER-1&amp;2 (MW/Hrs.)</a:t>
                      </a:r>
                      <a:endParaRPr lang="en-IN" sz="16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rtl="0" fontAlgn="ctr">
                        <a:buNone/>
                      </a:pPr>
                      <a:r>
                        <a:rPr lang="en-US" sz="1600" b="1" u="none" strike="noStrike">
                          <a:solidFill>
                            <a:schemeClr val="bg1"/>
                          </a:solidFill>
                          <a:effectLst/>
                          <a:latin typeface="Segoe UI" panose="020B0502040204020203" pitchFamily="34" charset="0"/>
                          <a:cs typeface="Segoe UI" panose="020B0502040204020203" pitchFamily="34" charset="0"/>
                        </a:rPr>
                        <a:t>Zero &amp; 4th Mill   (MW/Hrs.)</a:t>
                      </a:r>
                      <a:endParaRPr lang="en-US" sz="16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rtl="0" fontAlgn="ctr">
                        <a:buNone/>
                      </a:pPr>
                      <a:r>
                        <a:rPr lang="en-IN" sz="1600" b="1" u="none" strike="noStrike">
                          <a:solidFill>
                            <a:schemeClr val="bg1"/>
                          </a:solidFill>
                          <a:effectLst/>
                          <a:latin typeface="Segoe UI" panose="020B0502040204020203" pitchFamily="34" charset="0"/>
                          <a:cs typeface="Segoe UI" panose="020B0502040204020203" pitchFamily="34" charset="0"/>
                        </a:rPr>
                        <a:t>DS House  (MW/Hrs.)</a:t>
                      </a:r>
                      <a:endParaRPr lang="en-IN" sz="16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rtl="0" fontAlgn="ctr">
                        <a:buNone/>
                      </a:pPr>
                      <a:r>
                        <a:rPr lang="en-US" sz="1600" b="1" u="none" strike="noStrike">
                          <a:solidFill>
                            <a:schemeClr val="bg1"/>
                          </a:solidFill>
                          <a:effectLst/>
                          <a:latin typeface="Segoe UI" panose="020B0502040204020203" pitchFamily="34" charset="0"/>
                          <a:cs typeface="Segoe UI" panose="020B0502040204020203" pitchFamily="34" charset="0"/>
                        </a:rPr>
                        <a:t>Raw &amp; Ref. House   (MW/Hrs.)</a:t>
                      </a:r>
                      <a:endParaRPr lang="en-US" sz="16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rtl="0" fontAlgn="ctr">
                        <a:buNone/>
                      </a:pPr>
                      <a:r>
                        <a:rPr lang="en-IN" sz="1600" b="1" u="none" strike="noStrike">
                          <a:solidFill>
                            <a:schemeClr val="bg1"/>
                          </a:solidFill>
                          <a:effectLst/>
                          <a:latin typeface="Segoe UI" panose="020B0502040204020203" pitchFamily="34" charset="0"/>
                          <a:cs typeface="Segoe UI" panose="020B0502040204020203" pitchFamily="34" charset="0"/>
                        </a:rPr>
                        <a:t>Total Power  Consumption</a:t>
                      </a:r>
                      <a:endParaRPr lang="en-IN" sz="16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IN"/>
                    </a:p>
                  </a:txBody>
                  <a:tcPr/>
                </a:tc>
                <a:extLst>
                  <a:ext uri="{0D108BD9-81ED-4DB2-BD59-A6C34878D82A}">
                    <a16:rowId xmlns:a16="http://schemas.microsoft.com/office/drawing/2014/main" val="4209706980"/>
                  </a:ext>
                </a:extLst>
              </a:tr>
              <a:tr h="714207">
                <a:tc vMerge="1">
                  <a:txBody>
                    <a:bodyPr/>
                    <a:lstStyle/>
                    <a:p>
                      <a:endParaRPr lang="en-IN"/>
                    </a:p>
                  </a:txBody>
                  <a:tcPr/>
                </a:tc>
                <a:tc vMerge="1">
                  <a:txBody>
                    <a:bodyPr/>
                    <a:lstStyle/>
                    <a:p>
                      <a:endParaRPr lang="en-IN"/>
                    </a:p>
                  </a:txBody>
                  <a:tcPr/>
                </a:tc>
                <a:tc>
                  <a:txBody>
                    <a:bodyPr/>
                    <a:lstStyle/>
                    <a:p>
                      <a:pPr algn="ctr" rtl="0" fontAlgn="b">
                        <a:buNone/>
                      </a:pPr>
                      <a:r>
                        <a:rPr lang="en-IN" sz="1600" b="1" u="none" strike="noStrike">
                          <a:effectLst/>
                          <a:latin typeface="Segoe UI" panose="020B0502040204020203" pitchFamily="34" charset="0"/>
                          <a:cs typeface="Segoe UI" panose="020B0502040204020203" pitchFamily="34" charset="0"/>
                        </a:rPr>
                        <a:t>24-25</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buNone/>
                      </a:pPr>
                      <a:r>
                        <a:rPr lang="en-IN" sz="1600" b="1" u="none" strike="noStrike">
                          <a:effectLst/>
                          <a:latin typeface="Segoe UI" panose="020B0502040204020203" pitchFamily="34" charset="0"/>
                          <a:cs typeface="Segoe UI" panose="020B0502040204020203" pitchFamily="34" charset="0"/>
                        </a:rPr>
                        <a:t>25-26</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
                        <a:buNone/>
                      </a:pPr>
                      <a:r>
                        <a:rPr lang="en-IN" sz="1600" b="1" u="none" strike="noStrike">
                          <a:effectLst/>
                          <a:latin typeface="Segoe UI" panose="020B0502040204020203" pitchFamily="34" charset="0"/>
                          <a:cs typeface="Segoe UI" panose="020B0502040204020203" pitchFamily="34" charset="0"/>
                        </a:rPr>
                        <a:t>24-25</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buNone/>
                      </a:pPr>
                      <a:r>
                        <a:rPr lang="en-IN" sz="1600" b="1" u="none" strike="noStrike">
                          <a:effectLst/>
                          <a:latin typeface="Segoe UI" panose="020B0502040204020203" pitchFamily="34" charset="0"/>
                          <a:cs typeface="Segoe UI" panose="020B0502040204020203" pitchFamily="34" charset="0"/>
                        </a:rPr>
                        <a:t>25-26</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
                        <a:buNone/>
                      </a:pPr>
                      <a:r>
                        <a:rPr lang="en-IN" sz="1600" b="1" u="none" strike="noStrike">
                          <a:effectLst/>
                          <a:latin typeface="Segoe UI" panose="020B0502040204020203" pitchFamily="34" charset="0"/>
                          <a:cs typeface="Segoe UI" panose="020B0502040204020203" pitchFamily="34" charset="0"/>
                        </a:rPr>
                        <a:t>24-25</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buNone/>
                      </a:pPr>
                      <a:r>
                        <a:rPr lang="en-IN" sz="1600" b="1" u="none" strike="noStrike">
                          <a:effectLst/>
                          <a:latin typeface="Segoe UI" panose="020B0502040204020203" pitchFamily="34" charset="0"/>
                          <a:cs typeface="Segoe UI" panose="020B0502040204020203" pitchFamily="34" charset="0"/>
                        </a:rPr>
                        <a:t>25-26</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
                        <a:buNone/>
                      </a:pPr>
                      <a:r>
                        <a:rPr lang="en-IN" sz="1600" b="1" u="none" strike="noStrike">
                          <a:effectLst/>
                          <a:latin typeface="Segoe UI" panose="020B0502040204020203" pitchFamily="34" charset="0"/>
                          <a:cs typeface="Segoe UI" panose="020B0502040204020203" pitchFamily="34" charset="0"/>
                        </a:rPr>
                        <a:t>24-25</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buNone/>
                      </a:pPr>
                      <a:r>
                        <a:rPr lang="en-IN" sz="1600" b="1" u="none" strike="noStrike">
                          <a:effectLst/>
                          <a:latin typeface="Segoe UI" panose="020B0502040204020203" pitchFamily="34" charset="0"/>
                          <a:cs typeface="Segoe UI" panose="020B0502040204020203" pitchFamily="34" charset="0"/>
                        </a:rPr>
                        <a:t>25-26</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
                        <a:buNone/>
                      </a:pPr>
                      <a:r>
                        <a:rPr lang="en-IN" sz="1600" b="1" u="none" strike="noStrike">
                          <a:effectLst/>
                          <a:latin typeface="Segoe UI" panose="020B0502040204020203" pitchFamily="34" charset="0"/>
                          <a:cs typeface="Segoe UI" panose="020B0502040204020203" pitchFamily="34" charset="0"/>
                        </a:rPr>
                        <a:t>24-25</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buNone/>
                      </a:pPr>
                      <a:r>
                        <a:rPr lang="en-IN" sz="1600" b="1" u="none" strike="noStrike">
                          <a:effectLst/>
                          <a:latin typeface="Segoe UI" panose="020B0502040204020203" pitchFamily="34" charset="0"/>
                          <a:cs typeface="Segoe UI" panose="020B0502040204020203" pitchFamily="34" charset="0"/>
                        </a:rPr>
                        <a:t>25-26</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
                        <a:buNone/>
                      </a:pPr>
                      <a:r>
                        <a:rPr lang="en-IN" sz="1600" b="1" u="none" strike="noStrike">
                          <a:effectLst/>
                          <a:latin typeface="Segoe UI" panose="020B0502040204020203" pitchFamily="34" charset="0"/>
                          <a:cs typeface="Segoe UI" panose="020B0502040204020203" pitchFamily="34" charset="0"/>
                        </a:rPr>
                        <a:t>24-25</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buNone/>
                      </a:pPr>
                      <a:r>
                        <a:rPr lang="en-IN" sz="1600" b="1" u="none" strike="noStrike">
                          <a:effectLst/>
                          <a:latin typeface="Segoe UI" panose="020B0502040204020203" pitchFamily="34" charset="0"/>
                          <a:cs typeface="Segoe UI" panose="020B0502040204020203" pitchFamily="34" charset="0"/>
                        </a:rPr>
                        <a:t>25-26</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5066633"/>
                  </a:ext>
                </a:extLst>
              </a:tr>
              <a:tr h="452330">
                <a:tc>
                  <a:txBody>
                    <a:bodyPr/>
                    <a:lstStyle/>
                    <a:p>
                      <a:pPr algn="r" fontAlgn="b">
                        <a:buNone/>
                      </a:pPr>
                      <a:r>
                        <a:rPr lang="en-IN" sz="1600" b="0" i="0" u="none" strike="noStrike">
                          <a:solidFill>
                            <a:srgbClr val="000000"/>
                          </a:solidFill>
                          <a:effectLst/>
                          <a:latin typeface="Segoe UI" panose="020B0502040204020203" pitchFamily="34" charset="0"/>
                        </a:rPr>
                        <a:t>91</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rtl="0" fontAlgn="b">
                        <a:buNone/>
                      </a:pPr>
                      <a:r>
                        <a:rPr lang="en-IN" sz="1600" b="0" i="0" u="none" strike="noStrike">
                          <a:solidFill>
                            <a:srgbClr val="000000"/>
                          </a:solidFill>
                          <a:effectLst/>
                          <a:latin typeface="Segoe UI" panose="020B0502040204020203" pitchFamily="34" charset="0"/>
                        </a:rPr>
                        <a:t>25-Jan</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600" b="0" i="0" u="none" strike="noStrike">
                          <a:solidFill>
                            <a:srgbClr val="000000"/>
                          </a:solidFill>
                          <a:effectLst/>
                          <a:latin typeface="Segoe UI" panose="020B0502040204020203" pitchFamily="34" charset="0"/>
                        </a:rPr>
                        <a:t>104000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110500</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4.05</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4.38</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0.84</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0.84</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2.04</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2.24</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1.96</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2.07</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11.01</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11.79</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19999494"/>
                  </a:ext>
                </a:extLst>
              </a:tr>
              <a:tr h="452330">
                <a:tc>
                  <a:txBody>
                    <a:bodyPr/>
                    <a:lstStyle/>
                    <a:p>
                      <a:pPr algn="r" fontAlgn="b">
                        <a:buNone/>
                      </a:pPr>
                      <a:r>
                        <a:rPr lang="en-IN" sz="1600" b="0" i="0" u="none" strike="noStrike">
                          <a:solidFill>
                            <a:srgbClr val="000000"/>
                          </a:solidFill>
                          <a:effectLst/>
                          <a:latin typeface="Segoe UI" panose="020B0502040204020203" pitchFamily="34" charset="0"/>
                        </a:rPr>
                        <a:t>92</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rtl="0" fontAlgn="b">
                        <a:buNone/>
                      </a:pPr>
                      <a:r>
                        <a:rPr lang="en-IN" sz="1600" b="0" i="0" u="none" strike="noStrike">
                          <a:solidFill>
                            <a:srgbClr val="000000"/>
                          </a:solidFill>
                          <a:effectLst/>
                          <a:latin typeface="Segoe UI" panose="020B0502040204020203" pitchFamily="34" charset="0"/>
                        </a:rPr>
                        <a:t>26-Jan</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600" b="0" i="0" u="none" strike="noStrike">
                          <a:solidFill>
                            <a:srgbClr val="000000"/>
                          </a:solidFill>
                          <a:effectLst/>
                          <a:latin typeface="Segoe UI" panose="020B0502040204020203" pitchFamily="34" charset="0"/>
                        </a:rPr>
                        <a:t>105600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106000</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4.08</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4.36</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0.85</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0.82</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2.02</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2.24</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2.03</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2.12</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11.12</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11.81</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581122599"/>
                  </a:ext>
                </a:extLst>
              </a:tr>
              <a:tr h="452330">
                <a:tc>
                  <a:txBody>
                    <a:bodyPr/>
                    <a:lstStyle/>
                    <a:p>
                      <a:pPr algn="r" fontAlgn="b">
                        <a:buNone/>
                      </a:pPr>
                      <a:r>
                        <a:rPr lang="en-IN" sz="1600" b="0" i="0" u="none" strike="noStrike">
                          <a:solidFill>
                            <a:srgbClr val="000000"/>
                          </a:solidFill>
                          <a:effectLst/>
                          <a:latin typeface="Segoe UI" panose="020B0502040204020203" pitchFamily="34" charset="0"/>
                        </a:rPr>
                        <a:t>93</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rtl="0" fontAlgn="b">
                        <a:buNone/>
                      </a:pPr>
                      <a:r>
                        <a:rPr lang="en-IN" sz="1600" b="0" i="0" u="none" strike="noStrike">
                          <a:solidFill>
                            <a:srgbClr val="000000"/>
                          </a:solidFill>
                          <a:effectLst/>
                          <a:latin typeface="Segoe UI" panose="020B0502040204020203" pitchFamily="34" charset="0"/>
                        </a:rPr>
                        <a:t>27-Jan</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600" b="0" i="0" u="none" strike="noStrike">
                          <a:solidFill>
                            <a:srgbClr val="000000"/>
                          </a:solidFill>
                          <a:effectLst/>
                          <a:latin typeface="Segoe UI" panose="020B0502040204020203" pitchFamily="34" charset="0"/>
                        </a:rPr>
                        <a:t>102400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109000</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4.07</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4.43</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0.84</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0.83</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2.00</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2.26</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2.05</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2.06</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11.15</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11.81</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406895716"/>
                  </a:ext>
                </a:extLst>
              </a:tr>
              <a:tr h="452330">
                <a:tc>
                  <a:txBody>
                    <a:bodyPr/>
                    <a:lstStyle/>
                    <a:p>
                      <a:pPr algn="r" fontAlgn="b">
                        <a:buNone/>
                      </a:pPr>
                      <a:r>
                        <a:rPr lang="en-IN" sz="1600" b="0" i="0" u="none" strike="noStrike">
                          <a:solidFill>
                            <a:srgbClr val="000000"/>
                          </a:solidFill>
                          <a:effectLst/>
                          <a:latin typeface="Segoe UI" panose="020B0502040204020203" pitchFamily="34" charset="0"/>
                        </a:rPr>
                        <a:t>94</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rtl="0" fontAlgn="b">
                        <a:buNone/>
                      </a:pPr>
                      <a:r>
                        <a:rPr lang="en-IN" sz="1600" b="0" i="0" u="none" strike="noStrike">
                          <a:solidFill>
                            <a:srgbClr val="000000"/>
                          </a:solidFill>
                          <a:effectLst/>
                          <a:latin typeface="Segoe UI" panose="020B0502040204020203" pitchFamily="34" charset="0"/>
                        </a:rPr>
                        <a:t>28-Jan</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600" b="0" i="0" u="none" strike="noStrike">
                          <a:solidFill>
                            <a:srgbClr val="000000"/>
                          </a:solidFill>
                          <a:effectLst/>
                          <a:latin typeface="Segoe UI" panose="020B0502040204020203" pitchFamily="34" charset="0"/>
                        </a:rPr>
                        <a:t>59000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110000</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1.68</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4.53</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0.47</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0.79</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1.53</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2.37</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1.54</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2.16</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6.95</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12.06</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140254943"/>
                  </a:ext>
                </a:extLst>
              </a:tr>
              <a:tr h="452330">
                <a:tc>
                  <a:txBody>
                    <a:bodyPr/>
                    <a:lstStyle/>
                    <a:p>
                      <a:pPr algn="r" fontAlgn="b">
                        <a:buNone/>
                      </a:pPr>
                      <a:r>
                        <a:rPr lang="en-IN" sz="1600" b="0" i="0" u="none" strike="noStrike">
                          <a:solidFill>
                            <a:srgbClr val="000000"/>
                          </a:solidFill>
                          <a:effectLst/>
                          <a:latin typeface="Segoe UI" panose="020B0502040204020203" pitchFamily="34" charset="0"/>
                        </a:rPr>
                        <a:t>95</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rtl="0" fontAlgn="b">
                        <a:buNone/>
                      </a:pPr>
                      <a:r>
                        <a:rPr lang="en-IN" sz="1600" b="0" i="0" u="none" strike="noStrike">
                          <a:solidFill>
                            <a:srgbClr val="000000"/>
                          </a:solidFill>
                          <a:effectLst/>
                          <a:latin typeface="Segoe UI" panose="020B0502040204020203" pitchFamily="34" charset="0"/>
                        </a:rPr>
                        <a:t>29-Jan</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600" b="0" i="0" u="none" strike="noStrike">
                          <a:solidFill>
                            <a:srgbClr val="000000"/>
                          </a:solidFill>
                          <a:effectLst/>
                          <a:latin typeface="Segoe UI" panose="020B0502040204020203" pitchFamily="34" charset="0"/>
                        </a:rPr>
                        <a:t>109000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57000</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3.07</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1.78</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0.86</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0.42</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2.00</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1.74</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1.96</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1.73</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10.11</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7.31</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602634164"/>
                  </a:ext>
                </a:extLst>
              </a:tr>
              <a:tr h="452330">
                <a:tc>
                  <a:txBody>
                    <a:bodyPr/>
                    <a:lstStyle/>
                    <a:p>
                      <a:pPr algn="r" fontAlgn="b">
                        <a:buNone/>
                      </a:pPr>
                      <a:r>
                        <a:rPr lang="en-IN" sz="1600" b="0" i="0" u="none" strike="noStrike">
                          <a:solidFill>
                            <a:srgbClr val="000000"/>
                          </a:solidFill>
                          <a:effectLst/>
                          <a:latin typeface="Segoe UI" panose="020B0502040204020203" pitchFamily="34" charset="0"/>
                        </a:rPr>
                        <a:t>96</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rtl="0" fontAlgn="b">
                        <a:buNone/>
                      </a:pPr>
                      <a:r>
                        <a:rPr lang="en-IN" sz="1600" b="0" i="0" u="none" strike="noStrike">
                          <a:solidFill>
                            <a:srgbClr val="000000"/>
                          </a:solidFill>
                          <a:effectLst/>
                          <a:latin typeface="Segoe UI" panose="020B0502040204020203" pitchFamily="34" charset="0"/>
                        </a:rPr>
                        <a:t>30-Jan</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600" b="0" i="0" u="none" strike="noStrike">
                          <a:solidFill>
                            <a:srgbClr val="000000"/>
                          </a:solidFill>
                          <a:effectLst/>
                          <a:latin typeface="Segoe UI" panose="020B0502040204020203" pitchFamily="34" charset="0"/>
                        </a:rPr>
                        <a:t>104200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110500</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3.00</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3.22</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0.81</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0.81</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2.02</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2.27</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1.98</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2.03</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10.01</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10.67</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994587599"/>
                  </a:ext>
                </a:extLst>
              </a:tr>
              <a:tr h="452330">
                <a:tc>
                  <a:txBody>
                    <a:bodyPr/>
                    <a:lstStyle/>
                    <a:p>
                      <a:pPr algn="r" fontAlgn="b">
                        <a:buNone/>
                      </a:pPr>
                      <a:r>
                        <a:rPr lang="en-IN" sz="1600" b="0" i="0" u="none" strike="noStrike">
                          <a:solidFill>
                            <a:srgbClr val="000000"/>
                          </a:solidFill>
                          <a:effectLst/>
                          <a:latin typeface="Segoe UI" panose="020B0502040204020203" pitchFamily="34" charset="0"/>
                        </a:rPr>
                        <a:t>97</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rtl="0" fontAlgn="b">
                        <a:buNone/>
                      </a:pPr>
                      <a:r>
                        <a:rPr lang="en-IN" sz="1600" b="0" i="0" u="none" strike="noStrike">
                          <a:solidFill>
                            <a:srgbClr val="000000"/>
                          </a:solidFill>
                          <a:effectLst/>
                          <a:latin typeface="Segoe UI" panose="020B0502040204020203" pitchFamily="34" charset="0"/>
                        </a:rPr>
                        <a:t>31-Jan</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600" b="0" i="0" u="none" strike="noStrike">
                          <a:solidFill>
                            <a:srgbClr val="000000"/>
                          </a:solidFill>
                          <a:effectLst/>
                          <a:latin typeface="Segoe UI" panose="020B0502040204020203" pitchFamily="34" charset="0"/>
                        </a:rPr>
                        <a:t>105000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108500</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3.17</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3.42</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0.83</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0.81</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2.03</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2.38</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rtl="0" fontAlgn="b">
                        <a:buNone/>
                      </a:pPr>
                      <a:r>
                        <a:rPr lang="en-IN" sz="1600" b="0" i="0" u="none" strike="noStrike">
                          <a:solidFill>
                            <a:srgbClr val="000000"/>
                          </a:solidFill>
                          <a:effectLst/>
                          <a:latin typeface="Segoe UI" panose="020B0502040204020203" pitchFamily="34" charset="0"/>
                        </a:rPr>
                        <a:t>2.07</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2.03</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10.28</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b">
                        <a:buNone/>
                      </a:pPr>
                      <a:r>
                        <a:rPr lang="en-IN" sz="1600" b="0" i="0" u="none" strike="noStrike">
                          <a:solidFill>
                            <a:srgbClr val="000000"/>
                          </a:solidFill>
                          <a:effectLst/>
                          <a:latin typeface="Segoe UI" panose="020B0502040204020203" pitchFamily="34" charset="0"/>
                        </a:rPr>
                        <a:t>10.92</a:t>
                      </a:r>
                    </a:p>
                  </a:txBody>
                  <a:tcPr marL="0" marR="8572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000961435"/>
                  </a:ext>
                </a:extLst>
              </a:tr>
            </a:tbl>
          </a:graphicData>
        </a:graphic>
      </p:graphicFrame>
    </p:spTree>
    <p:extLst>
      <p:ext uri="{BB962C8B-B14F-4D97-AF65-F5344CB8AC3E}">
        <p14:creationId xmlns:p14="http://schemas.microsoft.com/office/powerpoint/2010/main" val="9228968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4CDBC-170A-6D44-F17A-94D74EB610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8AB80C-19BD-250B-BDC9-10495B44A1FA}"/>
              </a:ext>
            </a:extLst>
          </p:cNvPr>
          <p:cNvSpPr>
            <a:spLocks noGrp="1"/>
          </p:cNvSpPr>
          <p:nvPr>
            <p:ph type="sldNum" sz="quarter" idx="12"/>
          </p:nvPr>
        </p:nvSpPr>
        <p:spPr>
          <a:prstGeom prst="rect">
            <a:avLst/>
          </a:prstGeom>
        </p:spPr>
        <p:txBody>
          <a:bodyPr/>
          <a:lstStyle/>
          <a:p>
            <a:fld id="{B76B49FA-22BB-44F5-8EFA-E5C56FA3907E}" type="slidenum">
              <a:rPr lang="en-US" smtClean="0"/>
              <a:pPr/>
              <a:t>48</a:t>
            </a:fld>
            <a:endParaRPr lang="en-US"/>
          </a:p>
        </p:txBody>
      </p:sp>
      <p:sp>
        <p:nvSpPr>
          <p:cNvPr id="3" name="TextBox 4">
            <a:extLst>
              <a:ext uri="{FF2B5EF4-FFF2-40B4-BE49-F238E27FC236}">
                <a16:creationId xmlns:a16="http://schemas.microsoft.com/office/drawing/2014/main" id="{7A173721-559C-39C7-3B43-E84590435268}"/>
              </a:ext>
            </a:extLst>
          </p:cNvPr>
          <p:cNvSpPr txBox="1">
            <a:spLocks noChangeArrowheads="1"/>
          </p:cNvSpPr>
          <p:nvPr/>
        </p:nvSpPr>
        <p:spPr bwMode="auto">
          <a:xfrm>
            <a:off x="2209799" y="1"/>
            <a:ext cx="7848600" cy="609600"/>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a:t>Milling Data </a:t>
            </a:r>
          </a:p>
        </p:txBody>
      </p:sp>
      <p:sp>
        <p:nvSpPr>
          <p:cNvPr id="7" name="Rectangle 5">
            <a:extLst>
              <a:ext uri="{FF2B5EF4-FFF2-40B4-BE49-F238E27FC236}">
                <a16:creationId xmlns:a16="http://schemas.microsoft.com/office/drawing/2014/main" id="{A50BBBD7-FCED-B8FA-39DE-1A684376BDBB}"/>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5" name="Table 4">
            <a:extLst>
              <a:ext uri="{FF2B5EF4-FFF2-40B4-BE49-F238E27FC236}">
                <a16:creationId xmlns:a16="http://schemas.microsoft.com/office/drawing/2014/main" id="{3971B68D-8D9E-3C56-33B8-2669D9580D51}"/>
              </a:ext>
            </a:extLst>
          </p:cNvPr>
          <p:cNvGraphicFramePr>
            <a:graphicFrameLocks noGrp="1"/>
          </p:cNvGraphicFramePr>
          <p:nvPr/>
        </p:nvGraphicFramePr>
        <p:xfrm>
          <a:off x="457200" y="914400"/>
          <a:ext cx="11582400" cy="5577704"/>
        </p:xfrm>
        <a:graphic>
          <a:graphicData uri="http://schemas.openxmlformats.org/drawingml/2006/table">
            <a:tbl>
              <a:tblPr>
                <a:tableStyleId>{5C22544A-7EE6-4342-B048-85BDC9FD1C3A}</a:tableStyleId>
              </a:tblPr>
              <a:tblGrid>
                <a:gridCol w="376110">
                  <a:extLst>
                    <a:ext uri="{9D8B030D-6E8A-4147-A177-3AD203B41FA5}">
                      <a16:colId xmlns:a16="http://schemas.microsoft.com/office/drawing/2014/main" val="2549682076"/>
                    </a:ext>
                  </a:extLst>
                </a:gridCol>
                <a:gridCol w="904875">
                  <a:extLst>
                    <a:ext uri="{9D8B030D-6E8A-4147-A177-3AD203B41FA5}">
                      <a16:colId xmlns:a16="http://schemas.microsoft.com/office/drawing/2014/main" val="3214623231"/>
                    </a:ext>
                  </a:extLst>
                </a:gridCol>
                <a:gridCol w="772280">
                  <a:extLst>
                    <a:ext uri="{9D8B030D-6E8A-4147-A177-3AD203B41FA5}">
                      <a16:colId xmlns:a16="http://schemas.microsoft.com/office/drawing/2014/main" val="1108654979"/>
                    </a:ext>
                  </a:extLst>
                </a:gridCol>
                <a:gridCol w="739775">
                  <a:extLst>
                    <a:ext uri="{9D8B030D-6E8A-4147-A177-3AD203B41FA5}">
                      <a16:colId xmlns:a16="http://schemas.microsoft.com/office/drawing/2014/main" val="2886036351"/>
                    </a:ext>
                  </a:extLst>
                </a:gridCol>
                <a:gridCol w="644089">
                  <a:extLst>
                    <a:ext uri="{9D8B030D-6E8A-4147-A177-3AD203B41FA5}">
                      <a16:colId xmlns:a16="http://schemas.microsoft.com/office/drawing/2014/main" val="3127131328"/>
                    </a:ext>
                  </a:extLst>
                </a:gridCol>
                <a:gridCol w="601776">
                  <a:extLst>
                    <a:ext uri="{9D8B030D-6E8A-4147-A177-3AD203B41FA5}">
                      <a16:colId xmlns:a16="http://schemas.microsoft.com/office/drawing/2014/main" val="3216222842"/>
                    </a:ext>
                  </a:extLst>
                </a:gridCol>
                <a:gridCol w="601463">
                  <a:extLst>
                    <a:ext uri="{9D8B030D-6E8A-4147-A177-3AD203B41FA5}">
                      <a16:colId xmlns:a16="http://schemas.microsoft.com/office/drawing/2014/main" val="1845360195"/>
                    </a:ext>
                  </a:extLst>
                </a:gridCol>
                <a:gridCol w="584232">
                  <a:extLst>
                    <a:ext uri="{9D8B030D-6E8A-4147-A177-3AD203B41FA5}">
                      <a16:colId xmlns:a16="http://schemas.microsoft.com/office/drawing/2014/main" val="3148407159"/>
                    </a:ext>
                  </a:extLst>
                </a:gridCol>
                <a:gridCol w="642522">
                  <a:extLst>
                    <a:ext uri="{9D8B030D-6E8A-4147-A177-3AD203B41FA5}">
                      <a16:colId xmlns:a16="http://schemas.microsoft.com/office/drawing/2014/main" val="2410570435"/>
                    </a:ext>
                  </a:extLst>
                </a:gridCol>
                <a:gridCol w="526554">
                  <a:extLst>
                    <a:ext uri="{9D8B030D-6E8A-4147-A177-3AD203B41FA5}">
                      <a16:colId xmlns:a16="http://schemas.microsoft.com/office/drawing/2014/main" val="770965537"/>
                    </a:ext>
                  </a:extLst>
                </a:gridCol>
                <a:gridCol w="451332">
                  <a:extLst>
                    <a:ext uri="{9D8B030D-6E8A-4147-A177-3AD203B41FA5}">
                      <a16:colId xmlns:a16="http://schemas.microsoft.com/office/drawing/2014/main" val="2500078490"/>
                    </a:ext>
                  </a:extLst>
                </a:gridCol>
                <a:gridCol w="526554">
                  <a:extLst>
                    <a:ext uri="{9D8B030D-6E8A-4147-A177-3AD203B41FA5}">
                      <a16:colId xmlns:a16="http://schemas.microsoft.com/office/drawing/2014/main" val="2443339203"/>
                    </a:ext>
                  </a:extLst>
                </a:gridCol>
                <a:gridCol w="526554">
                  <a:extLst>
                    <a:ext uri="{9D8B030D-6E8A-4147-A177-3AD203B41FA5}">
                      <a16:colId xmlns:a16="http://schemas.microsoft.com/office/drawing/2014/main" val="2518733467"/>
                    </a:ext>
                  </a:extLst>
                </a:gridCol>
                <a:gridCol w="526554">
                  <a:extLst>
                    <a:ext uri="{9D8B030D-6E8A-4147-A177-3AD203B41FA5}">
                      <a16:colId xmlns:a16="http://schemas.microsoft.com/office/drawing/2014/main" val="93178978"/>
                    </a:ext>
                  </a:extLst>
                </a:gridCol>
                <a:gridCol w="601776">
                  <a:extLst>
                    <a:ext uri="{9D8B030D-6E8A-4147-A177-3AD203B41FA5}">
                      <a16:colId xmlns:a16="http://schemas.microsoft.com/office/drawing/2014/main" val="3024256811"/>
                    </a:ext>
                  </a:extLst>
                </a:gridCol>
                <a:gridCol w="564165">
                  <a:extLst>
                    <a:ext uri="{9D8B030D-6E8A-4147-A177-3AD203B41FA5}">
                      <a16:colId xmlns:a16="http://schemas.microsoft.com/office/drawing/2014/main" val="1905324898"/>
                    </a:ext>
                  </a:extLst>
                </a:gridCol>
                <a:gridCol w="600209">
                  <a:extLst>
                    <a:ext uri="{9D8B030D-6E8A-4147-A177-3AD203B41FA5}">
                      <a16:colId xmlns:a16="http://schemas.microsoft.com/office/drawing/2014/main" val="2458547830"/>
                    </a:ext>
                  </a:extLst>
                </a:gridCol>
                <a:gridCol w="1391580">
                  <a:extLst>
                    <a:ext uri="{9D8B030D-6E8A-4147-A177-3AD203B41FA5}">
                      <a16:colId xmlns:a16="http://schemas.microsoft.com/office/drawing/2014/main" val="2815566806"/>
                    </a:ext>
                  </a:extLst>
                </a:gridCol>
              </a:tblGrid>
              <a:tr h="304491">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Crop Day</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Cane Crush in Qlts</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US" sz="1000" b="1" u="none" strike="noStrike">
                          <a:solidFill>
                            <a:schemeClr val="bg1"/>
                          </a:solidFill>
                          <a:effectLst/>
                          <a:latin typeface="Segoe UI" panose="020B0502040204020203" pitchFamily="34" charset="0"/>
                          <a:cs typeface="Segoe UI" panose="020B0502040204020203" pitchFamily="34" charset="0"/>
                        </a:rPr>
                        <a:t>Av Crush Rate      Excl  Stopp</a:t>
                      </a:r>
                      <a:endParaRPr lang="en-US"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Imbibition % Fiber</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Maceration % Cane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Bag Pol</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Bag Moisture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gridSpan="2">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Power  kw / T Cane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Stoppage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fontAlgn="ctr">
                        <a:buNone/>
                      </a:pP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2217202399"/>
                  </a:ext>
                </a:extLst>
              </a:tr>
              <a:tr h="304491">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 </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 </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On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To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On Day</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To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On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To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On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To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On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To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On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To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On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To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IN" sz="1000" b="1" u="none" strike="noStrike">
                          <a:solidFill>
                            <a:schemeClr val="bg1"/>
                          </a:solidFill>
                          <a:effectLst/>
                          <a:latin typeface="Segoe UI" panose="020B0502040204020203" pitchFamily="34" charset="0"/>
                          <a:cs typeface="Segoe UI" panose="020B0502040204020203" pitchFamily="34" charset="0"/>
                        </a:rPr>
                        <a:t>To date</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fontAlgn="ctr">
                        <a:buNone/>
                      </a:pPr>
                      <a:r>
                        <a:rPr lang="en-US" sz="1000" b="1" i="0" u="none" strike="noStrike">
                          <a:solidFill>
                            <a:schemeClr val="bg1"/>
                          </a:solidFill>
                          <a:effectLst/>
                          <a:latin typeface="Segoe UI" panose="020B0502040204020203" pitchFamily="34" charset="0"/>
                          <a:cs typeface="Segoe UI" panose="020B0502040204020203" pitchFamily="34" charset="0"/>
                        </a:rPr>
                        <a:t>Reduce Crush </a:t>
                      </a:r>
                      <a:endParaRPr lang="en-IN" sz="1000" b="1" i="0" u="none" strike="noStrike">
                        <a:solidFill>
                          <a:schemeClr val="bg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extLst>
                  <a:ext uri="{0D108BD9-81ED-4DB2-BD59-A6C34878D82A}">
                    <a16:rowId xmlns:a16="http://schemas.microsoft.com/office/drawing/2014/main" val="4186282665"/>
                  </a:ext>
                </a:extLst>
              </a:tr>
              <a:tr h="182696">
                <a:tc>
                  <a:txBody>
                    <a:bodyPr/>
                    <a:lstStyle/>
                    <a:p>
                      <a:pPr algn="ctr" fontAlgn="ctr">
                        <a:buNone/>
                      </a:pPr>
                      <a:endParaRPr lang="en-IN" sz="1200" b="1" i="0" u="none" strike="noStrike">
                        <a:solidFill>
                          <a:srgbClr val="FFFF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Target</a:t>
                      </a: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93229</a:t>
                      </a: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17900000</a:t>
                      </a: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buNone/>
                      </a:pP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290-295</a:t>
                      </a: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40% Max</a:t>
                      </a: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1.65-1.70</a:t>
                      </a: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49.00-49.5</a:t>
                      </a: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grid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31.50-32.00</a:t>
                      </a: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72</a:t>
                      </a: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endParaRPr lang="en-IN" sz="1200" b="1" i="0" u="none" strike="noStrike">
                        <a:solidFill>
                          <a:srgbClr val="FF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591469306"/>
                  </a:ext>
                </a:extLst>
              </a:tr>
              <a:tr h="314976">
                <a:tc>
                  <a:txBody>
                    <a:bodyPr/>
                    <a:lstStyle/>
                    <a:p>
                      <a:pPr algn="r" fontAlgn="ctr">
                        <a:buNone/>
                      </a:pPr>
                      <a:r>
                        <a:rPr lang="en-IN" sz="1200" b="0" i="0" u="none" strike="noStrike">
                          <a:solidFill>
                            <a:srgbClr val="000000"/>
                          </a:solidFill>
                          <a:effectLst/>
                          <a:latin typeface="Segoe UI" panose="020B0502040204020203" pitchFamily="34" charset="0"/>
                        </a:rPr>
                        <a:t>92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25/01/2026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1" i="0" u="none" strike="noStrike">
                          <a:solidFill>
                            <a:srgbClr val="000000"/>
                          </a:solidFill>
                          <a:effectLst/>
                          <a:highlight>
                            <a:srgbClr val="00FF00"/>
                          </a:highlight>
                          <a:latin typeface="Segoe UI" panose="020B0502040204020203" pitchFamily="34" charset="0"/>
                        </a:rPr>
                        <a:t>110500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200" b="0" i="0" u="none" strike="noStrike">
                          <a:solidFill>
                            <a:srgbClr val="000000"/>
                          </a:solidFill>
                          <a:effectLst/>
                          <a:latin typeface="Segoe UI" panose="020B0502040204020203" pitchFamily="34" charset="0"/>
                        </a:rPr>
                        <a:t>9302200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110500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200" b="0" i="0" u="none" strike="noStrike">
                          <a:solidFill>
                            <a:srgbClr val="000000"/>
                          </a:solidFill>
                          <a:effectLst/>
                          <a:latin typeface="Segoe UI" panose="020B0502040204020203" pitchFamily="34" charset="0"/>
                        </a:rPr>
                        <a:t>103150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291.14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280.95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39.86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37.48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50.20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50.13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31.06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31.89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0:00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200" b="0" i="0" u="none" strike="noStrike">
                          <a:solidFill>
                            <a:srgbClr val="000000"/>
                          </a:solidFill>
                          <a:effectLst/>
                          <a:latin typeface="Segoe UI" panose="020B0502040204020203" pitchFamily="34" charset="0"/>
                        </a:rPr>
                        <a:t>0</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673120"/>
                  </a:ext>
                </a:extLst>
              </a:tr>
              <a:tr h="629951">
                <a:tc>
                  <a:txBody>
                    <a:bodyPr/>
                    <a:lstStyle/>
                    <a:p>
                      <a:pPr algn="r" fontAlgn="ctr">
                        <a:buNone/>
                      </a:pPr>
                      <a:r>
                        <a:rPr lang="en-IN" sz="1200" b="0" i="0" u="none" strike="noStrike">
                          <a:solidFill>
                            <a:srgbClr val="000000"/>
                          </a:solidFill>
                          <a:effectLst/>
                          <a:latin typeface="Segoe UI" panose="020B0502040204020203" pitchFamily="34" charset="0"/>
                        </a:rPr>
                        <a:t>93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26/01/2026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1" i="0" u="none" strike="noStrike">
                          <a:solidFill>
                            <a:srgbClr val="000000"/>
                          </a:solidFill>
                          <a:effectLst/>
                          <a:highlight>
                            <a:srgbClr val="00FF00"/>
                          </a:highlight>
                          <a:latin typeface="Segoe UI" panose="020B0502040204020203" pitchFamily="34" charset="0"/>
                        </a:rPr>
                        <a:t>106000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200" b="0" i="0" u="none" strike="noStrike">
                          <a:solidFill>
                            <a:srgbClr val="000000"/>
                          </a:solidFill>
                          <a:effectLst/>
                          <a:latin typeface="Segoe UI" panose="020B0502040204020203" pitchFamily="34" charset="0"/>
                        </a:rPr>
                        <a:t>9408200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106667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200" b="0" i="0" u="none" strike="noStrike">
                          <a:solidFill>
                            <a:srgbClr val="000000"/>
                          </a:solidFill>
                          <a:effectLst/>
                          <a:latin typeface="Segoe UI" panose="020B0502040204020203" pitchFamily="34" charset="0"/>
                        </a:rPr>
                        <a:t>103188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294.10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281.11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40.42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37.52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50.15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50.13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32.41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31.90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0:09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200" b="0" i="0" u="none" strike="noStrike">
                          <a:solidFill>
                            <a:srgbClr val="000000"/>
                          </a:solidFill>
                          <a:effectLst/>
                          <a:latin typeface="Segoe UI" panose="020B0502040204020203" pitchFamily="34" charset="0"/>
                        </a:rPr>
                        <a:t>0</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7233925"/>
                  </a:ext>
                </a:extLst>
              </a:tr>
              <a:tr h="276975">
                <a:tc>
                  <a:txBody>
                    <a:bodyPr/>
                    <a:lstStyle/>
                    <a:p>
                      <a:pPr algn="r" fontAlgn="ctr">
                        <a:buNone/>
                      </a:pPr>
                      <a:r>
                        <a:rPr lang="en-IN" sz="1200" b="0" i="0" u="none" strike="noStrike">
                          <a:solidFill>
                            <a:srgbClr val="000000"/>
                          </a:solidFill>
                          <a:effectLst/>
                          <a:latin typeface="Segoe UI" panose="020B0502040204020203" pitchFamily="34" charset="0"/>
                        </a:rPr>
                        <a:t>94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27/01/2026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1" i="0" u="none" strike="noStrike">
                          <a:solidFill>
                            <a:srgbClr val="000000"/>
                          </a:solidFill>
                          <a:effectLst/>
                          <a:highlight>
                            <a:srgbClr val="00FF00"/>
                          </a:highlight>
                          <a:latin typeface="Segoe UI" panose="020B0502040204020203" pitchFamily="34" charset="0"/>
                        </a:rPr>
                        <a:t>109000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200" b="0" i="0" u="none" strike="noStrike">
                          <a:solidFill>
                            <a:srgbClr val="000000"/>
                          </a:solidFill>
                          <a:effectLst/>
                          <a:latin typeface="Segoe UI" panose="020B0502040204020203" pitchFamily="34" charset="0"/>
                        </a:rPr>
                        <a:t>9517200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109151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200" b="0" i="0" u="none" strike="noStrike">
                          <a:solidFill>
                            <a:srgbClr val="000000"/>
                          </a:solidFill>
                          <a:effectLst/>
                          <a:latin typeface="Segoe UI" panose="020B0502040204020203" pitchFamily="34" charset="0"/>
                        </a:rPr>
                        <a:t>103253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294.71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281.27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39.95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37.54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50.23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50.13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31.58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31.89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0:02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200" b="0" i="0" u="none" strike="noStrike">
                          <a:solidFill>
                            <a:srgbClr val="000000"/>
                          </a:solidFill>
                          <a:effectLst/>
                          <a:latin typeface="Segoe UI" panose="020B0502040204020203" pitchFamily="34" charset="0"/>
                        </a:rPr>
                        <a:t>0</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5948358"/>
                  </a:ext>
                </a:extLst>
              </a:tr>
              <a:tr h="297937">
                <a:tc>
                  <a:txBody>
                    <a:bodyPr/>
                    <a:lstStyle/>
                    <a:p>
                      <a:pPr algn="r" fontAlgn="ctr">
                        <a:buNone/>
                      </a:pPr>
                      <a:r>
                        <a:rPr lang="en-IN" sz="1200" b="0" i="0" u="none" strike="noStrike">
                          <a:solidFill>
                            <a:srgbClr val="000000"/>
                          </a:solidFill>
                          <a:effectLst/>
                          <a:latin typeface="Segoe UI" panose="020B0502040204020203" pitchFamily="34" charset="0"/>
                        </a:rPr>
                        <a:t>95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28/01/2026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1" i="0" u="none" strike="noStrike">
                          <a:solidFill>
                            <a:srgbClr val="000000"/>
                          </a:solidFill>
                          <a:effectLst/>
                          <a:highlight>
                            <a:srgbClr val="00FF00"/>
                          </a:highlight>
                          <a:latin typeface="Segoe UI" panose="020B0502040204020203" pitchFamily="34" charset="0"/>
                        </a:rPr>
                        <a:t>110000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200" b="0" i="0" u="none" strike="noStrike">
                          <a:solidFill>
                            <a:srgbClr val="000000"/>
                          </a:solidFill>
                          <a:effectLst/>
                          <a:latin typeface="Segoe UI" panose="020B0502040204020203" pitchFamily="34" charset="0"/>
                        </a:rPr>
                        <a:t>9627200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110230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200" b="0" i="0" u="none" strike="noStrike">
                          <a:solidFill>
                            <a:srgbClr val="000000"/>
                          </a:solidFill>
                          <a:effectLst/>
                          <a:latin typeface="Segoe UI" panose="020B0502040204020203" pitchFamily="34" charset="0"/>
                        </a:rPr>
                        <a:t>103328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292.69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281.41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39.55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37.57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50.12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50.13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31.79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31.89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0:03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200" b="0" i="0" u="none" strike="noStrike">
                          <a:solidFill>
                            <a:srgbClr val="000000"/>
                          </a:solidFill>
                          <a:effectLst/>
                          <a:latin typeface="Segoe UI" panose="020B0502040204020203" pitchFamily="34" charset="0"/>
                        </a:rPr>
                        <a:t>0</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137932"/>
                  </a:ext>
                </a:extLst>
              </a:tr>
              <a:tr h="365677">
                <a:tc>
                  <a:txBody>
                    <a:bodyPr/>
                    <a:lstStyle/>
                    <a:p>
                      <a:pPr algn="r" fontAlgn="ctr">
                        <a:buNone/>
                      </a:pPr>
                      <a:r>
                        <a:rPr lang="en-IN" sz="1200" b="0" i="0" u="none" strike="noStrike">
                          <a:solidFill>
                            <a:srgbClr val="000000"/>
                          </a:solidFill>
                          <a:effectLst/>
                          <a:latin typeface="Segoe UI" panose="020B0502040204020203" pitchFamily="34" charset="0"/>
                        </a:rPr>
                        <a:t>96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29/01/2026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1" i="0" u="none" strike="noStrike">
                          <a:solidFill>
                            <a:srgbClr val="000000"/>
                          </a:solidFill>
                          <a:effectLst/>
                          <a:highlight>
                            <a:srgbClr val="00FF00"/>
                          </a:highlight>
                          <a:latin typeface="Segoe UI" panose="020B0502040204020203" pitchFamily="34" charset="0"/>
                        </a:rPr>
                        <a:t>57000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200" b="0" i="0" u="none" strike="noStrike">
                          <a:solidFill>
                            <a:srgbClr val="000000"/>
                          </a:solidFill>
                          <a:effectLst/>
                          <a:latin typeface="Segoe UI" panose="020B0502040204020203" pitchFamily="34" charset="0"/>
                        </a:rPr>
                        <a:t>9684200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84445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200" b="0" i="0" u="none" strike="noStrike">
                          <a:solidFill>
                            <a:srgbClr val="000000"/>
                          </a:solidFill>
                          <a:effectLst/>
                          <a:latin typeface="Segoe UI" panose="020B0502040204020203" pitchFamily="34" charset="0"/>
                        </a:rPr>
                        <a:t>103192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298.54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291.50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39.70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37.58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1.80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50.42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50.13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41.27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31.95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7:48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200" b="0" i="0" u="none" strike="noStrike">
                          <a:solidFill>
                            <a:srgbClr val="00B0F0"/>
                          </a:solidFill>
                          <a:effectLst/>
                          <a:latin typeface="Segoe UI" panose="020B0502040204020203" pitchFamily="34" charset="0"/>
                        </a:rPr>
                        <a:t>Mill Started at 6.12PM, DS 150 &amp; Ref 160 Juice Flow &amp; Increase 260 &amp; 240 at 5.39 AM due to 70 TPH Boiler W S Cleaning work.</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1798105"/>
                  </a:ext>
                </a:extLst>
              </a:tr>
              <a:tr h="1192881">
                <a:tc>
                  <a:txBody>
                    <a:bodyPr/>
                    <a:lstStyle/>
                    <a:p>
                      <a:pPr algn="r" fontAlgn="ctr">
                        <a:buNone/>
                      </a:pPr>
                      <a:r>
                        <a:rPr lang="en-IN" sz="1200" b="0" i="0" u="none" strike="noStrike">
                          <a:solidFill>
                            <a:srgbClr val="000000"/>
                          </a:solidFill>
                          <a:effectLst/>
                          <a:latin typeface="Segoe UI" panose="020B0502040204020203" pitchFamily="34" charset="0"/>
                        </a:rPr>
                        <a:t>97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30/01/2026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1" i="0" u="none" strike="noStrike">
                          <a:solidFill>
                            <a:srgbClr val="000000"/>
                          </a:solidFill>
                          <a:effectLst/>
                          <a:highlight>
                            <a:srgbClr val="00FF00"/>
                          </a:highlight>
                          <a:latin typeface="Segoe UI" panose="020B0502040204020203" pitchFamily="34" charset="0"/>
                        </a:rPr>
                        <a:t>110500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200" b="0" i="0" u="none" strike="noStrike">
                          <a:solidFill>
                            <a:srgbClr val="000000"/>
                          </a:solidFill>
                          <a:effectLst/>
                          <a:latin typeface="Segoe UI" panose="020B0502040204020203" pitchFamily="34" charset="0"/>
                        </a:rPr>
                        <a:t>9794700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110500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200" b="0" i="0" u="none" strike="noStrike">
                          <a:solidFill>
                            <a:srgbClr val="000000"/>
                          </a:solidFill>
                          <a:effectLst/>
                          <a:latin typeface="Segoe UI" panose="020B0502040204020203" pitchFamily="34" charset="0"/>
                        </a:rPr>
                        <a:t>103268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289.41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281.61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39.06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17.60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50.07</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50.13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28.71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31.91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0:00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200" b="0" i="0" u="none" strike="noStrike">
                          <a:solidFill>
                            <a:srgbClr val="00B0F0"/>
                          </a:solidFill>
                          <a:effectLst/>
                          <a:latin typeface="Segoe UI" panose="020B0502040204020203" pitchFamily="34" charset="0"/>
                        </a:rPr>
                        <a:t>DS Side Juice Flow reduced due to low Steam Pressure.</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5945594"/>
                  </a:ext>
                </a:extLst>
              </a:tr>
              <a:tr h="609464">
                <a:tc>
                  <a:txBody>
                    <a:bodyPr/>
                    <a:lstStyle/>
                    <a:p>
                      <a:pPr algn="r" fontAlgn="ctr">
                        <a:buNone/>
                      </a:pPr>
                      <a:r>
                        <a:rPr lang="en-IN" sz="1200" b="0" i="0" u="none" strike="noStrike">
                          <a:solidFill>
                            <a:srgbClr val="000000"/>
                          </a:solidFill>
                          <a:effectLst/>
                          <a:latin typeface="Segoe UI" panose="020B0502040204020203" pitchFamily="34" charset="0"/>
                        </a:rPr>
                        <a:t>98</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31/01/2026</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1" i="0" u="none" strike="noStrike">
                          <a:solidFill>
                            <a:srgbClr val="000000"/>
                          </a:solidFill>
                          <a:effectLst/>
                          <a:highlight>
                            <a:srgbClr val="00FF00"/>
                          </a:highlight>
                          <a:latin typeface="Segoe UI" panose="020B0502040204020203" pitchFamily="34" charset="0"/>
                        </a:rPr>
                        <a:t>108500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r" fontAlgn="ctr">
                        <a:buNone/>
                      </a:pPr>
                      <a:r>
                        <a:rPr lang="en-IN" sz="1200" b="0" i="0" u="none" strike="noStrike">
                          <a:solidFill>
                            <a:srgbClr val="000000"/>
                          </a:solidFill>
                          <a:effectLst/>
                          <a:latin typeface="Segoe UI" panose="020B0502040204020203" pitchFamily="34" charset="0"/>
                        </a:rPr>
                        <a:t>9903200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108575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r" fontAlgn="ctr">
                        <a:buNone/>
                      </a:pPr>
                      <a:r>
                        <a:rPr lang="en-IN" sz="1200" b="0" i="0" u="none" strike="noStrike">
                          <a:solidFill>
                            <a:srgbClr val="000000"/>
                          </a:solidFill>
                          <a:effectLst/>
                          <a:latin typeface="Segoe UI" panose="020B0502040204020203" pitchFamily="34" charset="0"/>
                        </a:rPr>
                        <a:t>103324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298.33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281.79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39.85</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37.62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1.74</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50.20</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50.13</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29.82</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31.89</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buNone/>
                      </a:pPr>
                      <a:r>
                        <a:rPr lang="en-IN" sz="1200" b="0" i="0" u="none" strike="noStrike">
                          <a:solidFill>
                            <a:srgbClr val="000000"/>
                          </a:solidFill>
                          <a:effectLst/>
                          <a:latin typeface="Segoe UI" panose="020B0502040204020203" pitchFamily="34" charset="0"/>
                        </a:rPr>
                        <a:t>0:01</a:t>
                      </a:r>
                    </a:p>
                  </a:txBody>
                  <a:tcPr marL="0" marR="857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200" b="0" i="0" u="none" strike="noStrike">
                          <a:solidFill>
                            <a:srgbClr val="00B0F0"/>
                          </a:solidFill>
                          <a:effectLst/>
                          <a:latin typeface="Segoe UI" panose="020B0502040204020203" pitchFamily="34" charset="0"/>
                        </a:rPr>
                        <a:t>DS Side Juice Flow Reduced due to Syrup overload</a:t>
                      </a:r>
                    </a:p>
                  </a:txBody>
                  <a:tcPr marL="8572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5339400"/>
                  </a:ext>
                </a:extLst>
              </a:tr>
            </a:tbl>
          </a:graphicData>
        </a:graphic>
      </p:graphicFrame>
    </p:spTree>
    <p:extLst>
      <p:ext uri="{BB962C8B-B14F-4D97-AF65-F5344CB8AC3E}">
        <p14:creationId xmlns:p14="http://schemas.microsoft.com/office/powerpoint/2010/main" val="1240826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3B281-BF87-3707-243B-3A5ED858B99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A7CCB1-ABAD-67FE-D8EA-217904E1F242}"/>
              </a:ext>
            </a:extLst>
          </p:cNvPr>
          <p:cNvSpPr>
            <a:spLocks noGrp="1"/>
          </p:cNvSpPr>
          <p:nvPr>
            <p:ph type="sldNum" sz="quarter" idx="12"/>
          </p:nvPr>
        </p:nvSpPr>
        <p:spPr>
          <a:prstGeom prst="rect">
            <a:avLst/>
          </a:prstGeom>
        </p:spPr>
        <p:txBody>
          <a:bodyPr/>
          <a:lstStyle/>
          <a:p>
            <a:fld id="{B76B49FA-22BB-44F5-8EFA-E5C56FA3907E}" type="slidenum">
              <a:rPr lang="en-US" smtClean="0"/>
              <a:pPr/>
              <a:t>49</a:t>
            </a:fld>
            <a:endParaRPr lang="en-US"/>
          </a:p>
        </p:txBody>
      </p:sp>
      <p:sp>
        <p:nvSpPr>
          <p:cNvPr id="3" name="TextBox 4">
            <a:extLst>
              <a:ext uri="{FF2B5EF4-FFF2-40B4-BE49-F238E27FC236}">
                <a16:creationId xmlns:a16="http://schemas.microsoft.com/office/drawing/2014/main" id="{697F84D9-142E-516B-FCF4-6AB70E8FA4D7}"/>
              </a:ext>
            </a:extLst>
          </p:cNvPr>
          <p:cNvSpPr txBox="1">
            <a:spLocks noChangeArrowheads="1"/>
          </p:cNvSpPr>
          <p:nvPr/>
        </p:nvSpPr>
        <p:spPr bwMode="auto">
          <a:xfrm>
            <a:off x="1708733" y="348071"/>
            <a:ext cx="8964954"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a:t>Vibration &amp; Motor Power Data for Shredder Rotor </a:t>
            </a:r>
          </a:p>
        </p:txBody>
      </p:sp>
      <p:sp>
        <p:nvSpPr>
          <p:cNvPr id="7" name="Rectangle 5">
            <a:extLst>
              <a:ext uri="{FF2B5EF4-FFF2-40B4-BE49-F238E27FC236}">
                <a16:creationId xmlns:a16="http://schemas.microsoft.com/office/drawing/2014/main" id="{70340DC9-2144-C570-03CB-FDC662AAB17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5" name="Table 4">
            <a:extLst>
              <a:ext uri="{FF2B5EF4-FFF2-40B4-BE49-F238E27FC236}">
                <a16:creationId xmlns:a16="http://schemas.microsoft.com/office/drawing/2014/main" id="{D63BDDED-45A7-7448-37A6-CF2446E41DF5}"/>
              </a:ext>
            </a:extLst>
          </p:cNvPr>
          <p:cNvGraphicFramePr>
            <a:graphicFrameLocks noGrp="1"/>
          </p:cNvGraphicFramePr>
          <p:nvPr/>
        </p:nvGraphicFramePr>
        <p:xfrm>
          <a:off x="555766" y="914402"/>
          <a:ext cx="11302457" cy="5410201"/>
        </p:xfrm>
        <a:graphic>
          <a:graphicData uri="http://schemas.openxmlformats.org/drawingml/2006/table">
            <a:tbl>
              <a:tblPr>
                <a:tableStyleId>{5C22544A-7EE6-4342-B048-85BDC9FD1C3A}</a:tableStyleId>
              </a:tblPr>
              <a:tblGrid>
                <a:gridCol w="498240">
                  <a:extLst>
                    <a:ext uri="{9D8B030D-6E8A-4147-A177-3AD203B41FA5}">
                      <a16:colId xmlns:a16="http://schemas.microsoft.com/office/drawing/2014/main" val="3193904478"/>
                    </a:ext>
                  </a:extLst>
                </a:gridCol>
                <a:gridCol w="1090613">
                  <a:extLst>
                    <a:ext uri="{9D8B030D-6E8A-4147-A177-3AD203B41FA5}">
                      <a16:colId xmlns:a16="http://schemas.microsoft.com/office/drawing/2014/main" val="2222446581"/>
                    </a:ext>
                  </a:extLst>
                </a:gridCol>
                <a:gridCol w="971032">
                  <a:extLst>
                    <a:ext uri="{9D8B030D-6E8A-4147-A177-3AD203B41FA5}">
                      <a16:colId xmlns:a16="http://schemas.microsoft.com/office/drawing/2014/main" val="677514976"/>
                    </a:ext>
                  </a:extLst>
                </a:gridCol>
                <a:gridCol w="931863">
                  <a:extLst>
                    <a:ext uri="{9D8B030D-6E8A-4147-A177-3AD203B41FA5}">
                      <a16:colId xmlns:a16="http://schemas.microsoft.com/office/drawing/2014/main" val="282938854"/>
                    </a:ext>
                  </a:extLst>
                </a:gridCol>
                <a:gridCol w="847156">
                  <a:extLst>
                    <a:ext uri="{9D8B030D-6E8A-4147-A177-3AD203B41FA5}">
                      <a16:colId xmlns:a16="http://schemas.microsoft.com/office/drawing/2014/main" val="298029027"/>
                    </a:ext>
                  </a:extLst>
                </a:gridCol>
                <a:gridCol w="709509">
                  <a:extLst>
                    <a:ext uri="{9D8B030D-6E8A-4147-A177-3AD203B41FA5}">
                      <a16:colId xmlns:a16="http://schemas.microsoft.com/office/drawing/2014/main" val="2167528087"/>
                    </a:ext>
                  </a:extLst>
                </a:gridCol>
                <a:gridCol w="777747">
                  <a:extLst>
                    <a:ext uri="{9D8B030D-6E8A-4147-A177-3AD203B41FA5}">
                      <a16:colId xmlns:a16="http://schemas.microsoft.com/office/drawing/2014/main" val="1025024436"/>
                    </a:ext>
                  </a:extLst>
                </a:gridCol>
                <a:gridCol w="777747">
                  <a:extLst>
                    <a:ext uri="{9D8B030D-6E8A-4147-A177-3AD203B41FA5}">
                      <a16:colId xmlns:a16="http://schemas.microsoft.com/office/drawing/2014/main" val="2452950759"/>
                    </a:ext>
                  </a:extLst>
                </a:gridCol>
                <a:gridCol w="777747">
                  <a:extLst>
                    <a:ext uri="{9D8B030D-6E8A-4147-A177-3AD203B41FA5}">
                      <a16:colId xmlns:a16="http://schemas.microsoft.com/office/drawing/2014/main" val="3441474830"/>
                    </a:ext>
                  </a:extLst>
                </a:gridCol>
                <a:gridCol w="995517">
                  <a:extLst>
                    <a:ext uri="{9D8B030D-6E8A-4147-A177-3AD203B41FA5}">
                      <a16:colId xmlns:a16="http://schemas.microsoft.com/office/drawing/2014/main" val="3369104432"/>
                    </a:ext>
                  </a:extLst>
                </a:gridCol>
                <a:gridCol w="650395">
                  <a:extLst>
                    <a:ext uri="{9D8B030D-6E8A-4147-A177-3AD203B41FA5}">
                      <a16:colId xmlns:a16="http://schemas.microsoft.com/office/drawing/2014/main" val="745400566"/>
                    </a:ext>
                  </a:extLst>
                </a:gridCol>
                <a:gridCol w="616114">
                  <a:extLst>
                    <a:ext uri="{9D8B030D-6E8A-4147-A177-3AD203B41FA5}">
                      <a16:colId xmlns:a16="http://schemas.microsoft.com/office/drawing/2014/main" val="866674412"/>
                    </a:ext>
                  </a:extLst>
                </a:gridCol>
                <a:gridCol w="770142">
                  <a:extLst>
                    <a:ext uri="{9D8B030D-6E8A-4147-A177-3AD203B41FA5}">
                      <a16:colId xmlns:a16="http://schemas.microsoft.com/office/drawing/2014/main" val="3509897008"/>
                    </a:ext>
                  </a:extLst>
                </a:gridCol>
                <a:gridCol w="888635">
                  <a:extLst>
                    <a:ext uri="{9D8B030D-6E8A-4147-A177-3AD203B41FA5}">
                      <a16:colId xmlns:a16="http://schemas.microsoft.com/office/drawing/2014/main" val="2184400940"/>
                    </a:ext>
                  </a:extLst>
                </a:gridCol>
              </a:tblGrid>
              <a:tr h="453033">
                <a:tc rowSpan="2">
                  <a:txBody>
                    <a:bodyPr/>
                    <a:lstStyle/>
                    <a:p>
                      <a:pPr algn="ctr" fontAlgn="ctr"/>
                      <a:r>
                        <a:rPr lang="en-IN" sz="1100" b="1" i="0" u="none" strike="noStrike">
                          <a:solidFill>
                            <a:schemeClr val="bg1"/>
                          </a:solidFill>
                          <a:effectLst/>
                          <a:latin typeface="Segoe UI" panose="020B0502040204020203" pitchFamily="34" charset="0"/>
                        </a:rPr>
                        <a:t>Crop Day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rowSpan="2">
                  <a:txBody>
                    <a:bodyPr/>
                    <a:lstStyle/>
                    <a:p>
                      <a:pPr algn="ctr" fontAlgn="ctr"/>
                      <a:r>
                        <a:rPr lang="en-IN" sz="1100" b="1" i="0" u="none" strike="noStrike">
                          <a:solidFill>
                            <a:schemeClr val="bg1"/>
                          </a:solidFill>
                          <a:effectLst/>
                          <a:latin typeface="Segoe UI" panose="020B0502040204020203" pitchFamily="34" charset="0"/>
                        </a:rPr>
                        <a:t>Date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gridSpan="2">
                  <a:txBody>
                    <a:bodyPr/>
                    <a:lstStyle/>
                    <a:p>
                      <a:pPr algn="ctr" fontAlgn="ctr"/>
                      <a:r>
                        <a:rPr lang="en-IN" sz="1100" b="1" i="0" u="none" strike="noStrike">
                          <a:solidFill>
                            <a:schemeClr val="bg1"/>
                          </a:solidFill>
                          <a:effectLst/>
                          <a:latin typeface="Segoe UI" panose="020B0502040204020203" pitchFamily="34" charset="0"/>
                        </a:rPr>
                        <a:t>Crush</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ctr" fontAlgn="ctr"/>
                      <a:r>
                        <a:rPr lang="en-IN" sz="1100" b="1" i="0" u="none" strike="noStrike">
                          <a:solidFill>
                            <a:schemeClr val="bg1"/>
                          </a:solidFill>
                          <a:effectLst/>
                          <a:latin typeface="Segoe UI" panose="020B0502040204020203" pitchFamily="34" charset="0"/>
                        </a:rPr>
                        <a:t>Shredder   Vibration &amp; Bearing Temp ( LHS ) -1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ctr" fontAlgn="ctr"/>
                      <a:r>
                        <a:rPr lang="en-IN" sz="1100" b="1" i="0" u="none" strike="noStrike">
                          <a:solidFill>
                            <a:schemeClr val="bg1"/>
                          </a:solidFill>
                          <a:effectLst/>
                          <a:latin typeface="Segoe UI" panose="020B0502040204020203" pitchFamily="34" charset="0"/>
                        </a:rPr>
                        <a:t>Shredder   Vibration &amp; Bearing Temp   (RHS)-2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4905729"/>
                  </a:ext>
                </a:extLst>
              </a:tr>
              <a:tr h="642214">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100" b="1" i="0" u="none" strike="noStrike">
                          <a:solidFill>
                            <a:schemeClr val="bg1"/>
                          </a:solidFill>
                          <a:effectLst/>
                          <a:latin typeface="Segoe UI" panose="020B0502040204020203" pitchFamily="34" charset="0"/>
                        </a:rPr>
                        <a:t>On date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a:solidFill>
                            <a:schemeClr val="bg1"/>
                          </a:solidFill>
                          <a:effectLst/>
                          <a:latin typeface="Segoe UI" panose="020B0502040204020203" pitchFamily="34" charset="0"/>
                        </a:rPr>
                        <a:t>To date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a:solidFill>
                            <a:schemeClr val="bg1"/>
                          </a:solidFill>
                          <a:effectLst/>
                          <a:latin typeface="Segoe UI" panose="020B0502040204020203" pitchFamily="34" charset="0"/>
                        </a:rPr>
                        <a:t>Motor LHS     Power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a:solidFill>
                            <a:schemeClr val="bg1"/>
                          </a:solidFill>
                          <a:effectLst/>
                          <a:latin typeface="Segoe UI" panose="020B0502040204020203" pitchFamily="34" charset="0"/>
                        </a:rPr>
                        <a:t>Brg Temp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a:solidFill>
                            <a:schemeClr val="bg1"/>
                          </a:solidFill>
                          <a:effectLst/>
                          <a:latin typeface="Segoe UI" panose="020B0502040204020203" pitchFamily="34" charset="0"/>
                        </a:rPr>
                        <a:t>V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a:solidFill>
                            <a:schemeClr val="bg1"/>
                          </a:solidFill>
                          <a:effectLst/>
                          <a:latin typeface="Segoe UI" panose="020B0502040204020203" pitchFamily="34" charset="0"/>
                        </a:rPr>
                        <a:t>H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a:solidFill>
                            <a:schemeClr val="bg1"/>
                          </a:solidFill>
                          <a:effectLst/>
                          <a:latin typeface="Segoe UI" panose="020B0502040204020203" pitchFamily="34" charset="0"/>
                        </a:rPr>
                        <a:t>A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a:solidFill>
                            <a:schemeClr val="bg1"/>
                          </a:solidFill>
                          <a:effectLst/>
                          <a:latin typeface="Segoe UI" panose="020B0502040204020203" pitchFamily="34" charset="0"/>
                        </a:rPr>
                        <a:t>Motor RHS Power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a:solidFill>
                            <a:schemeClr val="bg1"/>
                          </a:solidFill>
                          <a:effectLst/>
                          <a:latin typeface="Segoe UI" panose="020B0502040204020203" pitchFamily="34" charset="0"/>
                        </a:rPr>
                        <a:t>Brg Temp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a:solidFill>
                            <a:schemeClr val="bg1"/>
                          </a:solidFill>
                          <a:effectLst/>
                          <a:latin typeface="Segoe UI" panose="020B0502040204020203" pitchFamily="34" charset="0"/>
                        </a:rPr>
                        <a:t>V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a:solidFill>
                            <a:schemeClr val="bg1"/>
                          </a:solidFill>
                          <a:effectLst/>
                          <a:latin typeface="Segoe UI" panose="020B0502040204020203" pitchFamily="34" charset="0"/>
                        </a:rPr>
                        <a:t>H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IN" sz="1100" b="1" i="0" u="none" strike="noStrike">
                          <a:solidFill>
                            <a:schemeClr val="bg1"/>
                          </a:solidFill>
                          <a:effectLst/>
                          <a:latin typeface="Segoe UI" panose="020B0502040204020203" pitchFamily="34" charset="0"/>
                        </a:rPr>
                        <a:t>A            (Avg)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316814517"/>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25/01/2026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highlight>
                            <a:srgbClr val="00FF00"/>
                          </a:highlight>
                          <a:latin typeface="Segoe UI" panose="020B0502040204020203" pitchFamily="34" charset="0"/>
                        </a:rPr>
                        <a:t>110500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9302200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117.34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55.21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4.55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120.62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56.26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1.68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7658152"/>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26/01/2026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highlight>
                            <a:srgbClr val="00FF00"/>
                          </a:highlight>
                          <a:latin typeface="Segoe UI" panose="020B0502040204020203" pitchFamily="34" charset="0"/>
                        </a:rPr>
                        <a:t>106000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9408200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117.89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55.28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120.89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55.94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5151488"/>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27/01/2026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highlight>
                            <a:srgbClr val="00FF00"/>
                          </a:highlight>
                          <a:latin typeface="Segoe UI" panose="020B0502040204020203" pitchFamily="34" charset="0"/>
                        </a:rPr>
                        <a:t>109000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9517200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118.70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55.04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1.89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121.55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56.05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969869"/>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28/01/2026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highlight>
                            <a:srgbClr val="00FF00"/>
                          </a:highlight>
                          <a:latin typeface="Segoe UI" panose="020B0502040204020203" pitchFamily="34" charset="0"/>
                        </a:rPr>
                        <a:t>110000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9627200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121.70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57.05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124.48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56.39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769220"/>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29/01/2026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highlight>
                            <a:srgbClr val="00FF00"/>
                          </a:highlight>
                          <a:latin typeface="Segoe UI" panose="020B0502040204020203" pitchFamily="34" charset="0"/>
                        </a:rPr>
                        <a:t>57000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9684200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50.71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44.34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50.55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42.55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3280165"/>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30/01/2026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highlight>
                            <a:srgbClr val="00FF00"/>
                          </a:highlight>
                          <a:latin typeface="Segoe UI" panose="020B0502040204020203" pitchFamily="34" charset="0"/>
                        </a:rPr>
                        <a:t>110500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9794700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86.67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57.49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0.76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87.99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54.87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032122"/>
                  </a:ext>
                </a:extLst>
              </a:tr>
              <a:tr h="616422">
                <a:tc>
                  <a:txBody>
                    <a:bodyPr/>
                    <a:lstStyle/>
                    <a:p>
                      <a:pPr algn="ctr" fontAlgn="ctr">
                        <a:buNone/>
                      </a:pPr>
                      <a:r>
                        <a:rPr lang="en-IN" sz="1600" b="0" i="0" u="none" strike="noStrike">
                          <a:solidFill>
                            <a:srgbClr val="000000"/>
                          </a:solidFill>
                          <a:effectLst/>
                          <a:latin typeface="Segoe UI" panose="020B0502040204020203" pitchFamily="34" charset="0"/>
                        </a:rPr>
                        <a:t>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31/01/2026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highlight>
                            <a:srgbClr val="00FF00"/>
                          </a:highlight>
                          <a:latin typeface="Segoe UI" panose="020B0502040204020203" pitchFamily="34" charset="0"/>
                        </a:rPr>
                        <a:t>108500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600" b="0" i="0" u="none" strike="noStrike">
                          <a:solidFill>
                            <a:srgbClr val="000000"/>
                          </a:solidFill>
                          <a:effectLst/>
                          <a:latin typeface="Segoe UI" panose="020B0502040204020203" pitchFamily="34" charset="0"/>
                        </a:rPr>
                        <a:t>9903200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91.71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58.25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3.18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1" i="0" u="none" strike="noStrike">
                          <a:solidFill>
                            <a:srgbClr val="000000"/>
                          </a:solidFill>
                          <a:effectLst/>
                          <a:latin typeface="Segoe UI" panose="020B0502040204020203" pitchFamily="34" charset="0"/>
                        </a:rPr>
                        <a:t>93.29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buNone/>
                      </a:pPr>
                      <a:r>
                        <a:rPr lang="en-IN" sz="1600" b="0" i="0" u="none" strike="noStrike">
                          <a:solidFill>
                            <a:srgbClr val="000000"/>
                          </a:solidFill>
                          <a:effectLst/>
                          <a:latin typeface="Segoe UI" panose="020B0502040204020203" pitchFamily="34" charset="0"/>
                        </a:rPr>
                        <a:t>53.58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1.35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b="0" i="0" u="none" strike="noStrike">
                          <a:solidFill>
                            <a:srgbClr val="000000"/>
                          </a:solidFill>
                          <a:effectLst/>
                          <a:latin typeface="Segoe UI" panose="020B0502040204020203" pitchFamily="34" charset="0"/>
                        </a:rPr>
                        <a:t>2.88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8339090"/>
                  </a:ext>
                </a:extLst>
              </a:tr>
            </a:tbl>
          </a:graphicData>
        </a:graphic>
      </p:graphicFrame>
    </p:spTree>
    <p:extLst>
      <p:ext uri="{BB962C8B-B14F-4D97-AF65-F5344CB8AC3E}">
        <p14:creationId xmlns:p14="http://schemas.microsoft.com/office/powerpoint/2010/main" val="227857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69153-A5B7-A457-17DA-AA8C158EDFA9}"/>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3984BC53-6AB6-DBA4-518C-1C43E4C646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32" name="Title 1">
            <a:extLst>
              <a:ext uri="{FF2B5EF4-FFF2-40B4-BE49-F238E27FC236}">
                <a16:creationId xmlns:a16="http://schemas.microsoft.com/office/drawing/2014/main" id="{ACC72BC1-B8B4-0DF0-2ED0-DC10B1A03383}"/>
              </a:ext>
            </a:extLst>
          </p:cNvPr>
          <p:cNvSpPr>
            <a:spLocks noGrp="1"/>
          </p:cNvSpPr>
          <p:nvPr>
            <p:ph type="title" idx="4294967295"/>
          </p:nvPr>
        </p:nvSpPr>
        <p:spPr>
          <a:xfrm>
            <a:off x="144463" y="56046"/>
            <a:ext cx="7991475" cy="750888"/>
          </a:xfrm>
          <a:prstGeom prst="rect">
            <a:avLst/>
          </a:prstGeom>
        </p:spPr>
        <p:txBody>
          <a:bodyPr anchor="ctr"/>
          <a:lstStyle/>
          <a:p>
            <a:r>
              <a:rPr lang="en-US" sz="3200" b="1">
                <a:solidFill>
                  <a:srgbClr val="002060"/>
                </a:solidFill>
              </a:rPr>
              <a:t>Comparison with Nearby as on 31.01.26</a:t>
            </a:r>
            <a:endParaRPr lang="en-US" sz="3200" b="1">
              <a:solidFill>
                <a:srgbClr val="FF0000"/>
              </a:solidFill>
            </a:endParaRPr>
          </a:p>
        </p:txBody>
      </p:sp>
      <p:sp>
        <p:nvSpPr>
          <p:cNvPr id="2" name="Slide Number Placeholder 22">
            <a:extLst>
              <a:ext uri="{FF2B5EF4-FFF2-40B4-BE49-F238E27FC236}">
                <a16:creationId xmlns:a16="http://schemas.microsoft.com/office/drawing/2014/main" id="{BEC32FEA-3E3D-CFD2-9378-932F658927F8}"/>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3" name="Object 2">
            <a:extLst>
              <a:ext uri="{FF2B5EF4-FFF2-40B4-BE49-F238E27FC236}">
                <a16:creationId xmlns:a16="http://schemas.microsoft.com/office/drawing/2014/main" id="{26EBA512-DB1C-1299-DC1B-42E75831ACF9}"/>
              </a:ext>
            </a:extLst>
          </p:cNvPr>
          <p:cNvGraphicFramePr>
            <a:graphicFrameLocks noChangeAspect="1"/>
          </p:cNvGraphicFramePr>
          <p:nvPr/>
        </p:nvGraphicFramePr>
        <p:xfrm>
          <a:off x="0" y="762001"/>
          <a:ext cx="12142564" cy="5838404"/>
        </p:xfrm>
        <a:graphic>
          <a:graphicData uri="http://schemas.openxmlformats.org/presentationml/2006/ole">
            <mc:AlternateContent xmlns:mc="http://schemas.openxmlformats.org/markup-compatibility/2006">
              <mc:Choice xmlns:v="urn:schemas-microsoft-com:vml" Requires="v">
                <p:oleObj name="Worksheet" r:id="rId4" imgW="10013992" imgH="6572149" progId="Excel.Sheet.12">
                  <p:embed/>
                </p:oleObj>
              </mc:Choice>
              <mc:Fallback>
                <p:oleObj name="Worksheet" r:id="rId4" imgW="10013992" imgH="6572149" progId="Excel.Sheet.12">
                  <p:embed/>
                  <p:pic>
                    <p:nvPicPr>
                      <p:cNvPr id="3" name="Object 2">
                        <a:extLst>
                          <a:ext uri="{FF2B5EF4-FFF2-40B4-BE49-F238E27FC236}">
                            <a16:creationId xmlns:a16="http://schemas.microsoft.com/office/drawing/2014/main" id="{26EBA512-DB1C-1299-DC1B-42E75831ACF9}"/>
                          </a:ext>
                        </a:extLst>
                      </p:cNvPr>
                      <p:cNvPicPr/>
                      <p:nvPr/>
                    </p:nvPicPr>
                    <p:blipFill>
                      <a:blip r:embed="rId5"/>
                      <a:stretch>
                        <a:fillRect/>
                      </a:stretch>
                    </p:blipFill>
                    <p:spPr>
                      <a:xfrm>
                        <a:off x="0" y="762001"/>
                        <a:ext cx="12142564" cy="5838404"/>
                      </a:xfrm>
                      <a:prstGeom prst="rect">
                        <a:avLst/>
                      </a:prstGeom>
                    </p:spPr>
                  </p:pic>
                </p:oleObj>
              </mc:Fallback>
            </mc:AlternateContent>
          </a:graphicData>
        </a:graphic>
      </p:graphicFrame>
    </p:spTree>
    <p:extLst>
      <p:ext uri="{BB962C8B-B14F-4D97-AF65-F5344CB8AC3E}">
        <p14:creationId xmlns:p14="http://schemas.microsoft.com/office/powerpoint/2010/main" val="3598497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7B103-BFCA-3724-6BEA-CEDEF8A6F05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8BC4A8-68D4-A279-F7A2-102C528AB2C6}"/>
              </a:ext>
            </a:extLst>
          </p:cNvPr>
          <p:cNvSpPr>
            <a:spLocks noGrp="1"/>
          </p:cNvSpPr>
          <p:nvPr>
            <p:ph type="sldNum" sz="quarter" idx="12"/>
          </p:nvPr>
        </p:nvSpPr>
        <p:spPr>
          <a:prstGeom prst="rect">
            <a:avLst/>
          </a:prstGeom>
        </p:spPr>
        <p:txBody>
          <a:bodyPr/>
          <a:lstStyle/>
          <a:p>
            <a:fld id="{B76B49FA-22BB-44F5-8EFA-E5C56FA3907E}" type="slidenum">
              <a:rPr lang="en-US" smtClean="0"/>
              <a:pPr/>
              <a:t>50</a:t>
            </a:fld>
            <a:endParaRPr lang="en-US"/>
          </a:p>
        </p:txBody>
      </p:sp>
      <p:sp>
        <p:nvSpPr>
          <p:cNvPr id="3" name="TextBox 4">
            <a:extLst>
              <a:ext uri="{FF2B5EF4-FFF2-40B4-BE49-F238E27FC236}">
                <a16:creationId xmlns:a16="http://schemas.microsoft.com/office/drawing/2014/main" id="{63B87652-CFC7-493E-B2E8-A2395445471D}"/>
              </a:ext>
            </a:extLst>
          </p:cNvPr>
          <p:cNvSpPr txBox="1">
            <a:spLocks noChangeArrowheads="1"/>
          </p:cNvSpPr>
          <p:nvPr/>
        </p:nvSpPr>
        <p:spPr bwMode="auto">
          <a:xfrm>
            <a:off x="1708733" y="348071"/>
            <a:ext cx="8964954" cy="492443"/>
          </a:xfrm>
          <a:prstGeom prst="rect">
            <a:avLst/>
          </a:prstGeom>
        </p:spPr>
        <p:txBody>
          <a:bodyPr vert="horz" lIns="91440" tIns="45720" rIns="91440" bIns="45720" rtlCol="0" anchor="ctr">
            <a:normAutofit fontScale="75000" lnSpcReduction="200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IN" sz="2800"/>
              <a:t>Comparative Data Season 2024-25 Vs Season 2025-26 on crop day </a:t>
            </a:r>
            <a:endParaRPr lang="en-IN"/>
          </a:p>
        </p:txBody>
      </p:sp>
      <p:sp>
        <p:nvSpPr>
          <p:cNvPr id="7" name="Rectangle 5">
            <a:extLst>
              <a:ext uri="{FF2B5EF4-FFF2-40B4-BE49-F238E27FC236}">
                <a16:creationId xmlns:a16="http://schemas.microsoft.com/office/drawing/2014/main" id="{77133B15-6182-ABDD-A082-D69D11C6E826}"/>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4" name="Table 3">
            <a:extLst>
              <a:ext uri="{FF2B5EF4-FFF2-40B4-BE49-F238E27FC236}">
                <a16:creationId xmlns:a16="http://schemas.microsoft.com/office/drawing/2014/main" id="{6B9605FB-B405-1E20-0336-6961D9824917}"/>
              </a:ext>
            </a:extLst>
          </p:cNvPr>
          <p:cNvGraphicFramePr>
            <a:graphicFrameLocks noGrp="1"/>
          </p:cNvGraphicFramePr>
          <p:nvPr/>
        </p:nvGraphicFramePr>
        <p:xfrm>
          <a:off x="533400" y="947284"/>
          <a:ext cx="11280257" cy="5377314"/>
        </p:xfrm>
        <a:graphic>
          <a:graphicData uri="http://schemas.openxmlformats.org/drawingml/2006/table">
            <a:tbl>
              <a:tblPr>
                <a:tableStyleId>{5C22544A-7EE6-4342-B048-85BDC9FD1C3A}</a:tableStyleId>
              </a:tblPr>
              <a:tblGrid>
                <a:gridCol w="648252">
                  <a:extLst>
                    <a:ext uri="{9D8B030D-6E8A-4147-A177-3AD203B41FA5}">
                      <a16:colId xmlns:a16="http://schemas.microsoft.com/office/drawing/2014/main" val="2867471213"/>
                    </a:ext>
                  </a:extLst>
                </a:gridCol>
                <a:gridCol w="1147596">
                  <a:extLst>
                    <a:ext uri="{9D8B030D-6E8A-4147-A177-3AD203B41FA5}">
                      <a16:colId xmlns:a16="http://schemas.microsoft.com/office/drawing/2014/main" val="1205804419"/>
                    </a:ext>
                  </a:extLst>
                </a:gridCol>
                <a:gridCol w="953084">
                  <a:extLst>
                    <a:ext uri="{9D8B030D-6E8A-4147-A177-3AD203B41FA5}">
                      <a16:colId xmlns:a16="http://schemas.microsoft.com/office/drawing/2014/main" val="2581292891"/>
                    </a:ext>
                  </a:extLst>
                </a:gridCol>
                <a:gridCol w="946893">
                  <a:extLst>
                    <a:ext uri="{9D8B030D-6E8A-4147-A177-3AD203B41FA5}">
                      <a16:colId xmlns:a16="http://schemas.microsoft.com/office/drawing/2014/main" val="3390440603"/>
                    </a:ext>
                  </a:extLst>
                </a:gridCol>
                <a:gridCol w="946893">
                  <a:extLst>
                    <a:ext uri="{9D8B030D-6E8A-4147-A177-3AD203B41FA5}">
                      <a16:colId xmlns:a16="http://schemas.microsoft.com/office/drawing/2014/main" val="747835444"/>
                    </a:ext>
                  </a:extLst>
                </a:gridCol>
                <a:gridCol w="946893">
                  <a:extLst>
                    <a:ext uri="{9D8B030D-6E8A-4147-A177-3AD203B41FA5}">
                      <a16:colId xmlns:a16="http://schemas.microsoft.com/office/drawing/2014/main" val="524626452"/>
                    </a:ext>
                  </a:extLst>
                </a:gridCol>
                <a:gridCol w="974746">
                  <a:extLst>
                    <a:ext uri="{9D8B030D-6E8A-4147-A177-3AD203B41FA5}">
                      <a16:colId xmlns:a16="http://schemas.microsoft.com/office/drawing/2014/main" val="1239611467"/>
                    </a:ext>
                  </a:extLst>
                </a:gridCol>
                <a:gridCol w="928328">
                  <a:extLst>
                    <a:ext uri="{9D8B030D-6E8A-4147-A177-3AD203B41FA5}">
                      <a16:colId xmlns:a16="http://schemas.microsoft.com/office/drawing/2014/main" val="743833494"/>
                    </a:ext>
                  </a:extLst>
                </a:gridCol>
                <a:gridCol w="946893">
                  <a:extLst>
                    <a:ext uri="{9D8B030D-6E8A-4147-A177-3AD203B41FA5}">
                      <a16:colId xmlns:a16="http://schemas.microsoft.com/office/drawing/2014/main" val="759568403"/>
                    </a:ext>
                  </a:extLst>
                </a:gridCol>
                <a:gridCol w="946893">
                  <a:extLst>
                    <a:ext uri="{9D8B030D-6E8A-4147-A177-3AD203B41FA5}">
                      <a16:colId xmlns:a16="http://schemas.microsoft.com/office/drawing/2014/main" val="1464511898"/>
                    </a:ext>
                  </a:extLst>
                </a:gridCol>
                <a:gridCol w="946893">
                  <a:extLst>
                    <a:ext uri="{9D8B030D-6E8A-4147-A177-3AD203B41FA5}">
                      <a16:colId xmlns:a16="http://schemas.microsoft.com/office/drawing/2014/main" val="12584012"/>
                    </a:ext>
                  </a:extLst>
                </a:gridCol>
                <a:gridCol w="946893">
                  <a:extLst>
                    <a:ext uri="{9D8B030D-6E8A-4147-A177-3AD203B41FA5}">
                      <a16:colId xmlns:a16="http://schemas.microsoft.com/office/drawing/2014/main" val="358713709"/>
                    </a:ext>
                  </a:extLst>
                </a:gridCol>
              </a:tblGrid>
              <a:tr h="667289">
                <a:tc rowSpan="2">
                  <a:txBody>
                    <a:bodyPr/>
                    <a:lstStyle/>
                    <a:p>
                      <a:pPr algn="ctr" fontAlgn="ctr">
                        <a:buNone/>
                      </a:pPr>
                      <a:r>
                        <a:rPr lang="en-IN" sz="1400" b="1" u="none" strike="noStrike">
                          <a:effectLst/>
                        </a:rPr>
                        <a:t>Crop Day</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rowSpan="2">
                  <a:txBody>
                    <a:bodyPr/>
                    <a:lstStyle/>
                    <a:p>
                      <a:pPr algn="ctr" fontAlgn="ctr">
                        <a:buNone/>
                      </a:pPr>
                      <a:r>
                        <a:rPr lang="en-IN" sz="1400" b="1" u="none" strike="noStrike">
                          <a:effectLst/>
                        </a:rPr>
                        <a:t>Date </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gridSpan="2">
                  <a:txBody>
                    <a:bodyPr/>
                    <a:lstStyle/>
                    <a:p>
                      <a:pPr algn="ctr" fontAlgn="ctr">
                        <a:buNone/>
                      </a:pPr>
                      <a:r>
                        <a:rPr lang="en-IN" sz="1400" b="1" u="none" strike="noStrike">
                          <a:effectLst/>
                          <a:highlight>
                            <a:srgbClr val="00FF00"/>
                          </a:highlight>
                        </a:rPr>
                        <a:t>CRUSHING </a:t>
                      </a:r>
                      <a:endParaRPr lang="en-IN" sz="1400" b="1" i="0" u="none" strike="noStrike">
                        <a:solidFill>
                          <a:srgbClr val="000000"/>
                        </a:solidFill>
                        <a:effectLst/>
                        <a:highlight>
                          <a:srgbClr val="00FF00"/>
                        </a:highligh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IN"/>
                    </a:p>
                  </a:txBody>
                  <a:tcPr/>
                </a:tc>
                <a:tc gridSpan="2">
                  <a:txBody>
                    <a:bodyPr/>
                    <a:lstStyle/>
                    <a:p>
                      <a:pPr algn="ctr" fontAlgn="ctr">
                        <a:buNone/>
                      </a:pPr>
                      <a:r>
                        <a:rPr lang="en-IN" sz="1400" b="1" u="none" strike="noStrike">
                          <a:effectLst/>
                          <a:highlight>
                            <a:srgbClr val="00FF00"/>
                          </a:highlight>
                        </a:rPr>
                        <a:t>POL %</a:t>
                      </a:r>
                      <a:endParaRPr lang="en-IN" sz="1400" b="1" i="0" u="none" strike="noStrike">
                        <a:solidFill>
                          <a:srgbClr val="000000"/>
                        </a:solidFill>
                        <a:effectLst/>
                        <a:highlight>
                          <a:srgbClr val="00FF00"/>
                        </a:highligh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IN"/>
                    </a:p>
                  </a:txBody>
                  <a:tcPr/>
                </a:tc>
                <a:tc gridSpan="2">
                  <a:txBody>
                    <a:bodyPr/>
                    <a:lstStyle/>
                    <a:p>
                      <a:pPr algn="ctr" fontAlgn="ctr">
                        <a:buNone/>
                      </a:pPr>
                      <a:r>
                        <a:rPr lang="en-IN" sz="1400" b="1" u="none" strike="noStrike">
                          <a:effectLst/>
                          <a:highlight>
                            <a:srgbClr val="00FF00"/>
                          </a:highlight>
                        </a:rPr>
                        <a:t>MOIST %</a:t>
                      </a:r>
                      <a:endParaRPr lang="en-IN" sz="1400" b="1" i="0" u="none" strike="noStrike">
                        <a:solidFill>
                          <a:srgbClr val="000000"/>
                        </a:solidFill>
                        <a:effectLst/>
                        <a:highlight>
                          <a:srgbClr val="00FF00"/>
                        </a:highligh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IN"/>
                    </a:p>
                  </a:txBody>
                  <a:tcPr/>
                </a:tc>
                <a:tc gridSpan="2">
                  <a:txBody>
                    <a:bodyPr/>
                    <a:lstStyle/>
                    <a:p>
                      <a:pPr algn="ctr" fontAlgn="ctr">
                        <a:buNone/>
                      </a:pPr>
                      <a:r>
                        <a:rPr lang="en-US" sz="1400" b="1" u="none" strike="noStrike">
                          <a:effectLst/>
                          <a:highlight>
                            <a:srgbClr val="00FF00"/>
                          </a:highlight>
                        </a:rPr>
                        <a:t>SHREDDER MOTOR LOAD IN AMP Avg</a:t>
                      </a:r>
                      <a:endParaRPr lang="en-US" sz="1400" b="1" i="0" u="none" strike="noStrike">
                        <a:solidFill>
                          <a:srgbClr val="000000"/>
                        </a:solidFill>
                        <a:effectLst/>
                        <a:highlight>
                          <a:srgbClr val="00FF00"/>
                        </a:highligh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IN"/>
                    </a:p>
                  </a:txBody>
                  <a:tcPr/>
                </a:tc>
                <a:tc gridSpan="2">
                  <a:txBody>
                    <a:bodyPr/>
                    <a:lstStyle/>
                    <a:p>
                      <a:pPr algn="ctr" fontAlgn="b">
                        <a:buNone/>
                      </a:pPr>
                      <a:r>
                        <a:rPr lang="en-IN" sz="1400" b="1" u="none" strike="noStrike">
                          <a:effectLst/>
                          <a:highlight>
                            <a:srgbClr val="00FF00"/>
                          </a:highlight>
                        </a:rPr>
                        <a:t>FIBER %</a:t>
                      </a:r>
                      <a:endParaRPr lang="en-IN" sz="1400" b="1" i="0" u="none" strike="noStrike">
                        <a:solidFill>
                          <a:srgbClr val="000000"/>
                        </a:solidFill>
                        <a:effectLst/>
                        <a:highlight>
                          <a:srgbClr val="00FF00"/>
                        </a:highligh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IN"/>
                    </a:p>
                  </a:txBody>
                  <a:tcPr/>
                </a:tc>
                <a:extLst>
                  <a:ext uri="{0D108BD9-81ED-4DB2-BD59-A6C34878D82A}">
                    <a16:rowId xmlns:a16="http://schemas.microsoft.com/office/drawing/2014/main" val="1882459788"/>
                  </a:ext>
                </a:extLst>
              </a:tr>
              <a:tr h="851185">
                <a:tc vMerge="1">
                  <a:txBody>
                    <a:bodyPr/>
                    <a:lstStyle/>
                    <a:p>
                      <a:endParaRPr lang="en-IN"/>
                    </a:p>
                  </a:txBody>
                  <a:tcPr/>
                </a:tc>
                <a:tc vMerge="1">
                  <a:txBody>
                    <a:bodyPr/>
                    <a:lstStyle/>
                    <a:p>
                      <a:endParaRPr lang="en-IN"/>
                    </a:p>
                  </a:txBody>
                  <a:tcPr/>
                </a:tc>
                <a:tc>
                  <a:txBody>
                    <a:bodyPr/>
                    <a:lstStyle/>
                    <a:p>
                      <a:pPr algn="ctr" fontAlgn="ctr">
                        <a:buNone/>
                      </a:pPr>
                      <a:r>
                        <a:rPr lang="en-IN" sz="1400" b="1" u="none" strike="noStrike">
                          <a:effectLst/>
                        </a:rPr>
                        <a:t>Season 2025-26 </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ctr">
                        <a:buNone/>
                      </a:pPr>
                      <a:r>
                        <a:rPr lang="en-IN" sz="1400" b="1" u="none" strike="noStrike">
                          <a:effectLst/>
                        </a:rPr>
                        <a:t>Season 2024-25</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buNone/>
                      </a:pPr>
                      <a:r>
                        <a:rPr lang="en-IN" sz="1400" b="1" u="none" strike="noStrike">
                          <a:effectLst/>
                        </a:rPr>
                        <a:t>Season 2025-26</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buNone/>
                      </a:pPr>
                      <a:r>
                        <a:rPr lang="en-IN" sz="1400" b="1" u="none" strike="noStrike">
                          <a:effectLst/>
                        </a:rPr>
                        <a:t>Season 2024-25</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buNone/>
                      </a:pPr>
                      <a:r>
                        <a:rPr lang="en-IN" sz="1400" b="1" u="none" strike="noStrike">
                          <a:effectLst/>
                        </a:rPr>
                        <a:t>Season 2025-26</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buNone/>
                      </a:pPr>
                      <a:r>
                        <a:rPr lang="en-IN" sz="1400" b="1" u="none" strike="noStrike">
                          <a:effectLst/>
                        </a:rPr>
                        <a:t>Season 2024-25</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buNone/>
                      </a:pPr>
                      <a:r>
                        <a:rPr lang="en-IN" sz="1400" b="1" u="none" strike="noStrike">
                          <a:effectLst/>
                        </a:rPr>
                        <a:t>Season 2025-26</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buNone/>
                      </a:pPr>
                      <a:r>
                        <a:rPr lang="en-IN" sz="1400" b="1" u="none" strike="noStrike">
                          <a:effectLst/>
                        </a:rPr>
                        <a:t>Season 2024-25</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buNone/>
                      </a:pPr>
                      <a:r>
                        <a:rPr lang="en-IN" sz="1400" b="1" u="none" strike="noStrike">
                          <a:effectLst/>
                        </a:rPr>
                        <a:t>Season 2025-26</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buNone/>
                      </a:pPr>
                      <a:r>
                        <a:rPr lang="en-IN" sz="1400" b="1" u="none" strike="noStrike">
                          <a:effectLst/>
                        </a:rPr>
                        <a:t>Season 2024-25</a:t>
                      </a:r>
                      <a:endParaRPr lang="en-IN" sz="1400" b="1" i="0" u="none" strike="noStrike">
                        <a:solidFill>
                          <a:srgbClr val="000000"/>
                        </a:solidFill>
                        <a:effectLst/>
                        <a:latin typeface="Segoe UI" panose="020B0502040204020203" pitchFamily="34" charset="0"/>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75209126"/>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87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20/01/2026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77000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105800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1.75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71.13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106.96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13.79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12.96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6060619"/>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88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21/01/2026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107500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103500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1.71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88.03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107.57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12.93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3631633"/>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89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22/01/2026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107000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101300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1.72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50.05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89.70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106.99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13.88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12.90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3440840"/>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23/01/2026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100500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103500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1.71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50.18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87.58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106.19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13.74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13.04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3094333"/>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24/01/2026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107000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105000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1.73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1.75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50.15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91.81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109.22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13.76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13.06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104006"/>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25/01/2026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110500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104000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1.72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93.44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109.83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13.69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12.97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8952902"/>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26/01/2026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106000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105600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1.72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50.15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92.92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110.71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13.74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13.06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2181136"/>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27/01/2026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109000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102400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1.72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50.23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93.55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110.64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13.56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13.05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4350612"/>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28/01/2026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110000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59000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1.71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50.12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95.34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45.76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13.51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12.96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1302302"/>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29/01/2026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57000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109000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47.38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83.34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13.30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13.10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527459"/>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30/01/2026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110500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104200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1.72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77.16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82.02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13.50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13.04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2296017"/>
                  </a:ext>
                </a:extLst>
              </a:tr>
              <a:tr h="321570">
                <a:tc>
                  <a:txBody>
                    <a:bodyPr/>
                    <a:lstStyle/>
                    <a:p>
                      <a:pPr algn="ctr" fontAlgn="ctr">
                        <a:buNone/>
                      </a:pPr>
                      <a:r>
                        <a:rPr lang="en-IN" sz="1400" b="0" i="0" u="none" strike="noStrike">
                          <a:solidFill>
                            <a:srgbClr val="000000"/>
                          </a:solidFill>
                          <a:effectLst/>
                          <a:latin typeface="Segoe UI" panose="020B0502040204020203" pitchFamily="34" charset="0"/>
                        </a:rPr>
                        <a:t>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31/01/2026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108500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buNone/>
                      </a:pPr>
                      <a:r>
                        <a:rPr lang="en-IN" sz="1400" b="0" i="0" u="none" strike="noStrike">
                          <a:solidFill>
                            <a:srgbClr val="000000"/>
                          </a:solidFill>
                          <a:effectLst/>
                          <a:latin typeface="Segoe UI" panose="020B0502040204020203" pitchFamily="34" charset="0"/>
                        </a:rPr>
                        <a:t>105000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1.72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400" b="0" i="0" u="none" strike="noStrike">
                          <a:solidFill>
                            <a:srgbClr val="000000"/>
                          </a:solidFill>
                          <a:effectLst/>
                          <a:latin typeface="Segoe UI" panose="020B0502040204020203" pitchFamily="34" charset="0"/>
                        </a:rPr>
                        <a:t>50.2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49.55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Segoe UI" panose="020B0502040204020203" pitchFamily="34" charset="0"/>
                        </a:rPr>
                        <a:t>81.01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86.45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400" b="0" i="0" u="none" strike="noStrike">
                          <a:solidFill>
                            <a:srgbClr val="000000"/>
                          </a:solidFill>
                          <a:effectLst/>
                          <a:latin typeface="Segoe UI" panose="020B0502040204020203" pitchFamily="34" charset="0"/>
                        </a:rPr>
                        <a:t>13.36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buNone/>
                      </a:pPr>
                      <a:r>
                        <a:rPr lang="en-IN" sz="1400" b="0" i="0" u="none" strike="noStrike">
                          <a:solidFill>
                            <a:srgbClr val="000000"/>
                          </a:solidFill>
                          <a:effectLst/>
                          <a:latin typeface="Segoe UI" panose="020B0502040204020203" pitchFamily="34" charset="0"/>
                        </a:rPr>
                        <a:t>12.99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5391498"/>
                  </a:ext>
                </a:extLst>
              </a:tr>
            </a:tbl>
          </a:graphicData>
        </a:graphic>
      </p:graphicFrame>
    </p:spTree>
    <p:extLst>
      <p:ext uri="{BB962C8B-B14F-4D97-AF65-F5344CB8AC3E}">
        <p14:creationId xmlns:p14="http://schemas.microsoft.com/office/powerpoint/2010/main" val="1703712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7977-CDA7-0E4B-DC51-73C7C0C87F0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9A6D41-9C69-A5E6-77CF-8546AD177AD5}"/>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51</a:t>
            </a:fld>
            <a:endParaRPr lang="en-US"/>
          </a:p>
        </p:txBody>
      </p:sp>
      <p:sp>
        <p:nvSpPr>
          <p:cNvPr id="3" name="TextBox 4">
            <a:extLst>
              <a:ext uri="{FF2B5EF4-FFF2-40B4-BE49-F238E27FC236}">
                <a16:creationId xmlns:a16="http://schemas.microsoft.com/office/drawing/2014/main" id="{29C69AD8-7A82-8029-FD76-C789066A469B}"/>
              </a:ext>
            </a:extLst>
          </p:cNvPr>
          <p:cNvSpPr txBox="1">
            <a:spLocks noChangeArrowheads="1"/>
          </p:cNvSpPr>
          <p:nvPr/>
        </p:nvSpPr>
        <p:spPr bwMode="auto">
          <a:xfrm>
            <a:off x="2433851" y="295255"/>
            <a:ext cx="7848600" cy="492443"/>
          </a:xfrm>
          <a:prstGeom prst="rect">
            <a:avLst/>
          </a:prstGeom>
        </p:spPr>
        <p:txBody>
          <a:bodyPr vert="horz" lIns="91440" tIns="45720" rIns="91440" bIns="45720" rtlCol="0" anchor="ctr">
            <a:normAutofit fontScale="82500" lnSpcReduction="100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a:t>General Cleaning Major Jobs done 29.01.2026 (Mill House)</a:t>
            </a:r>
            <a:endParaRPr lang="en-IN"/>
          </a:p>
        </p:txBody>
      </p:sp>
      <p:sp>
        <p:nvSpPr>
          <p:cNvPr id="7" name="AutoShape 4">
            <a:extLst>
              <a:ext uri="{FF2B5EF4-FFF2-40B4-BE49-F238E27FC236}">
                <a16:creationId xmlns:a16="http://schemas.microsoft.com/office/drawing/2014/main" id="{1DE96087-691B-C9A0-A9BF-2B439651FF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2" name="Table 1">
            <a:extLst>
              <a:ext uri="{FF2B5EF4-FFF2-40B4-BE49-F238E27FC236}">
                <a16:creationId xmlns:a16="http://schemas.microsoft.com/office/drawing/2014/main" id="{D4752A33-0DC1-9A33-5072-4ACFFDBBADEE}"/>
              </a:ext>
            </a:extLst>
          </p:cNvPr>
          <p:cNvGraphicFramePr>
            <a:graphicFrameLocks noGrp="1"/>
          </p:cNvGraphicFramePr>
          <p:nvPr/>
        </p:nvGraphicFramePr>
        <p:xfrm>
          <a:off x="266700" y="879547"/>
          <a:ext cx="11772900" cy="5788818"/>
        </p:xfrm>
        <a:graphic>
          <a:graphicData uri="http://schemas.openxmlformats.org/drawingml/2006/table">
            <a:tbl>
              <a:tblPr>
                <a:tableStyleId>{5C22544A-7EE6-4342-B048-85BDC9FD1C3A}</a:tableStyleId>
              </a:tblPr>
              <a:tblGrid>
                <a:gridCol w="336088">
                  <a:extLst>
                    <a:ext uri="{9D8B030D-6E8A-4147-A177-3AD203B41FA5}">
                      <a16:colId xmlns:a16="http://schemas.microsoft.com/office/drawing/2014/main" val="3516188634"/>
                    </a:ext>
                  </a:extLst>
                </a:gridCol>
                <a:gridCol w="3626312">
                  <a:extLst>
                    <a:ext uri="{9D8B030D-6E8A-4147-A177-3AD203B41FA5}">
                      <a16:colId xmlns:a16="http://schemas.microsoft.com/office/drawing/2014/main" val="3968519881"/>
                    </a:ext>
                  </a:extLst>
                </a:gridCol>
                <a:gridCol w="3200400">
                  <a:extLst>
                    <a:ext uri="{9D8B030D-6E8A-4147-A177-3AD203B41FA5}">
                      <a16:colId xmlns:a16="http://schemas.microsoft.com/office/drawing/2014/main" val="737161319"/>
                    </a:ext>
                  </a:extLst>
                </a:gridCol>
                <a:gridCol w="914400">
                  <a:extLst>
                    <a:ext uri="{9D8B030D-6E8A-4147-A177-3AD203B41FA5}">
                      <a16:colId xmlns:a16="http://schemas.microsoft.com/office/drawing/2014/main" val="2757975522"/>
                    </a:ext>
                  </a:extLst>
                </a:gridCol>
                <a:gridCol w="762000">
                  <a:extLst>
                    <a:ext uri="{9D8B030D-6E8A-4147-A177-3AD203B41FA5}">
                      <a16:colId xmlns:a16="http://schemas.microsoft.com/office/drawing/2014/main" val="2560619040"/>
                    </a:ext>
                  </a:extLst>
                </a:gridCol>
                <a:gridCol w="762000">
                  <a:extLst>
                    <a:ext uri="{9D8B030D-6E8A-4147-A177-3AD203B41FA5}">
                      <a16:colId xmlns:a16="http://schemas.microsoft.com/office/drawing/2014/main" val="1980562637"/>
                    </a:ext>
                  </a:extLst>
                </a:gridCol>
                <a:gridCol w="495300">
                  <a:extLst>
                    <a:ext uri="{9D8B030D-6E8A-4147-A177-3AD203B41FA5}">
                      <a16:colId xmlns:a16="http://schemas.microsoft.com/office/drawing/2014/main" val="3760719474"/>
                    </a:ext>
                  </a:extLst>
                </a:gridCol>
                <a:gridCol w="1676400">
                  <a:extLst>
                    <a:ext uri="{9D8B030D-6E8A-4147-A177-3AD203B41FA5}">
                      <a16:colId xmlns:a16="http://schemas.microsoft.com/office/drawing/2014/main" val="2709891707"/>
                    </a:ext>
                  </a:extLst>
                </a:gridCol>
              </a:tblGrid>
              <a:tr h="145678">
                <a:tc gridSpan="8">
                  <a:txBody>
                    <a:bodyPr/>
                    <a:lstStyle/>
                    <a:p>
                      <a:pPr algn="l" fontAlgn="b">
                        <a:buNone/>
                      </a:pPr>
                      <a:r>
                        <a:rPr lang="en-US" sz="1000" u="none" strike="noStrike">
                          <a:effectLst/>
                          <a:latin typeface="Segoe UI" panose="020B0502040204020203" pitchFamily="34" charset="0"/>
                          <a:cs typeface="Segoe UI" panose="020B0502040204020203" pitchFamily="34" charset="0"/>
                        </a:rPr>
                        <a:t>4th GEN. CLEANING MILL HOUSE on Date 29.01..2026/ No Cane on Today/Night(Any Time/Any day) due to Rainy Time:5-6 </a:t>
                      </a:r>
                      <a:r>
                        <a:rPr lang="en-US" sz="1000" u="none" strike="noStrike" err="1">
                          <a:effectLst/>
                          <a:latin typeface="Segoe UI" panose="020B0502040204020203" pitchFamily="34" charset="0"/>
                          <a:cs typeface="Segoe UI" panose="020B0502040204020203" pitchFamily="34" charset="0"/>
                        </a:rPr>
                        <a:t>Hrs</a:t>
                      </a:r>
                      <a:r>
                        <a:rPr lang="en-US" sz="1000" u="none" strike="noStrike">
                          <a:effectLst/>
                          <a:latin typeface="Segoe UI" panose="020B0502040204020203" pitchFamily="34" charset="0"/>
                          <a:cs typeface="Segoe UI" panose="020B0502040204020203" pitchFamily="34" charset="0"/>
                        </a:rPr>
                        <a:t> at 8am</a:t>
                      </a:r>
                      <a:endParaRPr lang="en-US"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51807730"/>
                  </a:ext>
                </a:extLst>
              </a:tr>
              <a:tr h="145678">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US" sz="1000" u="none" strike="noStrike">
                          <a:effectLst/>
                          <a:latin typeface="Segoe UI" panose="020B0502040204020203" pitchFamily="34" charset="0"/>
                          <a:cs typeface="Segoe UI" panose="020B0502040204020203" pitchFamily="34" charset="0"/>
                        </a:rPr>
                        <a:t>Responsibility.-  Chief Manager / DGM -Engg</a:t>
                      </a:r>
                      <a:endParaRPr lang="en-US"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9765140"/>
                  </a:ext>
                </a:extLst>
              </a:tr>
              <a:tr h="264146">
                <a:tc>
                  <a:txBody>
                    <a:bodyPr/>
                    <a:lstStyle/>
                    <a:p>
                      <a:pPr algn="l" fontAlgn="ctr">
                        <a:buNone/>
                      </a:pPr>
                      <a:r>
                        <a:rPr lang="en-IN" sz="1000" u="none" strike="noStrike">
                          <a:effectLst/>
                          <a:latin typeface="Segoe UI" panose="020B0502040204020203" pitchFamily="34" charset="0"/>
                          <a:cs typeface="Segoe UI" panose="020B0502040204020203" pitchFamily="34" charset="0"/>
                        </a:rPr>
                        <a:t>Sl.No</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Work Description</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Responsibility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Material Reqd</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Mat status</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Approx. time</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Engineer</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Status 30.01.2026</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7361457"/>
                  </a:ext>
                </a:extLst>
              </a:tr>
              <a:tr h="717347">
                <a:tc rowSpan="4">
                  <a:txBody>
                    <a:bodyPr/>
                    <a:lstStyle/>
                    <a:p>
                      <a:pPr algn="ctr" fontAlgn="ctr">
                        <a:buNone/>
                      </a:pPr>
                      <a:r>
                        <a:rPr lang="en-IN" sz="1000" u="none" strike="noStrike">
                          <a:effectLst/>
                          <a:latin typeface="Segoe UI" panose="020B0502040204020203" pitchFamily="34" charset="0"/>
                          <a:cs typeface="Segoe UI" panose="020B0502040204020203" pitchFamily="34" charset="0"/>
                        </a:rPr>
                        <a:t>1</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A. To be change of Shredder Hammers.                                                      B. To be checking /replacement of both side coupling pins.             Cleaning of oil filters of shredder ,MCC,0 M     </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buNone/>
                      </a:pPr>
                      <a:r>
                        <a:rPr lang="en-IN" sz="1000" u="none" strike="noStrike">
                          <a:effectLst/>
                          <a:latin typeface="Segoe UI" panose="020B0502040204020203" pitchFamily="34" charset="0"/>
                          <a:cs typeface="Segoe UI" panose="020B0502040204020203" pitchFamily="34" charset="0"/>
                        </a:rPr>
                        <a:t>Shivpal, Mukesh(CUO), Sunil vishwakarma, Suresh CUO, Ramchandra Shukla, Upender Khalasi, Balister, Rajkumar Pandey, Jamuna, Rishi, Ramnaresh Yadav, Ramparvesh , Naresh Khalasi, Satish Pandey &amp; Hari Singh 4 nos labour(2 LH/RH side)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fontAlgn="ctr">
                        <a:buNone/>
                      </a:pPr>
                      <a:r>
                        <a:rPr lang="en-IN" sz="1000" u="none" strike="noStrike">
                          <a:effectLst/>
                          <a:latin typeface="Segoe UI" panose="020B0502040204020203" pitchFamily="34" charset="0"/>
                          <a:cs typeface="Segoe UI" panose="020B0502040204020203" pitchFamily="34" charset="0"/>
                        </a:rPr>
                        <a:t>New Hammers /Torq Wrench</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fontAlgn="ctr">
                        <a:buNone/>
                      </a:pPr>
                      <a:r>
                        <a:rPr lang="en-IN" sz="1000" u="none" strike="noStrike">
                          <a:effectLst/>
                          <a:latin typeface="Segoe UI" panose="020B0502040204020203" pitchFamily="34" charset="0"/>
                          <a:cs typeface="Segoe UI" panose="020B0502040204020203" pitchFamily="34" charset="0"/>
                        </a:rPr>
                        <a:t>5-6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fontAlgn="ctr">
                        <a:buNone/>
                      </a:pPr>
                      <a:r>
                        <a:rPr lang="en-IN" sz="1000" u="none" strike="noStrike">
                          <a:effectLst/>
                          <a:latin typeface="Segoe UI" panose="020B0502040204020203" pitchFamily="34" charset="0"/>
                          <a:cs typeface="Segoe UI" panose="020B0502040204020203" pitchFamily="34" charset="0"/>
                        </a:rPr>
                        <a:t>Devesh Kumar</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fontAlgn="ctr">
                        <a:buNone/>
                      </a:pPr>
                      <a:r>
                        <a:rPr lang="en-US" sz="1000" u="none" strike="noStrike">
                          <a:effectLst/>
                          <a:latin typeface="Segoe UI" panose="020B0502040204020203" pitchFamily="34" charset="0"/>
                          <a:cs typeface="Segoe UI" panose="020B0502040204020203" pitchFamily="34" charset="0"/>
                        </a:rPr>
                        <a:t>Work Completed ( All Hammer Replaced by New)</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1579725"/>
                  </a:ext>
                </a:extLst>
              </a:tr>
              <a:tr h="288595">
                <a:tc vMerge="1">
                  <a:txBody>
                    <a:bodyPr/>
                    <a:lstStyle/>
                    <a:p>
                      <a:endParaRPr lang="en-IN"/>
                    </a:p>
                  </a:txBody>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LHS Out side for Manki</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buNone/>
                      </a:pPr>
                      <a:r>
                        <a:rPr lang="en-IN" sz="1000" u="none" strike="noStrike">
                          <a:effectLst/>
                          <a:latin typeface="Segoe UI" panose="020B0502040204020203" pitchFamily="34" charset="0"/>
                          <a:cs typeface="Segoe UI" panose="020B0502040204020203" pitchFamily="34" charset="0"/>
                        </a:rPr>
                        <a:t>Sunil Vishwakarma, Ramnaresh Yadav, Ramparvesh Yadav, Naresh Kh.&amp; Ramavtar &amp; 2 labour harisingh</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389058806"/>
                  </a:ext>
                </a:extLst>
              </a:tr>
              <a:tr h="288595">
                <a:tc vMerge="1">
                  <a:txBody>
                    <a:bodyPr/>
                    <a:lstStyle/>
                    <a:p>
                      <a:endParaRPr lang="en-IN"/>
                    </a:p>
                  </a:txBody>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RHS Outside for </a:t>
                      </a:r>
                      <a:r>
                        <a:rPr lang="en-US" sz="1000" u="none" strike="noStrike" err="1">
                          <a:effectLst/>
                          <a:latin typeface="Segoe UI" panose="020B0502040204020203" pitchFamily="34" charset="0"/>
                          <a:cs typeface="Segoe UI" panose="020B0502040204020203" pitchFamily="34" charset="0"/>
                        </a:rPr>
                        <a:t>Manki</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buNone/>
                      </a:pPr>
                      <a:r>
                        <a:rPr lang="en-IN" sz="1000" u="none" strike="noStrike">
                          <a:effectLst/>
                          <a:latin typeface="Segoe UI" panose="020B0502040204020203" pitchFamily="34" charset="0"/>
                          <a:cs typeface="Segoe UI" panose="020B0502040204020203" pitchFamily="34" charset="0"/>
                        </a:rPr>
                        <a:t>Balister, Jamuna, Rishi, Upendra, Rajkumar Pandey &amp; 2 labour harisingh</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63031249"/>
                  </a:ext>
                </a:extLst>
              </a:tr>
              <a:tr h="288595">
                <a:tc vMerge="1">
                  <a:txBody>
                    <a:bodyPr/>
                    <a:lstStyle/>
                    <a:p>
                      <a:endParaRPr lang="en-IN"/>
                    </a:p>
                  </a:txBody>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Inside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buNone/>
                      </a:pPr>
                      <a:r>
                        <a:rPr lang="en-IN" sz="1000" u="none" strike="noStrike">
                          <a:effectLst/>
                          <a:latin typeface="Segoe UI" panose="020B0502040204020203" pitchFamily="34" charset="0"/>
                          <a:cs typeface="Segoe UI" panose="020B0502040204020203" pitchFamily="34" charset="0"/>
                        </a:rPr>
                        <a:t>Mukesh, Satish Pandey, Ramchandra Shukla, Suresh(CUO)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915072448"/>
                  </a:ext>
                </a:extLst>
              </a:tr>
              <a:tr h="288595">
                <a:tc rowSpan="2">
                  <a:txBody>
                    <a:bodyPr/>
                    <a:lstStyle/>
                    <a:p>
                      <a:pPr algn="ctr" fontAlgn="ctr">
                        <a:buNone/>
                      </a:pPr>
                      <a:r>
                        <a:rPr lang="en-IN" sz="1000" u="none" strike="noStrike">
                          <a:effectLst/>
                          <a:latin typeface="Segoe UI" panose="020B0502040204020203" pitchFamily="34" charset="0"/>
                          <a:cs typeface="Segoe UI" panose="020B0502040204020203" pitchFamily="34" charset="0"/>
                        </a:rPr>
                        <a:t>2</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A. Slat cleaning brush drive chain to be replacement.                        B. Belt skirting replacement of slat clng brush.</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Daharamdev, Dharmendra, Ramnaresh Murli</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2-3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IN" sz="1000" u="none" strike="noStrike">
                          <a:effectLst/>
                          <a:latin typeface="Segoe UI" panose="020B0502040204020203" pitchFamily="34" charset="0"/>
                          <a:cs typeface="Segoe UI" panose="020B0502040204020203" pitchFamily="34" charset="0"/>
                        </a:rPr>
                        <a:t>Work Completed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8360753"/>
                  </a:ext>
                </a:extLst>
              </a:tr>
              <a:tr h="145678">
                <a:tc vMerge="1">
                  <a:txBody>
                    <a:bodyPr/>
                    <a:lstStyle/>
                    <a:p>
                      <a:endParaRPr lang="en-IN"/>
                    </a:p>
                  </a:txBody>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C.Both side angle guide to be check under Shredder. </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Shivpal,Thrayil Contractor.</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ISA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2-3Hr</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IN" sz="1000" u="none" strike="noStrike">
                          <a:effectLst/>
                          <a:latin typeface="Segoe UI" panose="020B0502040204020203" pitchFamily="34" charset="0"/>
                          <a:cs typeface="Segoe UI" panose="020B0502040204020203" pitchFamily="34" charset="0"/>
                        </a:rPr>
                        <a:t>Work Completed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7711144"/>
                  </a:ext>
                </a:extLst>
              </a:tr>
              <a:tr h="860264">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3</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a.Routine checking of Shredder Elevator &amp; all IRC.                               B.To be checking /replacement of Missing /loose bolts of SRC/IRC No 2.                                                                                              C. Spokes length to be increase of IRC 2.</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Chottey, Babunand, Balakram, Sher Singh Welder, Tharayil Gang(Distillery gang)</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Bolts &amp; tool tackles etc</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4-5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fontAlgn="ctr">
                        <a:buNone/>
                      </a:pPr>
                      <a:r>
                        <a:rPr lang="en-IN" sz="1000" u="none" strike="noStrike">
                          <a:effectLst/>
                          <a:latin typeface="Segoe UI" panose="020B0502040204020203" pitchFamily="34" charset="0"/>
                          <a:cs typeface="Segoe UI" panose="020B0502040204020203" pitchFamily="34" charset="0"/>
                        </a:rPr>
                        <a:t>Faizan</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US" sz="1000" u="none" strike="noStrike">
                          <a:effectLst/>
                          <a:latin typeface="Segoe UI" panose="020B0502040204020203" pitchFamily="34" charset="0"/>
                          <a:cs typeface="Segoe UI" panose="020B0502040204020203" pitchFamily="34" charset="0"/>
                        </a:rPr>
                        <a:t>IRC No-1, 8 Nos Bend fingers pending for Straightening. </a:t>
                      </a:r>
                      <a:br>
                        <a:rPr lang="en-US" sz="1000" u="none" strike="noStrike">
                          <a:effectLst/>
                          <a:latin typeface="Segoe UI" panose="020B0502040204020203" pitchFamily="34" charset="0"/>
                          <a:cs typeface="Segoe UI" panose="020B0502040204020203" pitchFamily="34" charset="0"/>
                        </a:rPr>
                      </a:br>
                      <a:r>
                        <a:rPr lang="en-US" sz="1000" u="none" strike="noStrike">
                          <a:effectLst/>
                          <a:latin typeface="Segoe UI" panose="020B0502040204020203" pitchFamily="34" charset="0"/>
                          <a:cs typeface="Segoe UI" panose="020B0502040204020203" pitchFamily="34" charset="0"/>
                        </a:rPr>
                        <a:t>IRC No-3 Loosining rake pad bolt pending)</a:t>
                      </a:r>
                      <a:br>
                        <a:rPr lang="en-US" sz="1000" u="none" strike="noStrike">
                          <a:effectLst/>
                          <a:latin typeface="Segoe UI" panose="020B0502040204020203" pitchFamily="34" charset="0"/>
                          <a:cs typeface="Segoe UI" panose="020B0502040204020203" pitchFamily="34" charset="0"/>
                        </a:rPr>
                      </a:br>
                      <a:r>
                        <a:rPr lang="en-US" sz="1000" u="none" strike="noStrike">
                          <a:effectLst/>
                          <a:latin typeface="Segoe UI" panose="020B0502040204020203" pitchFamily="34" charset="0"/>
                          <a:cs typeface="Segoe UI" panose="020B0502040204020203" pitchFamily="34" charset="0"/>
                        </a:rPr>
                        <a:t>Remaining all work completed.</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757640"/>
                  </a:ext>
                </a:extLst>
              </a:tr>
              <a:tr h="431512">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4</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A.To be change of delivery NRV of DS pump.                         B.Checking &amp; gland packing filling of all pumps &amp; valves throughly.(Sply Hot Water Pump &amp; Valve)</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Karamchand,Manoj,Premkant(Pump Attd), Hyadra</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3-4hrs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tc>
                  <a:txBody>
                    <a:bodyPr/>
                    <a:lstStyle/>
                    <a:p>
                      <a:pPr algn="l" fontAlgn="b">
                        <a:buNone/>
                      </a:pPr>
                      <a:r>
                        <a:rPr lang="en-IN" sz="1000" u="none" strike="noStrike">
                          <a:effectLst/>
                          <a:latin typeface="Segoe UI" panose="020B0502040204020203" pitchFamily="34" charset="0"/>
                          <a:cs typeface="Segoe UI" panose="020B0502040204020203" pitchFamily="34" charset="0"/>
                        </a:rPr>
                        <a:t>Work Completed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1131861"/>
                  </a:ext>
                </a:extLst>
              </a:tr>
              <a:tr h="431512">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5</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A. To be checking of Mill No 2 T.Gear out put brg.                                                    B. Gen.Checking of all Mill transmission gear.                                   C.Greasing of Input shaft of T.Gearing.</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Gurmeet, Mohit, Sunil Pd for EOT</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Grinder etc</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3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fontAlgn="ctr">
                        <a:buNone/>
                      </a:pPr>
                      <a:r>
                        <a:rPr lang="en-IN" sz="1000" u="none" strike="noStrike">
                          <a:effectLst/>
                          <a:latin typeface="Segoe UI" panose="020B0502040204020203" pitchFamily="34" charset="0"/>
                          <a:cs typeface="Segoe UI" panose="020B0502040204020203" pitchFamily="34" charset="0"/>
                        </a:rPr>
                        <a:t>Dinesh Kushwah</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IN" sz="1000" u="none" strike="noStrike">
                          <a:effectLst/>
                          <a:latin typeface="Segoe UI" panose="020B0502040204020203" pitchFamily="34" charset="0"/>
                          <a:cs typeface="Segoe UI" panose="020B0502040204020203" pitchFamily="34" charset="0"/>
                        </a:rPr>
                        <a:t>Work Completed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3608555"/>
                  </a:ext>
                </a:extLst>
              </a:tr>
              <a:tr h="1003181">
                <a:tc rowSpan="2">
                  <a:txBody>
                    <a:bodyPr/>
                    <a:lstStyle/>
                    <a:p>
                      <a:pPr algn="ctr" fontAlgn="ctr">
                        <a:buNone/>
                      </a:pPr>
                      <a:r>
                        <a:rPr lang="en-IN" sz="1000" u="none" strike="noStrike">
                          <a:effectLst/>
                          <a:latin typeface="Segoe UI" panose="020B0502040204020203" pitchFamily="34" charset="0"/>
                          <a:cs typeface="Segoe UI" panose="020B0502040204020203" pitchFamily="34" charset="0"/>
                        </a:rPr>
                        <a:t>6</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A.Repairing/Replacement Disch scrapper of Mill No 2.                          B.Routine checking of Mill 0,1,2 ,TUFR Scrapers gap of Mill, trash plate, scrapper end teeth cutting,&amp; meschart knives incl transmission gearing bolt and Specially All Notch Plate gap.              C.To be throughly checking &amp; fitting of 2 bolts of TUFR Roller bearin block &amp; checking of TUFR scrapper gap of Mill no 2.                                                                   D.To be tightning of RLD scrapper of zero mill.</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Nekram, Ramashish, Manoj welder, Dhanajay Rai foreman, Rajkumar, Sunil, Rampal.</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Hard facing &amp; ss electrode,meschart  knives.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4-5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Mill No-2 Discharge scrapper teeth repairing work completed</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9763054"/>
                  </a:ext>
                </a:extLst>
              </a:tr>
              <a:tr h="145678">
                <a:tc vMerge="1">
                  <a:txBody>
                    <a:bodyPr/>
                    <a:lstStyle/>
                    <a:p>
                      <a:endParaRPr lang="en-IN"/>
                    </a:p>
                  </a:txBody>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E.To be checking Notch plate gap of Mill 1&amp;2.(First priority)</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IN" sz="1000" u="none" strike="noStrike">
                          <a:effectLst/>
                          <a:latin typeface="Segoe UI" panose="020B0502040204020203" pitchFamily="34" charset="0"/>
                          <a:cs typeface="Segoe UI" panose="020B0502040204020203" pitchFamily="34" charset="0"/>
                        </a:rPr>
                        <a:t>Done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8431828"/>
                  </a:ext>
                </a:extLst>
              </a:tr>
            </a:tbl>
          </a:graphicData>
        </a:graphic>
      </p:graphicFrame>
    </p:spTree>
    <p:extLst>
      <p:ext uri="{BB962C8B-B14F-4D97-AF65-F5344CB8AC3E}">
        <p14:creationId xmlns:p14="http://schemas.microsoft.com/office/powerpoint/2010/main" val="3439916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B7046-39C0-3452-F3B9-7A3FAC25597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C08676-9BA4-9C31-E025-8CDEB126439A}"/>
              </a:ext>
            </a:extLst>
          </p:cNvPr>
          <p:cNvSpPr>
            <a:spLocks noGrp="1"/>
          </p:cNvSpPr>
          <p:nvPr>
            <p:ph type="sldNum" sz="quarter" idx="12"/>
          </p:nvPr>
        </p:nvSpPr>
        <p:spPr>
          <a:xfrm>
            <a:off x="9525000" y="6477000"/>
            <a:ext cx="457200" cy="304800"/>
          </a:xfrm>
        </p:spPr>
        <p:txBody>
          <a:bodyPr/>
          <a:lstStyle/>
          <a:p>
            <a:fld id="{B76B49FA-22BB-44F5-8EFA-E5C56FA3907E}" type="slidenum">
              <a:rPr lang="en-US" smtClean="0"/>
              <a:pPr/>
              <a:t>52</a:t>
            </a:fld>
            <a:endParaRPr lang="en-US"/>
          </a:p>
        </p:txBody>
      </p:sp>
      <p:sp>
        <p:nvSpPr>
          <p:cNvPr id="3" name="TextBox 4">
            <a:extLst>
              <a:ext uri="{FF2B5EF4-FFF2-40B4-BE49-F238E27FC236}">
                <a16:creationId xmlns:a16="http://schemas.microsoft.com/office/drawing/2014/main" id="{AB860529-108A-E5B0-6FCF-4E2773B0E799}"/>
              </a:ext>
            </a:extLst>
          </p:cNvPr>
          <p:cNvSpPr txBox="1">
            <a:spLocks noChangeArrowheads="1"/>
          </p:cNvSpPr>
          <p:nvPr/>
        </p:nvSpPr>
        <p:spPr bwMode="auto">
          <a:xfrm>
            <a:off x="2433851" y="295255"/>
            <a:ext cx="7848600" cy="492443"/>
          </a:xfrm>
          <a:prstGeom prst="rect">
            <a:avLst/>
          </a:prstGeom>
        </p:spPr>
        <p:txBody>
          <a:bodyPr vert="horz" lIns="91440" tIns="45720" rIns="91440" bIns="45720" rtlCol="0" anchor="ctr">
            <a:normAutofit fontScale="82500" lnSpcReduction="100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r>
              <a:rPr lang="en-US"/>
              <a:t>General Cleaning Major Jobs done 29.01.2026 (Mill House)</a:t>
            </a:r>
            <a:endParaRPr lang="en-IN"/>
          </a:p>
        </p:txBody>
      </p:sp>
      <p:sp>
        <p:nvSpPr>
          <p:cNvPr id="7" name="AutoShape 4">
            <a:extLst>
              <a:ext uri="{FF2B5EF4-FFF2-40B4-BE49-F238E27FC236}">
                <a16:creationId xmlns:a16="http://schemas.microsoft.com/office/drawing/2014/main" id="{C0105E36-01EE-B1FB-35B2-0ADCEEC17C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2" name="Table 1">
            <a:extLst>
              <a:ext uri="{FF2B5EF4-FFF2-40B4-BE49-F238E27FC236}">
                <a16:creationId xmlns:a16="http://schemas.microsoft.com/office/drawing/2014/main" id="{72C73407-5376-102A-84FB-AFA4B97B7482}"/>
              </a:ext>
            </a:extLst>
          </p:cNvPr>
          <p:cNvGraphicFramePr>
            <a:graphicFrameLocks noGrp="1"/>
          </p:cNvGraphicFramePr>
          <p:nvPr/>
        </p:nvGraphicFramePr>
        <p:xfrm>
          <a:off x="533400" y="990600"/>
          <a:ext cx="11506200" cy="5445622"/>
        </p:xfrm>
        <a:graphic>
          <a:graphicData uri="http://schemas.openxmlformats.org/drawingml/2006/table">
            <a:tbl>
              <a:tblPr>
                <a:tableStyleId>{5C22544A-7EE6-4342-B048-85BDC9FD1C3A}</a:tableStyleId>
              </a:tblPr>
              <a:tblGrid>
                <a:gridCol w="336088">
                  <a:extLst>
                    <a:ext uri="{9D8B030D-6E8A-4147-A177-3AD203B41FA5}">
                      <a16:colId xmlns:a16="http://schemas.microsoft.com/office/drawing/2014/main" val="3516188634"/>
                    </a:ext>
                  </a:extLst>
                </a:gridCol>
                <a:gridCol w="3626312">
                  <a:extLst>
                    <a:ext uri="{9D8B030D-6E8A-4147-A177-3AD203B41FA5}">
                      <a16:colId xmlns:a16="http://schemas.microsoft.com/office/drawing/2014/main" val="3968519881"/>
                    </a:ext>
                  </a:extLst>
                </a:gridCol>
                <a:gridCol w="3048000">
                  <a:extLst>
                    <a:ext uri="{9D8B030D-6E8A-4147-A177-3AD203B41FA5}">
                      <a16:colId xmlns:a16="http://schemas.microsoft.com/office/drawing/2014/main" val="737161319"/>
                    </a:ext>
                  </a:extLst>
                </a:gridCol>
                <a:gridCol w="1219200">
                  <a:extLst>
                    <a:ext uri="{9D8B030D-6E8A-4147-A177-3AD203B41FA5}">
                      <a16:colId xmlns:a16="http://schemas.microsoft.com/office/drawing/2014/main" val="2757975522"/>
                    </a:ext>
                  </a:extLst>
                </a:gridCol>
                <a:gridCol w="838200">
                  <a:extLst>
                    <a:ext uri="{9D8B030D-6E8A-4147-A177-3AD203B41FA5}">
                      <a16:colId xmlns:a16="http://schemas.microsoft.com/office/drawing/2014/main" val="2560619040"/>
                    </a:ext>
                  </a:extLst>
                </a:gridCol>
                <a:gridCol w="685800">
                  <a:extLst>
                    <a:ext uri="{9D8B030D-6E8A-4147-A177-3AD203B41FA5}">
                      <a16:colId xmlns:a16="http://schemas.microsoft.com/office/drawing/2014/main" val="1980562637"/>
                    </a:ext>
                  </a:extLst>
                </a:gridCol>
                <a:gridCol w="685800">
                  <a:extLst>
                    <a:ext uri="{9D8B030D-6E8A-4147-A177-3AD203B41FA5}">
                      <a16:colId xmlns:a16="http://schemas.microsoft.com/office/drawing/2014/main" val="3760719474"/>
                    </a:ext>
                  </a:extLst>
                </a:gridCol>
                <a:gridCol w="1066800">
                  <a:extLst>
                    <a:ext uri="{9D8B030D-6E8A-4147-A177-3AD203B41FA5}">
                      <a16:colId xmlns:a16="http://schemas.microsoft.com/office/drawing/2014/main" val="2709891707"/>
                    </a:ext>
                  </a:extLst>
                </a:gridCol>
              </a:tblGrid>
              <a:tr h="228600">
                <a:tc gridSpan="8">
                  <a:txBody>
                    <a:bodyPr/>
                    <a:lstStyle/>
                    <a:p>
                      <a:pPr algn="l" fontAlgn="b">
                        <a:buNone/>
                      </a:pPr>
                      <a:r>
                        <a:rPr lang="en-US" sz="1000" u="none" strike="noStrike">
                          <a:effectLst/>
                          <a:latin typeface="Segoe UI" panose="020B0502040204020203" pitchFamily="34" charset="0"/>
                          <a:cs typeface="Segoe UI" panose="020B0502040204020203" pitchFamily="34" charset="0"/>
                        </a:rPr>
                        <a:t>4th GEN. CLEANING MILL HOUSE on Date 29.01.2026/ No Cane on Today/Night(Any Time/Any day) due to Rainy Time:5-6 </a:t>
                      </a:r>
                      <a:r>
                        <a:rPr lang="en-US" sz="1000" u="none" strike="noStrike" err="1">
                          <a:effectLst/>
                          <a:latin typeface="Segoe UI" panose="020B0502040204020203" pitchFamily="34" charset="0"/>
                          <a:cs typeface="Segoe UI" panose="020B0502040204020203" pitchFamily="34" charset="0"/>
                        </a:rPr>
                        <a:t>Hrs</a:t>
                      </a:r>
                      <a:r>
                        <a:rPr lang="en-US" sz="1000" u="none" strike="noStrike">
                          <a:effectLst/>
                          <a:latin typeface="Segoe UI" panose="020B0502040204020203" pitchFamily="34" charset="0"/>
                          <a:cs typeface="Segoe UI" panose="020B0502040204020203" pitchFamily="34" charset="0"/>
                        </a:rPr>
                        <a:t> at 8am</a:t>
                      </a:r>
                      <a:endParaRPr lang="en-US"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51807730"/>
                  </a:ext>
                </a:extLst>
              </a:tr>
              <a:tr h="228600">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US" sz="1000" u="none" strike="noStrike">
                          <a:effectLst/>
                          <a:latin typeface="Segoe UI" panose="020B0502040204020203" pitchFamily="34" charset="0"/>
                          <a:cs typeface="Segoe UI" panose="020B0502040204020203" pitchFamily="34" charset="0"/>
                        </a:rPr>
                        <a:t>Responsibility.-  Chief Manager / DGM -Engg</a:t>
                      </a:r>
                      <a:endParaRPr lang="en-US"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buNone/>
                      </a:pPr>
                      <a:r>
                        <a:rPr lang="en-IN" sz="1000" u="none" strike="noStrike">
                          <a:effectLst/>
                          <a:latin typeface="Segoe UI" panose="020B0502040204020203" pitchFamily="34" charset="0"/>
                          <a:cs typeface="Segoe UI" panose="020B0502040204020203" pitchFamily="34" charset="0"/>
                        </a:rPr>
                        <a:t>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9765140"/>
                  </a:ext>
                </a:extLst>
              </a:tr>
              <a:tr h="330784">
                <a:tc>
                  <a:txBody>
                    <a:bodyPr/>
                    <a:lstStyle/>
                    <a:p>
                      <a:pPr algn="l" fontAlgn="ctr">
                        <a:buNone/>
                      </a:pPr>
                      <a:r>
                        <a:rPr lang="en-IN" sz="1000" u="none" strike="noStrike">
                          <a:effectLst/>
                          <a:latin typeface="Segoe UI" panose="020B0502040204020203" pitchFamily="34" charset="0"/>
                          <a:cs typeface="Segoe UI" panose="020B0502040204020203" pitchFamily="34" charset="0"/>
                        </a:rPr>
                        <a:t>Sl.</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Work Description</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Responsibility </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Material Reqd</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Mat status</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Approx. time</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Engineer</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Status 30.01.2026</a:t>
                      </a:r>
                      <a:endParaRPr lang="en-IN" sz="1000" b="1"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7361457"/>
                  </a:ext>
                </a:extLst>
              </a:tr>
              <a:tr h="393143">
                <a:tc>
                  <a:txBody>
                    <a:bodyPr/>
                    <a:lstStyle/>
                    <a:p>
                      <a:endParaRPr lang="en-IN"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err="1">
                          <a:effectLst/>
                          <a:latin typeface="Segoe UI" panose="020B0502040204020203" pitchFamily="34" charset="0"/>
                          <a:cs typeface="Segoe UI" panose="020B0502040204020203" pitchFamily="34" charset="0"/>
                        </a:rPr>
                        <a:t>E.To</a:t>
                      </a:r>
                      <a:r>
                        <a:rPr lang="en-US" sz="1000" u="none" strike="noStrike">
                          <a:effectLst/>
                          <a:latin typeface="Segoe UI" panose="020B0502040204020203" pitchFamily="34" charset="0"/>
                          <a:cs typeface="Segoe UI" panose="020B0502040204020203" pitchFamily="34" charset="0"/>
                        </a:rPr>
                        <a:t> be checking Notch plate gap of Mill 1&amp;2.(First priority)</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IN" sz="1000" u="none" strike="noStrike">
                          <a:effectLst/>
                          <a:latin typeface="Segoe UI" panose="020B0502040204020203" pitchFamily="34" charset="0"/>
                          <a:cs typeface="Segoe UI" panose="020B0502040204020203" pitchFamily="34" charset="0"/>
                        </a:rPr>
                        <a:t>Done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8431828"/>
                  </a:ext>
                </a:extLst>
              </a:tr>
              <a:tr h="166974">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7</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Arcing of Zero,M1 Top &amp; 4th Mill top roller on priority.</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Ramkishore, Ankur &amp; Vijay , Deena</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Azucar 80</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5-6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US" sz="1000" u="none" strike="noStrike">
                          <a:effectLst/>
                          <a:latin typeface="Segoe UI" panose="020B0502040204020203" pitchFamily="34" charset="0"/>
                          <a:cs typeface="Segoe UI" panose="020B0502040204020203" pitchFamily="34" charset="0"/>
                        </a:rPr>
                        <a:t>Zero  &amp; 4th Mill Arcing done</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779641"/>
                  </a:ext>
                </a:extLst>
              </a:tr>
              <a:tr h="330784">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8</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a. All Mill Rope Coupling /</a:t>
                      </a:r>
                      <a:r>
                        <a:rPr lang="en-US" sz="1000" u="none" strike="noStrike" err="1">
                          <a:effectLst/>
                          <a:latin typeface="Segoe UI" panose="020B0502040204020203" pitchFamily="34" charset="0"/>
                          <a:cs typeface="Segoe UI" panose="020B0502040204020203" pitchFamily="34" charset="0"/>
                        </a:rPr>
                        <a:t>Messeheart</a:t>
                      </a:r>
                      <a:r>
                        <a:rPr lang="en-US" sz="1000" u="none" strike="noStrike">
                          <a:effectLst/>
                          <a:latin typeface="Segoe UI" panose="020B0502040204020203" pitchFamily="34" charset="0"/>
                          <a:cs typeface="Segoe UI" panose="020B0502040204020203" pitchFamily="34" charset="0"/>
                        </a:rPr>
                        <a:t> knife checking work</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Udesh sharma,Tejpratap, Dhanjay formen</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BOLT &amp; NUT M24,20</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3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Dinesh Kushwah</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IN" sz="1000" u="none" strike="noStrike">
                          <a:effectLst/>
                          <a:latin typeface="Segoe UI" panose="020B0502040204020203" pitchFamily="34" charset="0"/>
                          <a:cs typeface="Segoe UI" panose="020B0502040204020203" pitchFamily="34" charset="0"/>
                        </a:rPr>
                        <a:t>Work Completed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5616385"/>
                  </a:ext>
                </a:extLst>
              </a:tr>
              <a:tr h="658404">
                <a:tc rowSpan="2">
                  <a:txBody>
                    <a:bodyPr/>
                    <a:lstStyle/>
                    <a:p>
                      <a:pPr algn="ctr" fontAlgn="ctr">
                        <a:buNone/>
                      </a:pPr>
                      <a:r>
                        <a:rPr lang="en-IN" sz="1000" u="none" strike="noStrike">
                          <a:effectLst/>
                          <a:latin typeface="Segoe UI" panose="020B0502040204020203" pitchFamily="34" charset="0"/>
                          <a:cs typeface="Segoe UI" panose="020B0502040204020203" pitchFamily="34" charset="0"/>
                        </a:rPr>
                        <a:t>9</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a. Replacement of 3rd Mill top scraper.(First Priority)                                 b. Routine checking of 3rd &amp; 4th as 3rd TUFR Scraper, Trash plate, scrapper side teeth cutting &amp; Nose Plate </a:t>
                      </a:r>
                      <a:r>
                        <a:rPr lang="en-US" sz="1000" u="none" strike="noStrike" err="1">
                          <a:effectLst/>
                          <a:latin typeface="Segoe UI" panose="020B0502040204020203" pitchFamily="34" charset="0"/>
                          <a:cs typeface="Segoe UI" panose="020B0502040204020203" pitchFamily="34" charset="0"/>
                        </a:rPr>
                        <a:t>etc</a:t>
                      </a:r>
                      <a:r>
                        <a:rPr lang="en-US" sz="1000" u="none" strike="noStrike">
                          <a:effectLst/>
                          <a:latin typeface="Segoe UI" panose="020B0502040204020203" pitchFamily="34" charset="0"/>
                          <a:cs typeface="Segoe UI" panose="020B0502040204020203" pitchFamily="34" charset="0"/>
                        </a:rPr>
                        <a:t> .                              c. To be tightening of RLD Scraper of 4th Mill.</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Gajendra, Papu, Manoj Welder, Dhanjay Rai, Sunil &amp; Rampal Khalasi</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Top scraper &amp;Electrodes 6006</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4-5Hrs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Dinesh Kushwah</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buNone/>
                      </a:pPr>
                      <a:r>
                        <a:rPr lang="en-US" sz="1000" u="none" strike="noStrike">
                          <a:effectLst/>
                          <a:latin typeface="Segoe UI" panose="020B0502040204020203" pitchFamily="34" charset="0"/>
                          <a:cs typeface="Segoe UI" panose="020B0502040204020203" pitchFamily="34" charset="0"/>
                        </a:rPr>
                        <a:t>3rd Mill Top Scrapper replaced by new.</a:t>
                      </a:r>
                      <a:br>
                        <a:rPr lang="en-US" sz="1000" u="none" strike="noStrike">
                          <a:effectLst/>
                          <a:latin typeface="Segoe UI" panose="020B0502040204020203" pitchFamily="34" charset="0"/>
                          <a:cs typeface="Segoe UI" panose="020B0502040204020203" pitchFamily="34" charset="0"/>
                        </a:rPr>
                      </a:br>
                      <a:r>
                        <a:rPr lang="en-US" sz="1000" u="none" strike="noStrike">
                          <a:effectLst/>
                          <a:latin typeface="Segoe UI" panose="020B0502040204020203" pitchFamily="34" charset="0"/>
                          <a:cs typeface="Segoe UI" panose="020B0502040204020203" pitchFamily="34" charset="0"/>
                        </a:rPr>
                        <a:t>Other work Done</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6063507"/>
                  </a:ext>
                </a:extLst>
              </a:tr>
              <a:tr h="166974">
                <a:tc vMerge="1">
                  <a:txBody>
                    <a:bodyPr/>
                    <a:lstStyle/>
                    <a:p>
                      <a:endParaRPr lang="en-IN"/>
                    </a:p>
                  </a:txBody>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d.To be checking Notch  plate gap of Mill  No 3(First priority)</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do</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3-4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IN" sz="1000" u="none" strike="noStrike">
                          <a:effectLst/>
                          <a:latin typeface="Segoe UI" panose="020B0502040204020203" pitchFamily="34" charset="0"/>
                          <a:cs typeface="Segoe UI" panose="020B0502040204020203" pitchFamily="34" charset="0"/>
                        </a:rPr>
                        <a:t>Work Completed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1349537"/>
                  </a:ext>
                </a:extLst>
              </a:tr>
              <a:tr h="330784">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10</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Kicker knives checking, MCC &amp; ACC chain tightening as </a:t>
                      </a:r>
                      <a:r>
                        <a:rPr lang="en-US" sz="1000" u="none" strike="noStrike" err="1">
                          <a:effectLst/>
                          <a:latin typeface="Segoe UI" panose="020B0502040204020203" pitchFamily="34" charset="0"/>
                          <a:cs typeface="Segoe UI" panose="020B0502040204020203" pitchFamily="34" charset="0"/>
                        </a:rPr>
                        <a:t>reqd</a:t>
                      </a:r>
                      <a:r>
                        <a:rPr lang="en-US" sz="1000" u="none" strike="noStrike">
                          <a:effectLst/>
                          <a:latin typeface="Segoe UI" panose="020B0502040204020203" pitchFamily="34" charset="0"/>
                          <a:cs typeface="Segoe UI" panose="020B0502040204020203" pitchFamily="34" charset="0"/>
                        </a:rPr>
                        <a:t> etc.</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Dharamdev, Dharmendra, Ram Naresh  </a:t>
                      </a:r>
                      <a:r>
                        <a:rPr lang="en-IN" sz="1000" u="none" strike="noStrike" err="1">
                          <a:effectLst/>
                          <a:latin typeface="Segoe UI" panose="020B0502040204020203" pitchFamily="34" charset="0"/>
                          <a:cs typeface="Segoe UI" panose="020B0502040204020203" pitchFamily="34" charset="0"/>
                        </a:rPr>
                        <a:t>murli</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HT Bolt with nylock nut 24x110</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1-1.5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Ravi saxsena</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Work Completed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3911423"/>
                  </a:ext>
                </a:extLst>
              </a:tr>
              <a:tr h="494594">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11</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A. All Mill bearings checking specially M1F, 2D &amp; M3F incl leaking.                                                                                                 </a:t>
                      </a:r>
                      <a:r>
                        <a:rPr lang="en-US" sz="1000" u="none" strike="noStrike" err="1">
                          <a:effectLst/>
                          <a:latin typeface="Segoe UI" panose="020B0502040204020203" pitchFamily="34" charset="0"/>
                          <a:cs typeface="Segoe UI" panose="020B0502040204020203" pitchFamily="34" charset="0"/>
                        </a:rPr>
                        <a:t>B.To</a:t>
                      </a:r>
                      <a:r>
                        <a:rPr lang="en-US" sz="1000" u="none" strike="noStrike">
                          <a:effectLst/>
                          <a:latin typeface="Segoe UI" panose="020B0502040204020203" pitchFamily="34" charset="0"/>
                          <a:cs typeface="Segoe UI" panose="020B0502040204020203" pitchFamily="34" charset="0"/>
                        </a:rPr>
                        <a:t> be greasing of input </a:t>
                      </a:r>
                      <a:r>
                        <a:rPr lang="en-US" sz="1000" u="none" strike="noStrike" err="1">
                          <a:effectLst/>
                          <a:latin typeface="Segoe UI" panose="020B0502040204020203" pitchFamily="34" charset="0"/>
                          <a:cs typeface="Segoe UI" panose="020B0502040204020203" pitchFamily="34" charset="0"/>
                        </a:rPr>
                        <a:t>T.Gear</a:t>
                      </a:r>
                      <a:r>
                        <a:rPr lang="en-US" sz="1000" u="none" strike="noStrike">
                          <a:effectLst/>
                          <a:latin typeface="Segoe UI" panose="020B0502040204020203" pitchFamily="34" charset="0"/>
                          <a:cs typeface="Segoe UI" panose="020B0502040204020203" pitchFamily="34" charset="0"/>
                        </a:rPr>
                        <a:t> </a:t>
                      </a:r>
                      <a:r>
                        <a:rPr lang="en-US" sz="1000" u="none" strike="noStrike" err="1">
                          <a:effectLst/>
                          <a:latin typeface="Segoe UI" panose="020B0502040204020203" pitchFamily="34" charset="0"/>
                          <a:cs typeface="Segoe UI" panose="020B0502040204020203" pitchFamily="34" charset="0"/>
                        </a:rPr>
                        <a:t>brg</a:t>
                      </a:r>
                      <a:r>
                        <a:rPr lang="en-US" sz="1000" u="none" strike="noStrike">
                          <a:effectLst/>
                          <a:latin typeface="Segoe UI" panose="020B0502040204020203" pitchFamily="34" charset="0"/>
                          <a:cs typeface="Segoe UI" panose="020B0502040204020203" pitchFamily="34" charset="0"/>
                        </a:rPr>
                        <a:t> and couplings. </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Jagdish (oilman), Anil (CUO), Hari singh labour no.1</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3-4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Dinesh kushwah</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buNone/>
                      </a:pPr>
                      <a:r>
                        <a:rPr lang="en-US" sz="1000" u="none" strike="noStrike">
                          <a:effectLst/>
                          <a:latin typeface="Segoe UI" panose="020B0502040204020203" pitchFamily="34" charset="0"/>
                          <a:cs typeface="Segoe UI" panose="020B0502040204020203" pitchFamily="34" charset="0"/>
                        </a:rPr>
                        <a:t> Bearing checking done found OK .</a:t>
                      </a:r>
                      <a:br>
                        <a:rPr lang="en-US" sz="1000" u="none" strike="noStrike">
                          <a:effectLst/>
                          <a:latin typeface="Segoe UI" panose="020B0502040204020203" pitchFamily="34" charset="0"/>
                          <a:cs typeface="Segoe UI" panose="020B0502040204020203" pitchFamily="34" charset="0"/>
                        </a:rPr>
                      </a:br>
                      <a:r>
                        <a:rPr lang="en-US" sz="1000" u="none" strike="noStrike">
                          <a:effectLst/>
                          <a:latin typeface="Segoe UI" panose="020B0502040204020203" pitchFamily="34" charset="0"/>
                          <a:cs typeface="Segoe UI" panose="020B0502040204020203" pitchFamily="34" charset="0"/>
                        </a:rPr>
                        <a:t>Greasing done.</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245152"/>
                  </a:ext>
                </a:extLst>
              </a:tr>
              <a:tr h="986023">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12</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A. To be checking of thrust wheel brackets bolts of Big rotary screen.                                                                                                B.Rotary screen Washing by Caustik firstly Primery and than both Secondary.                                                                                                      C.To be cleaned nozzles of water washing header of all rotary screen.</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Suresh Sharma, Baburam Sajjan &amp; Hari Singh Contractor manpower</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Caustic, Tool &amp;tackles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4-5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ctr">
                        <a:buNone/>
                      </a:pPr>
                      <a:r>
                        <a:rPr lang="en-IN" sz="1000" u="none" strike="noStrike">
                          <a:effectLst/>
                          <a:latin typeface="Segoe UI" panose="020B0502040204020203" pitchFamily="34" charset="0"/>
                          <a:cs typeface="Segoe UI" panose="020B0502040204020203" pitchFamily="34" charset="0"/>
                        </a:rPr>
                        <a:t>Raviraj Saxsena</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Work Completed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1347780"/>
                  </a:ext>
                </a:extLst>
              </a:tr>
              <a:tr h="330784">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13</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A. All Juice tanks dummy to be open/boxup after washing.                  B.To be  flushing of both imbibition header. </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Santosh Fitter, </a:t>
                      </a:r>
                      <a:r>
                        <a:rPr lang="en-IN" sz="1000" u="none" strike="noStrike" err="1">
                          <a:effectLst/>
                          <a:latin typeface="Segoe UI" panose="020B0502040204020203" pitchFamily="34" charset="0"/>
                          <a:cs typeface="Segoe UI" panose="020B0502040204020203" pitchFamily="34" charset="0"/>
                        </a:rPr>
                        <a:t>Kurendra</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3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Work Completed </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8637699"/>
                  </a:ext>
                </a:extLst>
              </a:tr>
              <a:tr h="658404">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14</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MCC slat Wear pad welding work, (to be attend on priority)</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Shaban, Shersingh, Chandra Prakash(W/S), Ramjiwan Cont,</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buNone/>
                      </a:pPr>
                      <a:r>
                        <a:rPr lang="en-US" sz="1000" u="none" strike="noStrike">
                          <a:effectLst/>
                          <a:latin typeface="Segoe UI" panose="020B0502040204020203" pitchFamily="34" charset="0"/>
                          <a:cs typeface="Segoe UI" panose="020B0502040204020203" pitchFamily="34" charset="0"/>
                        </a:rPr>
                        <a:t>Two Welding Machines (</a:t>
                      </a:r>
                      <a:r>
                        <a:rPr lang="en-US" sz="1000" u="none" strike="noStrike" err="1">
                          <a:effectLst/>
                          <a:latin typeface="Segoe UI" panose="020B0502040204020203" pitchFamily="34" charset="0"/>
                          <a:cs typeface="Segoe UI" panose="020B0502040204020203" pitchFamily="34" charset="0"/>
                        </a:rPr>
                        <a:t>Tharayil</a:t>
                      </a:r>
                      <a:r>
                        <a:rPr lang="en-US" sz="1000" u="none" strike="noStrike">
                          <a:effectLst/>
                          <a:latin typeface="Segoe UI" panose="020B0502040204020203" pitchFamily="34" charset="0"/>
                          <a:cs typeface="Segoe UI" panose="020B0502040204020203" pitchFamily="34" charset="0"/>
                        </a:rPr>
                        <a:t>), 1 Cane Dept, 1 W/s &amp; Wear Pads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Available</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IN" sz="1000" u="none" strike="noStrike">
                          <a:effectLst/>
                          <a:latin typeface="Segoe UI" panose="020B0502040204020203" pitchFamily="34" charset="0"/>
                          <a:cs typeface="Segoe UI" panose="020B0502040204020203" pitchFamily="34" charset="0"/>
                        </a:rPr>
                        <a:t>5-6 hrs</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tc>
                  <a:txBody>
                    <a:bodyPr/>
                    <a:lstStyle/>
                    <a:p>
                      <a:pPr algn="l" fontAlgn="ctr">
                        <a:buNone/>
                      </a:pPr>
                      <a:r>
                        <a:rPr lang="en-IN" sz="1000" u="none" strike="noStrike">
                          <a:effectLst/>
                          <a:latin typeface="Segoe UI" panose="020B0502040204020203" pitchFamily="34" charset="0"/>
                          <a:cs typeface="Segoe UI" panose="020B0502040204020203" pitchFamily="34" charset="0"/>
                        </a:rPr>
                        <a:t>90% work completed</a:t>
                      </a:r>
                      <a:endParaRPr lang="en-IN" sz="1000" b="0" i="0" u="none" strike="noStrike">
                        <a:solidFill>
                          <a:srgbClr val="000000"/>
                        </a:solidFill>
                        <a:effectLst/>
                        <a:latin typeface="Segoe UI" panose="020B0502040204020203" pitchFamily="34" charset="0"/>
                        <a:cs typeface="Segoe UI" panose="020B0502040204020203" pitchFamily="34" charset="0"/>
                      </a:endParaRPr>
                    </a:p>
                  </a:txBody>
                  <a:tcPr marL="2944" marR="2944" marT="29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8490440"/>
                  </a:ext>
                </a:extLst>
              </a:tr>
            </a:tbl>
          </a:graphicData>
        </a:graphic>
      </p:graphicFrame>
    </p:spTree>
    <p:extLst>
      <p:ext uri="{BB962C8B-B14F-4D97-AF65-F5344CB8AC3E}">
        <p14:creationId xmlns:p14="http://schemas.microsoft.com/office/powerpoint/2010/main" val="3101335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5F653-86DC-B62C-82BF-B4959738D1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AB7D7C-C33A-1D1E-B099-696F75382B92}"/>
              </a:ext>
            </a:extLst>
          </p:cNvPr>
          <p:cNvSpPr txBox="1"/>
          <p:nvPr/>
        </p:nvSpPr>
        <p:spPr>
          <a:xfrm>
            <a:off x="1914832" y="357992"/>
            <a:ext cx="8362336" cy="400110"/>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SBN 630 Gear Box for Mill No-1,2,3,&amp; 4 Report (off Season 2025)</a:t>
            </a:r>
            <a:endParaRPr lang="en-IN" sz="2000" b="1">
              <a:latin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CE5DE8D5-949F-4DF3-DA12-24E3317535AB}"/>
              </a:ext>
            </a:extLst>
          </p:cNvPr>
          <p:cNvPicPr>
            <a:picLocks noChangeAspect="1"/>
          </p:cNvPicPr>
          <p:nvPr/>
        </p:nvPicPr>
        <p:blipFill>
          <a:blip r:embed="rId2" cstate="print">
            <a:extLst>
              <a:ext uri="{28A0092B-C50C-407E-A947-70E740481C1C}">
                <a14:useLocalDpi xmlns:a14="http://schemas.microsoft.com/office/drawing/2010/main" val="0"/>
              </a:ext>
            </a:extLst>
          </a:blip>
          <a:srcRect l="28273"/>
          <a:stretch>
            <a:fillRect/>
          </a:stretch>
        </p:blipFill>
        <p:spPr>
          <a:xfrm rot="5400000">
            <a:off x="1217062" y="260888"/>
            <a:ext cx="5223481" cy="6820387"/>
          </a:xfrm>
          <a:prstGeom prst="rect">
            <a:avLst/>
          </a:prstGeom>
        </p:spPr>
      </p:pic>
      <p:graphicFrame>
        <p:nvGraphicFramePr>
          <p:cNvPr id="17" name="Table 16">
            <a:extLst>
              <a:ext uri="{FF2B5EF4-FFF2-40B4-BE49-F238E27FC236}">
                <a16:creationId xmlns:a16="http://schemas.microsoft.com/office/drawing/2014/main" id="{421389D1-C009-8A69-2B53-3ED5ED58D7C3}"/>
              </a:ext>
            </a:extLst>
          </p:cNvPr>
          <p:cNvGraphicFramePr>
            <a:graphicFrameLocks noGrp="1"/>
          </p:cNvGraphicFramePr>
          <p:nvPr/>
        </p:nvGraphicFramePr>
        <p:xfrm>
          <a:off x="7433187" y="1059341"/>
          <a:ext cx="4340201" cy="5440667"/>
        </p:xfrm>
        <a:graphic>
          <a:graphicData uri="http://schemas.openxmlformats.org/drawingml/2006/table">
            <a:tbl>
              <a:tblPr>
                <a:tableStyleId>{5C22544A-7EE6-4342-B048-85BDC9FD1C3A}</a:tableStyleId>
              </a:tblPr>
              <a:tblGrid>
                <a:gridCol w="4340201">
                  <a:extLst>
                    <a:ext uri="{9D8B030D-6E8A-4147-A177-3AD203B41FA5}">
                      <a16:colId xmlns:a16="http://schemas.microsoft.com/office/drawing/2014/main" val="562234375"/>
                    </a:ext>
                  </a:extLst>
                </a:gridCol>
              </a:tblGrid>
              <a:tr h="533485">
                <a:tc>
                  <a:txBody>
                    <a:bodyPr/>
                    <a:lstStyle/>
                    <a:p>
                      <a:pPr algn="l" fontAlgn="ctr"/>
                      <a:r>
                        <a:rPr lang="en-US" sz="1600" b="1"/>
                        <a:t>Observation  Noted</a:t>
                      </a:r>
                      <a:endParaRPr lang="en-US" sz="1600" b="1" i="0" u="none" strike="noStrike">
                        <a:solidFill>
                          <a:srgbClr val="000000"/>
                        </a:solidFill>
                        <a:effectLst/>
                        <a:latin typeface="Segoe UI" panose="020B0502040204020203" pitchFamily="34" charset="0"/>
                        <a:cs typeface="Segoe UI" panose="020B0502040204020203" pitchFamily="34" charset="0"/>
                      </a:endParaRP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9543218"/>
                  </a:ext>
                </a:extLst>
              </a:tr>
              <a:tr h="721791">
                <a:tc>
                  <a:txBody>
                    <a:bodyPr/>
                    <a:lstStyle/>
                    <a:p>
                      <a:pPr algn="l" fontAlgn="ctr"/>
                      <a:r>
                        <a:rPr lang="en-US" sz="1600" u="none" strike="noStrike">
                          <a:effectLst/>
                          <a:latin typeface="Segoe UI" panose="020B0502040204020203" pitchFamily="34" charset="0"/>
                          <a:cs typeface="Segoe UI" panose="020B0502040204020203" pitchFamily="34" charset="0"/>
                        </a:rPr>
                        <a:t>Heavy pitting found output shaft at mill &amp; turbine side bottom cover bearing seat for all mill FMG. </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7448293"/>
                  </a:ext>
                </a:extLst>
              </a:tr>
              <a:tr h="280019">
                <a:tc>
                  <a:txBody>
                    <a:bodyPr/>
                    <a:lstStyle/>
                    <a:p>
                      <a:pPr algn="l" fontAlgn="ctr"/>
                      <a:r>
                        <a:rPr lang="en-US" sz="1600" u="none" strike="noStrike">
                          <a:effectLst/>
                          <a:latin typeface="Segoe UI" panose="020B0502040204020203" pitchFamily="34" charset="0"/>
                          <a:cs typeface="Segoe UI" panose="020B0502040204020203" pitchFamily="34" charset="0"/>
                        </a:rPr>
                        <a:t>Minor pitting found of out put shaft top bearing cover bearing seat for all mill FMG</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9681864"/>
                  </a:ext>
                </a:extLst>
              </a:tr>
              <a:tr h="840056">
                <a:tc>
                  <a:txBody>
                    <a:bodyPr/>
                    <a:lstStyle/>
                    <a:p>
                      <a:pPr algn="l" fontAlgn="ctr"/>
                      <a:r>
                        <a:rPr lang="en-US" sz="1600" b="0" i="0" u="none" strike="noStrike">
                          <a:solidFill>
                            <a:srgbClr val="000000"/>
                          </a:solidFill>
                          <a:effectLst/>
                          <a:latin typeface="Segoe UI" panose="020B0502040204020203" pitchFamily="34" charset="0"/>
                          <a:cs typeface="Segoe UI" panose="020B0502040204020203" pitchFamily="34" charset="0"/>
                        </a:rPr>
                        <a:t>Minor pitting found at gear &amp; Pinion teeth of output shaft for all mill FMG</a:t>
                      </a: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8313112"/>
                  </a:ext>
                </a:extLst>
              </a:tr>
              <a:tr h="484287">
                <a:tc>
                  <a:txBody>
                    <a:bodyPr/>
                    <a:lstStyle/>
                    <a:p>
                      <a:pPr algn="l" fontAlgn="ctr"/>
                      <a:r>
                        <a:rPr lang="en-US" sz="1600" u="none" strike="noStrike">
                          <a:effectLst/>
                          <a:latin typeface="Segoe UI" panose="020B0502040204020203" pitchFamily="34" charset="0"/>
                          <a:cs typeface="Segoe UI" panose="020B0502040204020203" pitchFamily="34" charset="0"/>
                        </a:rPr>
                        <a:t>Minor pitting on gear &amp; Pinion Teeth 02 Nos out of 18 nos.</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794377"/>
                  </a:ext>
                </a:extLst>
              </a:tr>
              <a:tr h="484287">
                <a:tc>
                  <a:txBody>
                    <a:bodyPr/>
                    <a:lstStyle/>
                    <a:p>
                      <a:pPr algn="l" fontAlgn="b"/>
                      <a:r>
                        <a:rPr lang="en-US" sz="1600" u="none" strike="noStrike">
                          <a:effectLst/>
                          <a:latin typeface="Segoe UI" panose="020B0502040204020203" pitchFamily="34" charset="0"/>
                          <a:cs typeface="Segoe UI" panose="020B0502040204020203" pitchFamily="34" charset="0"/>
                        </a:rPr>
                        <a:t>Minor Chip out  on gear teeth 09 nos. out of 61 nos. teeth</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720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7404404"/>
                  </a:ext>
                </a:extLst>
              </a:tr>
              <a:tr h="840056">
                <a:tc>
                  <a:txBody>
                    <a:bodyPr/>
                    <a:lstStyle/>
                    <a:p>
                      <a:pPr algn="l" fontAlgn="ctr"/>
                      <a:r>
                        <a:rPr lang="en-US" sz="1600" u="none" strike="noStrike">
                          <a:effectLst/>
                          <a:latin typeface="Segoe UI" panose="020B0502040204020203" pitchFamily="34" charset="0"/>
                          <a:cs typeface="Segoe UI" panose="020B0502040204020203" pitchFamily="34" charset="0"/>
                        </a:rPr>
                        <a:t>Impression also found on bearing outer race. Bearing Rollers found OK. Present bearing 23064 b clearance 0.27 mm/0.35 mm(T/M)</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3682180"/>
                  </a:ext>
                </a:extLst>
              </a:tr>
              <a:tr h="484287">
                <a:tc>
                  <a:txBody>
                    <a:bodyPr/>
                    <a:lstStyle/>
                    <a:p>
                      <a:pPr algn="l" fontAlgn="ctr"/>
                      <a:r>
                        <a:rPr lang="en-US" sz="1600" u="none" strike="noStrike">
                          <a:effectLst/>
                          <a:latin typeface="Segoe UI" panose="020B0502040204020203" pitchFamily="34" charset="0"/>
                          <a:cs typeface="Segoe UI" panose="020B0502040204020203" pitchFamily="34" charset="0"/>
                        </a:rPr>
                        <a:t>Pitting found at mill side top cover bearing seat.</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6861869"/>
                  </a:ext>
                </a:extLst>
              </a:tr>
              <a:tr h="484287">
                <a:tc>
                  <a:txBody>
                    <a:bodyPr/>
                    <a:lstStyle/>
                    <a:p>
                      <a:pPr algn="l" fontAlgn="b"/>
                      <a:r>
                        <a:rPr lang="en-US" sz="1600" u="none" strike="noStrike">
                          <a:effectLst/>
                          <a:latin typeface="Segoe UI" panose="020B0502040204020203" pitchFamily="34" charset="0"/>
                          <a:cs typeface="Segoe UI" panose="020B0502040204020203" pitchFamily="34" charset="0"/>
                        </a:rPr>
                        <a:t>Gear teeth condition found okay (Minor Scratch</a:t>
                      </a:r>
                      <a:endParaRPr lang="en-US" sz="1600" b="0" i="0" u="none" strike="noStrike">
                        <a:solidFill>
                          <a:srgbClr val="000000"/>
                        </a:solidFill>
                        <a:effectLst/>
                        <a:latin typeface="Segoe UI" panose="020B0502040204020203" pitchFamily="34" charset="0"/>
                        <a:cs typeface="Segoe UI" panose="020B0502040204020203" pitchFamily="34" charset="0"/>
                      </a:endParaRPr>
                    </a:p>
                  </a:txBody>
                  <a:tcPr marL="720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8123579"/>
                  </a:ext>
                </a:extLst>
              </a:tr>
            </a:tbl>
          </a:graphicData>
        </a:graphic>
      </p:graphicFrame>
      <p:sp>
        <p:nvSpPr>
          <p:cNvPr id="3" name="TextBox 2">
            <a:extLst>
              <a:ext uri="{FF2B5EF4-FFF2-40B4-BE49-F238E27FC236}">
                <a16:creationId xmlns:a16="http://schemas.microsoft.com/office/drawing/2014/main" id="{21459CED-3ACC-C962-23A9-2732C241384E}"/>
              </a:ext>
            </a:extLst>
          </p:cNvPr>
          <p:cNvSpPr txBox="1"/>
          <p:nvPr/>
        </p:nvSpPr>
        <p:spPr>
          <a:xfrm>
            <a:off x="4800596" y="9719"/>
            <a:ext cx="2438400" cy="369332"/>
          </a:xfrm>
          <a:prstGeom prst="rect">
            <a:avLst/>
          </a:prstGeom>
          <a:noFill/>
        </p:spPr>
        <p:txBody>
          <a:bodyPr wrap="square" rtlCol="0">
            <a:spAutoFit/>
          </a:bodyPr>
          <a:lstStyle/>
          <a:p>
            <a:pPr algn="l"/>
            <a:r>
              <a:rPr lang="en-US" b="1"/>
              <a:t>Capex Job </a:t>
            </a:r>
            <a:endParaRPr lang="en-IN" b="1"/>
          </a:p>
        </p:txBody>
      </p:sp>
    </p:spTree>
    <p:extLst>
      <p:ext uri="{BB962C8B-B14F-4D97-AF65-F5344CB8AC3E}">
        <p14:creationId xmlns:p14="http://schemas.microsoft.com/office/powerpoint/2010/main" val="2840625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DE263-7803-7C1E-8880-F6945A0513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D9C490D-1BF4-16E8-ED5F-B9D7A6BC8055}"/>
              </a:ext>
            </a:extLst>
          </p:cNvPr>
          <p:cNvSpPr txBox="1"/>
          <p:nvPr/>
        </p:nvSpPr>
        <p:spPr>
          <a:xfrm>
            <a:off x="2507569" y="355341"/>
            <a:ext cx="7786463" cy="400110"/>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SBN 630 Gear Box for Mill No-1 &amp; 2 Report (off season 2025 )</a:t>
            </a:r>
            <a:endParaRPr lang="en-IN" sz="2000" b="1">
              <a:latin typeface="Segoe UI" panose="020B0502040204020203" pitchFamily="34" charset="0"/>
              <a:cs typeface="Segoe UI" panose="020B0502040204020203" pitchFamily="34" charset="0"/>
            </a:endParaRPr>
          </a:p>
        </p:txBody>
      </p:sp>
      <p:pic>
        <p:nvPicPr>
          <p:cNvPr id="14" name="Picture 13" descr="A close-up of a metal piece&#10;&#10;AI-generated content may be incorrect.">
            <a:extLst>
              <a:ext uri="{FF2B5EF4-FFF2-40B4-BE49-F238E27FC236}">
                <a16:creationId xmlns:a16="http://schemas.microsoft.com/office/drawing/2014/main" id="{F253F663-3589-211A-242A-97724F7DF031}"/>
              </a:ext>
            </a:extLst>
          </p:cNvPr>
          <p:cNvPicPr>
            <a:picLocks noChangeAspect="1"/>
          </p:cNvPicPr>
          <p:nvPr/>
        </p:nvPicPr>
        <p:blipFill>
          <a:blip r:embed="rId2"/>
          <a:stretch>
            <a:fillRect/>
          </a:stretch>
        </p:blipFill>
        <p:spPr>
          <a:xfrm>
            <a:off x="2895600" y="927643"/>
            <a:ext cx="5791200" cy="2592034"/>
          </a:xfrm>
          <a:prstGeom prst="rect">
            <a:avLst/>
          </a:prstGeom>
        </p:spPr>
      </p:pic>
      <p:pic>
        <p:nvPicPr>
          <p:cNvPr id="19" name="Picture 18" descr="A close up of a metal object&#10;&#10;AI-generated content may be incorrect.">
            <a:extLst>
              <a:ext uri="{FF2B5EF4-FFF2-40B4-BE49-F238E27FC236}">
                <a16:creationId xmlns:a16="http://schemas.microsoft.com/office/drawing/2014/main" id="{4CF786C5-BEE8-F490-6D2A-103FD5ADDB45}"/>
              </a:ext>
            </a:extLst>
          </p:cNvPr>
          <p:cNvPicPr>
            <a:picLocks noChangeAspect="1"/>
          </p:cNvPicPr>
          <p:nvPr/>
        </p:nvPicPr>
        <p:blipFill>
          <a:blip r:embed="rId3"/>
          <a:srcRect b="19019"/>
          <a:stretch>
            <a:fillRect/>
          </a:stretch>
        </p:blipFill>
        <p:spPr>
          <a:xfrm>
            <a:off x="6400801" y="3730231"/>
            <a:ext cx="5638799" cy="2878918"/>
          </a:xfrm>
          <a:prstGeom prst="rect">
            <a:avLst/>
          </a:prstGeom>
        </p:spPr>
      </p:pic>
      <p:pic>
        <p:nvPicPr>
          <p:cNvPr id="21" name="Picture 20" descr="A large metal gear wheel&#10;&#10;AI-generated content may be incorrect.">
            <a:extLst>
              <a:ext uri="{FF2B5EF4-FFF2-40B4-BE49-F238E27FC236}">
                <a16:creationId xmlns:a16="http://schemas.microsoft.com/office/drawing/2014/main" id="{37756203-104D-A2D1-DB1C-807581BAFEEA}"/>
              </a:ext>
            </a:extLst>
          </p:cNvPr>
          <p:cNvPicPr>
            <a:picLocks noChangeAspect="1"/>
          </p:cNvPicPr>
          <p:nvPr/>
        </p:nvPicPr>
        <p:blipFill>
          <a:blip r:embed="rId4"/>
          <a:srcRect t="28310" b="16363"/>
          <a:stretch>
            <a:fillRect/>
          </a:stretch>
        </p:blipFill>
        <p:spPr>
          <a:xfrm>
            <a:off x="533400" y="3730231"/>
            <a:ext cx="5638799" cy="2878918"/>
          </a:xfrm>
          <a:prstGeom prst="rect">
            <a:avLst/>
          </a:prstGeom>
        </p:spPr>
      </p:pic>
      <p:sp>
        <p:nvSpPr>
          <p:cNvPr id="3" name="TextBox 2">
            <a:extLst>
              <a:ext uri="{FF2B5EF4-FFF2-40B4-BE49-F238E27FC236}">
                <a16:creationId xmlns:a16="http://schemas.microsoft.com/office/drawing/2014/main" id="{5E96F8DE-5FD2-FE94-E69C-C42E0B5DB850}"/>
              </a:ext>
            </a:extLst>
          </p:cNvPr>
          <p:cNvSpPr txBox="1"/>
          <p:nvPr/>
        </p:nvSpPr>
        <p:spPr>
          <a:xfrm>
            <a:off x="8771744" y="2796793"/>
            <a:ext cx="3135928" cy="830997"/>
          </a:xfrm>
          <a:prstGeom prst="rect">
            <a:avLst/>
          </a:prstGeom>
          <a:solidFill>
            <a:srgbClr val="009A46"/>
          </a:solidFill>
          <a:ln w="28575">
            <a:solidFill>
              <a:srgbClr val="002060"/>
            </a:solidFill>
          </a:ln>
        </p:spPr>
        <p:txBody>
          <a:bodyPr wrap="square" rtlCol="0">
            <a:spAutoFit/>
          </a:bodyPr>
          <a:lstStyle/>
          <a:p>
            <a:pPr algn="l"/>
            <a:r>
              <a:rPr lang="en-US" sz="1600" b="1" u="sng"/>
              <a:t>1ST MILL INTERMEDIATE SHAFT</a:t>
            </a:r>
          </a:p>
          <a:p>
            <a:pPr algn="l"/>
            <a:r>
              <a:rPr lang="en-US" sz="1600" b="1" u="sng"/>
              <a:t>Minor teeth chip out 9 Nos out of 18 teeth .</a:t>
            </a:r>
            <a:endParaRPr lang="en-IN" sz="1600" b="1"/>
          </a:p>
        </p:txBody>
      </p:sp>
      <p:sp>
        <p:nvSpPr>
          <p:cNvPr id="7" name="TextBox 6">
            <a:extLst>
              <a:ext uri="{FF2B5EF4-FFF2-40B4-BE49-F238E27FC236}">
                <a16:creationId xmlns:a16="http://schemas.microsoft.com/office/drawing/2014/main" id="{CB6B05DE-3097-8D9A-3364-F1708CABECF4}"/>
              </a:ext>
            </a:extLst>
          </p:cNvPr>
          <p:cNvSpPr txBox="1"/>
          <p:nvPr/>
        </p:nvSpPr>
        <p:spPr>
          <a:xfrm>
            <a:off x="1143000" y="5930357"/>
            <a:ext cx="4038600" cy="584775"/>
          </a:xfrm>
          <a:prstGeom prst="rect">
            <a:avLst/>
          </a:prstGeom>
          <a:solidFill>
            <a:srgbClr val="009A46"/>
          </a:solidFill>
          <a:ln w="28575">
            <a:solidFill>
              <a:srgbClr val="002060"/>
            </a:solidFill>
          </a:ln>
        </p:spPr>
        <p:txBody>
          <a:bodyPr wrap="square" rtlCol="0">
            <a:spAutoFit/>
          </a:bodyPr>
          <a:lstStyle/>
          <a:p>
            <a:pPr algn="l"/>
            <a:r>
              <a:rPr lang="en-US" sz="1600" b="1" u="sng"/>
              <a:t>2</a:t>
            </a:r>
            <a:r>
              <a:rPr lang="en-US" sz="1600" b="1" u="sng" baseline="30000"/>
              <a:t>ND</a:t>
            </a:r>
            <a:r>
              <a:rPr lang="en-US" sz="1600" b="1" u="sng"/>
              <a:t> MILL INTERMEDIATE GEAR SHAFT </a:t>
            </a:r>
          </a:p>
          <a:p>
            <a:pPr algn="l"/>
            <a:r>
              <a:rPr lang="en-US" sz="1600" b="1"/>
              <a:t>Pitting found on pinion teeth 3Nos out of 18</a:t>
            </a:r>
            <a:endParaRPr lang="en-IN" sz="1600" b="1"/>
          </a:p>
        </p:txBody>
      </p:sp>
      <p:sp>
        <p:nvSpPr>
          <p:cNvPr id="8" name="TextBox 7">
            <a:extLst>
              <a:ext uri="{FF2B5EF4-FFF2-40B4-BE49-F238E27FC236}">
                <a16:creationId xmlns:a16="http://schemas.microsoft.com/office/drawing/2014/main" id="{8F0D44C3-6E07-A9A6-5B43-BE505E7A0A40}"/>
              </a:ext>
            </a:extLst>
          </p:cNvPr>
          <p:cNvSpPr txBox="1"/>
          <p:nvPr/>
        </p:nvSpPr>
        <p:spPr>
          <a:xfrm>
            <a:off x="7240592" y="6005885"/>
            <a:ext cx="4433248" cy="584775"/>
          </a:xfrm>
          <a:prstGeom prst="rect">
            <a:avLst/>
          </a:prstGeom>
          <a:solidFill>
            <a:srgbClr val="009A46"/>
          </a:solidFill>
          <a:ln w="28575">
            <a:solidFill>
              <a:srgbClr val="002060"/>
            </a:solidFill>
          </a:ln>
        </p:spPr>
        <p:txBody>
          <a:bodyPr wrap="square" rtlCol="0">
            <a:spAutoFit/>
          </a:bodyPr>
          <a:lstStyle/>
          <a:p>
            <a:pPr algn="l"/>
            <a:r>
              <a:rPr lang="en-US" sz="1600" b="1" u="sng"/>
              <a:t>2</a:t>
            </a:r>
            <a:r>
              <a:rPr lang="en-US" sz="1600" b="1" u="sng" baseline="30000"/>
              <a:t>ND</a:t>
            </a:r>
            <a:r>
              <a:rPr lang="en-US" sz="1600" b="1" u="sng"/>
              <a:t> MILL INTERMEDIATE GEAR SHAFT </a:t>
            </a:r>
          </a:p>
          <a:p>
            <a:pPr algn="l"/>
            <a:r>
              <a:rPr lang="en-US" sz="1600" b="1"/>
              <a:t>Pitting found on Gear teeth 13Nos out of 69 Teeth</a:t>
            </a:r>
            <a:endParaRPr lang="en-IN" sz="1600" b="1"/>
          </a:p>
        </p:txBody>
      </p:sp>
    </p:spTree>
    <p:extLst>
      <p:ext uri="{BB962C8B-B14F-4D97-AF65-F5344CB8AC3E}">
        <p14:creationId xmlns:p14="http://schemas.microsoft.com/office/powerpoint/2010/main" val="4244942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C9265-585B-C9A3-A111-4A10584A8F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87BC5E7-389E-6788-C68D-EBE85A665EFB}"/>
              </a:ext>
            </a:extLst>
          </p:cNvPr>
          <p:cNvSpPr txBox="1"/>
          <p:nvPr/>
        </p:nvSpPr>
        <p:spPr>
          <a:xfrm>
            <a:off x="2105331" y="173707"/>
            <a:ext cx="8362336" cy="400110"/>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SBN 630 Gear Box for Mill No-3 Report (off season 2024 &amp; 2025 )</a:t>
            </a:r>
            <a:endParaRPr lang="en-IN" sz="2000" b="1">
              <a:latin typeface="Segoe UI" panose="020B0502040204020203" pitchFamily="34" charset="0"/>
              <a:cs typeface="Segoe UI" panose="020B0502040204020203" pitchFamily="34" charset="0"/>
            </a:endParaRPr>
          </a:p>
        </p:txBody>
      </p:sp>
      <p:pic>
        <p:nvPicPr>
          <p:cNvPr id="4" name="Picture 3" descr="A close-up of a gear&#10;&#10;AI-generated content may be incorrect.">
            <a:extLst>
              <a:ext uri="{FF2B5EF4-FFF2-40B4-BE49-F238E27FC236}">
                <a16:creationId xmlns:a16="http://schemas.microsoft.com/office/drawing/2014/main" id="{455D23A8-93E1-143A-874D-1264E6B896CC}"/>
              </a:ext>
            </a:extLst>
          </p:cNvPr>
          <p:cNvPicPr>
            <a:picLocks noChangeAspect="1"/>
          </p:cNvPicPr>
          <p:nvPr/>
        </p:nvPicPr>
        <p:blipFill>
          <a:blip r:embed="rId2"/>
          <a:stretch>
            <a:fillRect/>
          </a:stretch>
        </p:blipFill>
        <p:spPr>
          <a:xfrm>
            <a:off x="533400" y="3373685"/>
            <a:ext cx="4191001" cy="3067860"/>
          </a:xfrm>
          <a:prstGeom prst="rect">
            <a:avLst/>
          </a:prstGeom>
        </p:spPr>
      </p:pic>
      <p:pic>
        <p:nvPicPr>
          <p:cNvPr id="6" name="Picture 5" descr="A close up of a metal object&#10;&#10;AI-generated content may be incorrect.">
            <a:extLst>
              <a:ext uri="{FF2B5EF4-FFF2-40B4-BE49-F238E27FC236}">
                <a16:creationId xmlns:a16="http://schemas.microsoft.com/office/drawing/2014/main" id="{B3382D58-55DE-8FD7-7DFA-3E7A1E13D352}"/>
              </a:ext>
            </a:extLst>
          </p:cNvPr>
          <p:cNvPicPr>
            <a:picLocks noChangeAspect="1"/>
          </p:cNvPicPr>
          <p:nvPr/>
        </p:nvPicPr>
        <p:blipFill>
          <a:blip r:embed="rId3"/>
          <a:stretch>
            <a:fillRect/>
          </a:stretch>
        </p:blipFill>
        <p:spPr>
          <a:xfrm>
            <a:off x="8229602" y="3276600"/>
            <a:ext cx="3669579" cy="3067860"/>
          </a:xfrm>
          <a:prstGeom prst="rect">
            <a:avLst/>
          </a:prstGeom>
        </p:spPr>
      </p:pic>
      <p:pic>
        <p:nvPicPr>
          <p:cNvPr id="8" name="Picture 7" descr="A close-up of a piece of metal&#10;&#10;AI-generated content may be incorrect.">
            <a:extLst>
              <a:ext uri="{FF2B5EF4-FFF2-40B4-BE49-F238E27FC236}">
                <a16:creationId xmlns:a16="http://schemas.microsoft.com/office/drawing/2014/main" id="{546CA000-64C4-2279-5ACD-38712ED8EFAF}"/>
              </a:ext>
            </a:extLst>
          </p:cNvPr>
          <p:cNvPicPr>
            <a:picLocks noChangeAspect="1"/>
          </p:cNvPicPr>
          <p:nvPr/>
        </p:nvPicPr>
        <p:blipFill>
          <a:blip r:embed="rId4" cstate="print">
            <a:extLst>
              <a:ext uri="{28A0092B-C50C-407E-A947-70E740481C1C}">
                <a14:useLocalDpi xmlns:a14="http://schemas.microsoft.com/office/drawing/2010/main" val="0"/>
              </a:ext>
            </a:extLst>
          </a:blip>
          <a:srcRect l="12055" r="4858" b="7418"/>
          <a:stretch>
            <a:fillRect/>
          </a:stretch>
        </p:blipFill>
        <p:spPr>
          <a:xfrm rot="16200000">
            <a:off x="5106865" y="-608136"/>
            <a:ext cx="2359270" cy="5410200"/>
          </a:xfrm>
          <a:prstGeom prst="rect">
            <a:avLst/>
          </a:prstGeom>
        </p:spPr>
      </p:pic>
      <p:sp>
        <p:nvSpPr>
          <p:cNvPr id="9" name="TextBox 8">
            <a:extLst>
              <a:ext uri="{FF2B5EF4-FFF2-40B4-BE49-F238E27FC236}">
                <a16:creationId xmlns:a16="http://schemas.microsoft.com/office/drawing/2014/main" id="{C6409514-3480-DE69-6364-9E35BAE63111}"/>
              </a:ext>
            </a:extLst>
          </p:cNvPr>
          <p:cNvSpPr txBox="1"/>
          <p:nvPr/>
        </p:nvSpPr>
        <p:spPr>
          <a:xfrm>
            <a:off x="304801" y="1015087"/>
            <a:ext cx="3047999" cy="2031325"/>
          </a:xfrm>
          <a:prstGeom prst="rect">
            <a:avLst/>
          </a:prstGeom>
          <a:solidFill>
            <a:srgbClr val="FFFF00"/>
          </a:solidFill>
          <a:ln w="28575">
            <a:solidFill>
              <a:srgbClr val="002060"/>
            </a:solidFill>
          </a:ln>
        </p:spPr>
        <p:txBody>
          <a:bodyPr wrap="square" rtlCol="0">
            <a:spAutoFit/>
          </a:bodyPr>
          <a:lstStyle/>
          <a:p>
            <a:pPr algn="l"/>
            <a:r>
              <a:rPr lang="en-US" b="1" u="sng"/>
              <a:t>3</a:t>
            </a:r>
            <a:r>
              <a:rPr lang="en-US" b="1" u="sng" baseline="30000"/>
              <a:t>rd</a:t>
            </a:r>
            <a:r>
              <a:rPr lang="en-US" b="1" u="sng"/>
              <a:t> MILL OUTPUT SHAFT  </a:t>
            </a:r>
          </a:p>
          <a:p>
            <a:pPr algn="l"/>
            <a:r>
              <a:rPr lang="en-US" b="1"/>
              <a:t>Outer race impression &amp; Bearing Roller minor pitting Found </a:t>
            </a:r>
          </a:p>
          <a:p>
            <a:pPr algn="l"/>
            <a:r>
              <a:rPr lang="en-US" b="1"/>
              <a:t>Heavy pitting found at mill side &amp; turbine side bottom bearing seat</a:t>
            </a:r>
            <a:r>
              <a:rPr lang="en-US" sz="1600" b="1"/>
              <a:t>.</a:t>
            </a:r>
            <a:endParaRPr lang="en-IN" sz="1600" b="1"/>
          </a:p>
        </p:txBody>
      </p:sp>
      <p:cxnSp>
        <p:nvCxnSpPr>
          <p:cNvPr id="11" name="Straight Arrow Connector 10">
            <a:extLst>
              <a:ext uri="{FF2B5EF4-FFF2-40B4-BE49-F238E27FC236}">
                <a16:creationId xmlns:a16="http://schemas.microsoft.com/office/drawing/2014/main" id="{591F5492-AEF3-2DC7-D9FA-1AC2EC74B914}"/>
              </a:ext>
            </a:extLst>
          </p:cNvPr>
          <p:cNvCxnSpPr>
            <a:cxnSpLocks/>
          </p:cNvCxnSpPr>
          <p:nvPr/>
        </p:nvCxnSpPr>
        <p:spPr>
          <a:xfrm>
            <a:off x="3352800" y="1371600"/>
            <a:ext cx="2590800" cy="1371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E14BD1D-6A0D-9BB0-795E-1B9BEC693D5A}"/>
              </a:ext>
            </a:extLst>
          </p:cNvPr>
          <p:cNvCxnSpPr>
            <a:cxnSpLocks/>
          </p:cNvCxnSpPr>
          <p:nvPr/>
        </p:nvCxnSpPr>
        <p:spPr>
          <a:xfrm>
            <a:off x="3352800" y="1371599"/>
            <a:ext cx="2438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39848C03-3304-BD8D-B340-0B739E7C46D4}"/>
              </a:ext>
            </a:extLst>
          </p:cNvPr>
          <p:cNvSpPr txBox="1"/>
          <p:nvPr/>
        </p:nvSpPr>
        <p:spPr>
          <a:xfrm>
            <a:off x="8686800" y="1089114"/>
            <a:ext cx="1905000" cy="646331"/>
          </a:xfrm>
          <a:prstGeom prst="rect">
            <a:avLst/>
          </a:prstGeom>
          <a:solidFill>
            <a:srgbClr val="FFFF00"/>
          </a:solidFill>
          <a:ln w="28575">
            <a:solidFill>
              <a:srgbClr val="002060"/>
            </a:solidFill>
          </a:ln>
        </p:spPr>
        <p:txBody>
          <a:bodyPr wrap="square" rtlCol="0">
            <a:spAutoFit/>
          </a:bodyPr>
          <a:lstStyle/>
          <a:p>
            <a:pPr algn="l"/>
            <a:r>
              <a:rPr lang="en-US" b="1"/>
              <a:t>Inspection Report 2024 off Season </a:t>
            </a:r>
            <a:endParaRPr lang="en-IN" b="1"/>
          </a:p>
        </p:txBody>
      </p:sp>
      <p:sp>
        <p:nvSpPr>
          <p:cNvPr id="17" name="TextBox 16">
            <a:extLst>
              <a:ext uri="{FF2B5EF4-FFF2-40B4-BE49-F238E27FC236}">
                <a16:creationId xmlns:a16="http://schemas.microsoft.com/office/drawing/2014/main" id="{9C92F48D-E992-32C5-CEAB-1F77D1531550}"/>
              </a:ext>
            </a:extLst>
          </p:cNvPr>
          <p:cNvSpPr txBox="1"/>
          <p:nvPr/>
        </p:nvSpPr>
        <p:spPr>
          <a:xfrm>
            <a:off x="4473624" y="3515189"/>
            <a:ext cx="2231976" cy="1077218"/>
          </a:xfrm>
          <a:prstGeom prst="rect">
            <a:avLst/>
          </a:prstGeom>
          <a:solidFill>
            <a:srgbClr val="009A46"/>
          </a:solidFill>
          <a:ln w="28575">
            <a:solidFill>
              <a:srgbClr val="002060"/>
            </a:solidFill>
          </a:ln>
        </p:spPr>
        <p:txBody>
          <a:bodyPr wrap="square" rtlCol="0">
            <a:spAutoFit/>
          </a:bodyPr>
          <a:lstStyle/>
          <a:p>
            <a:pPr algn="l"/>
            <a:r>
              <a:rPr lang="en-US" sz="1600" b="1" u="sng"/>
              <a:t>3</a:t>
            </a:r>
            <a:r>
              <a:rPr lang="en-US" sz="1600" b="1" u="sng" baseline="30000"/>
              <a:t>rd</a:t>
            </a:r>
            <a:r>
              <a:rPr lang="en-US" sz="1600" b="1" u="sng"/>
              <a:t>  MILL INTERMEDIATE GEAR SHAFT </a:t>
            </a:r>
          </a:p>
          <a:p>
            <a:r>
              <a:rPr lang="en-US" sz="1600" b="1"/>
              <a:t> Pitting found at gear teeth 9 out off 61 teeth.</a:t>
            </a:r>
            <a:endParaRPr lang="en-IN" sz="1600" b="1"/>
          </a:p>
        </p:txBody>
      </p:sp>
      <p:sp>
        <p:nvSpPr>
          <p:cNvPr id="18" name="TextBox 17">
            <a:extLst>
              <a:ext uri="{FF2B5EF4-FFF2-40B4-BE49-F238E27FC236}">
                <a16:creationId xmlns:a16="http://schemas.microsoft.com/office/drawing/2014/main" id="{ABB9DFDA-CAED-E80F-8755-5F91700BE4E0}"/>
              </a:ext>
            </a:extLst>
          </p:cNvPr>
          <p:cNvSpPr txBox="1"/>
          <p:nvPr/>
        </p:nvSpPr>
        <p:spPr>
          <a:xfrm>
            <a:off x="6026992" y="5267242"/>
            <a:ext cx="2765376" cy="1077218"/>
          </a:xfrm>
          <a:prstGeom prst="rect">
            <a:avLst/>
          </a:prstGeom>
          <a:solidFill>
            <a:srgbClr val="009A46"/>
          </a:solidFill>
          <a:ln w="28575">
            <a:solidFill>
              <a:srgbClr val="002060"/>
            </a:solidFill>
          </a:ln>
        </p:spPr>
        <p:txBody>
          <a:bodyPr wrap="square" rtlCol="0">
            <a:spAutoFit/>
          </a:bodyPr>
          <a:lstStyle/>
          <a:p>
            <a:pPr algn="l"/>
            <a:r>
              <a:rPr lang="en-US" sz="1600" b="1" u="sng"/>
              <a:t>3</a:t>
            </a:r>
            <a:r>
              <a:rPr lang="en-US" sz="1600" b="1" u="sng" baseline="30000"/>
              <a:t>rd</a:t>
            </a:r>
            <a:r>
              <a:rPr lang="en-US" sz="1600" b="1" u="sng"/>
              <a:t> MILL INTERMEDIATE PINION SHAFT </a:t>
            </a:r>
          </a:p>
          <a:p>
            <a:pPr algn="l"/>
            <a:r>
              <a:rPr lang="en-US" sz="1600" b="1"/>
              <a:t>Pitting found on pinion teeth 2Nos out of 18 Teeth.</a:t>
            </a:r>
            <a:endParaRPr lang="en-IN" sz="1600" b="1"/>
          </a:p>
        </p:txBody>
      </p:sp>
      <p:sp>
        <p:nvSpPr>
          <p:cNvPr id="19" name="TextBox 18">
            <a:extLst>
              <a:ext uri="{FF2B5EF4-FFF2-40B4-BE49-F238E27FC236}">
                <a16:creationId xmlns:a16="http://schemas.microsoft.com/office/drawing/2014/main" id="{A79642F4-F4C3-B66D-E6F1-4821C0B07F8B}"/>
              </a:ext>
            </a:extLst>
          </p:cNvPr>
          <p:cNvSpPr txBox="1"/>
          <p:nvPr/>
        </p:nvSpPr>
        <p:spPr>
          <a:xfrm>
            <a:off x="6927011" y="4319354"/>
            <a:ext cx="1905000" cy="646331"/>
          </a:xfrm>
          <a:prstGeom prst="rect">
            <a:avLst/>
          </a:prstGeom>
          <a:solidFill>
            <a:srgbClr val="009A46"/>
          </a:solidFill>
          <a:ln w="28575">
            <a:solidFill>
              <a:srgbClr val="002060"/>
            </a:solidFill>
          </a:ln>
        </p:spPr>
        <p:txBody>
          <a:bodyPr wrap="square" rtlCol="0">
            <a:spAutoFit/>
          </a:bodyPr>
          <a:lstStyle/>
          <a:p>
            <a:pPr algn="l"/>
            <a:r>
              <a:rPr lang="en-US" b="1"/>
              <a:t>Inspection Report 2025 off Season </a:t>
            </a:r>
            <a:endParaRPr lang="en-IN" b="1"/>
          </a:p>
        </p:txBody>
      </p:sp>
    </p:spTree>
    <p:extLst>
      <p:ext uri="{BB962C8B-B14F-4D97-AF65-F5344CB8AC3E}">
        <p14:creationId xmlns:p14="http://schemas.microsoft.com/office/powerpoint/2010/main" val="877675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C6001-2E6C-5A39-4EAC-093CB6D836C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39FBB4-8090-95AD-A4E7-B0CC7857A84C}"/>
              </a:ext>
            </a:extLst>
          </p:cNvPr>
          <p:cNvSpPr txBox="1"/>
          <p:nvPr/>
        </p:nvSpPr>
        <p:spPr>
          <a:xfrm>
            <a:off x="1843549" y="132735"/>
            <a:ext cx="8362336" cy="400110"/>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SBN 630 Gear Box for Mill No-4 Report (off season 2025)</a:t>
            </a:r>
            <a:endParaRPr lang="en-IN" sz="2000" b="1">
              <a:latin typeface="Segoe UI" panose="020B0502040204020203" pitchFamily="34" charset="0"/>
              <a:cs typeface="Segoe UI" panose="020B0502040204020203" pitchFamily="34" charset="0"/>
            </a:endParaRPr>
          </a:p>
        </p:txBody>
      </p:sp>
      <p:pic>
        <p:nvPicPr>
          <p:cNvPr id="4" name="Picture 3" descr="A large metal gears&#10;&#10;AI-generated content may be incorrect.">
            <a:extLst>
              <a:ext uri="{FF2B5EF4-FFF2-40B4-BE49-F238E27FC236}">
                <a16:creationId xmlns:a16="http://schemas.microsoft.com/office/drawing/2014/main" id="{69C0F772-CA20-82BC-0D4E-BADBA3E5AAD4}"/>
              </a:ext>
            </a:extLst>
          </p:cNvPr>
          <p:cNvPicPr>
            <a:picLocks noChangeAspect="1"/>
          </p:cNvPicPr>
          <p:nvPr/>
        </p:nvPicPr>
        <p:blipFill>
          <a:blip r:embed="rId2"/>
          <a:stretch>
            <a:fillRect/>
          </a:stretch>
        </p:blipFill>
        <p:spPr>
          <a:xfrm>
            <a:off x="838200" y="990600"/>
            <a:ext cx="4395730" cy="5391807"/>
          </a:xfrm>
          <a:prstGeom prst="rect">
            <a:avLst/>
          </a:prstGeom>
        </p:spPr>
      </p:pic>
      <p:pic>
        <p:nvPicPr>
          <p:cNvPr id="6" name="Picture 5" descr="A close up of a metal object&#10;&#10;AI-generated content may be incorrect.">
            <a:extLst>
              <a:ext uri="{FF2B5EF4-FFF2-40B4-BE49-F238E27FC236}">
                <a16:creationId xmlns:a16="http://schemas.microsoft.com/office/drawing/2014/main" id="{FE03C524-C2C8-AF5C-E5C2-CC3223467DD6}"/>
              </a:ext>
            </a:extLst>
          </p:cNvPr>
          <p:cNvPicPr>
            <a:picLocks noChangeAspect="1"/>
          </p:cNvPicPr>
          <p:nvPr/>
        </p:nvPicPr>
        <p:blipFill>
          <a:blip r:embed="rId3" cstate="print">
            <a:extLst>
              <a:ext uri="{28A0092B-C50C-407E-A947-70E740481C1C}">
                <a14:useLocalDpi xmlns:a14="http://schemas.microsoft.com/office/drawing/2010/main" val="0"/>
              </a:ext>
            </a:extLst>
          </a:blip>
          <a:srcRect b="48933"/>
          <a:stretch>
            <a:fillRect/>
          </a:stretch>
        </p:blipFill>
        <p:spPr>
          <a:xfrm>
            <a:off x="5486399" y="990599"/>
            <a:ext cx="6374310" cy="3083609"/>
          </a:xfrm>
          <a:prstGeom prst="rect">
            <a:avLst/>
          </a:prstGeom>
        </p:spPr>
      </p:pic>
      <p:sp>
        <p:nvSpPr>
          <p:cNvPr id="3" name="TextBox 2">
            <a:extLst>
              <a:ext uri="{FF2B5EF4-FFF2-40B4-BE49-F238E27FC236}">
                <a16:creationId xmlns:a16="http://schemas.microsoft.com/office/drawing/2014/main" id="{5075EE91-D813-E013-02E1-1783F1D2792F}"/>
              </a:ext>
            </a:extLst>
          </p:cNvPr>
          <p:cNvSpPr txBox="1"/>
          <p:nvPr/>
        </p:nvSpPr>
        <p:spPr>
          <a:xfrm>
            <a:off x="5561921" y="4074208"/>
            <a:ext cx="3733801" cy="1354217"/>
          </a:xfrm>
          <a:prstGeom prst="rect">
            <a:avLst/>
          </a:prstGeom>
          <a:solidFill>
            <a:srgbClr val="009A46"/>
          </a:solidFill>
          <a:ln w="28575">
            <a:solidFill>
              <a:srgbClr val="002060"/>
            </a:solidFill>
          </a:ln>
        </p:spPr>
        <p:txBody>
          <a:bodyPr wrap="square" rtlCol="0">
            <a:spAutoFit/>
          </a:bodyPr>
          <a:lstStyle/>
          <a:p>
            <a:pPr algn="l"/>
            <a:r>
              <a:rPr lang="en-US" b="1" u="sng"/>
              <a:t>4</a:t>
            </a:r>
            <a:r>
              <a:rPr lang="en-US" b="1" u="sng" baseline="30000"/>
              <a:t>th</a:t>
            </a:r>
            <a:r>
              <a:rPr lang="en-US" b="1" u="sng"/>
              <a:t>  output gear shaft   </a:t>
            </a:r>
          </a:p>
          <a:p>
            <a:pPr algn="l"/>
            <a:r>
              <a:rPr lang="en-US" sz="1600" b="1"/>
              <a:t>Outer race impression &amp; Bearing Roller minor pitting Found </a:t>
            </a:r>
          </a:p>
          <a:p>
            <a:pPr algn="l"/>
            <a:r>
              <a:rPr lang="en-US" sz="1600" b="1"/>
              <a:t>Heavy pitting found at mill side &amp; turbine side bottom bearing seat.</a:t>
            </a:r>
            <a:endParaRPr lang="en-IN" sz="1600" b="1"/>
          </a:p>
        </p:txBody>
      </p:sp>
      <p:sp>
        <p:nvSpPr>
          <p:cNvPr id="5" name="TextBox 4">
            <a:extLst>
              <a:ext uri="{FF2B5EF4-FFF2-40B4-BE49-F238E27FC236}">
                <a16:creationId xmlns:a16="http://schemas.microsoft.com/office/drawing/2014/main" id="{9049C5D6-F064-8346-1D46-1A46CC7C53CD}"/>
              </a:ext>
            </a:extLst>
          </p:cNvPr>
          <p:cNvSpPr txBox="1"/>
          <p:nvPr/>
        </p:nvSpPr>
        <p:spPr>
          <a:xfrm>
            <a:off x="871181" y="1346668"/>
            <a:ext cx="3547571" cy="830997"/>
          </a:xfrm>
          <a:prstGeom prst="rect">
            <a:avLst/>
          </a:prstGeom>
          <a:solidFill>
            <a:srgbClr val="009A46"/>
          </a:solidFill>
          <a:ln w="28575">
            <a:solidFill>
              <a:srgbClr val="002060"/>
            </a:solidFill>
          </a:ln>
        </p:spPr>
        <p:txBody>
          <a:bodyPr wrap="square" rtlCol="0">
            <a:spAutoFit/>
          </a:bodyPr>
          <a:lstStyle/>
          <a:p>
            <a:pPr algn="l"/>
            <a:r>
              <a:rPr lang="en-US" sz="1600" b="1" u="sng"/>
              <a:t>4th  MILL INTERMEDIATE GEAR SHAFT </a:t>
            </a:r>
          </a:p>
          <a:p>
            <a:r>
              <a:rPr lang="en-US" sz="1600" b="1"/>
              <a:t> Pitting found at gear teeth 16 out off 61 teeth.</a:t>
            </a:r>
            <a:endParaRPr lang="en-IN" sz="1600" b="1"/>
          </a:p>
        </p:txBody>
      </p:sp>
      <p:sp>
        <p:nvSpPr>
          <p:cNvPr id="7" name="TextBox 6">
            <a:extLst>
              <a:ext uri="{FF2B5EF4-FFF2-40B4-BE49-F238E27FC236}">
                <a16:creationId xmlns:a16="http://schemas.microsoft.com/office/drawing/2014/main" id="{22403354-D538-3E98-C389-9F09A4DDBF00}"/>
              </a:ext>
            </a:extLst>
          </p:cNvPr>
          <p:cNvSpPr txBox="1"/>
          <p:nvPr/>
        </p:nvSpPr>
        <p:spPr>
          <a:xfrm>
            <a:off x="1653376" y="5181600"/>
            <a:ext cx="2765376" cy="1077218"/>
          </a:xfrm>
          <a:prstGeom prst="rect">
            <a:avLst/>
          </a:prstGeom>
          <a:solidFill>
            <a:srgbClr val="009A46"/>
          </a:solidFill>
          <a:ln w="28575">
            <a:solidFill>
              <a:srgbClr val="002060"/>
            </a:solidFill>
          </a:ln>
        </p:spPr>
        <p:txBody>
          <a:bodyPr wrap="square" rtlCol="0">
            <a:spAutoFit/>
          </a:bodyPr>
          <a:lstStyle/>
          <a:p>
            <a:pPr algn="l"/>
            <a:r>
              <a:rPr lang="en-US" sz="1600" b="1" u="sng"/>
              <a:t>4</a:t>
            </a:r>
            <a:r>
              <a:rPr lang="en-US" sz="1600" b="1" u="sng" baseline="30000"/>
              <a:t>th</a:t>
            </a:r>
            <a:r>
              <a:rPr lang="en-US" sz="1600" b="1" u="sng"/>
              <a:t> MILL INTERMEDIATE PINION SHAFT </a:t>
            </a:r>
          </a:p>
          <a:p>
            <a:pPr algn="l"/>
            <a:r>
              <a:rPr lang="en-US" sz="1600" b="1"/>
              <a:t>Pitting found on pinion teeth 4 Nos out of 18 Teeth.</a:t>
            </a:r>
            <a:endParaRPr lang="en-IN" sz="1600" b="1"/>
          </a:p>
        </p:txBody>
      </p:sp>
      <p:pic>
        <p:nvPicPr>
          <p:cNvPr id="10" name="Picture 9" descr="A close-up of a metal object&#10;&#10;AI-generated content may be incorrect.">
            <a:extLst>
              <a:ext uri="{FF2B5EF4-FFF2-40B4-BE49-F238E27FC236}">
                <a16:creationId xmlns:a16="http://schemas.microsoft.com/office/drawing/2014/main" id="{6CE15506-2661-BA50-1B6E-FFBB901D0FFC}"/>
              </a:ext>
            </a:extLst>
          </p:cNvPr>
          <p:cNvPicPr>
            <a:picLocks noChangeAspect="1"/>
          </p:cNvPicPr>
          <p:nvPr/>
        </p:nvPicPr>
        <p:blipFill>
          <a:blip r:embed="rId4" cstate="print">
            <a:extLst>
              <a:ext uri="{28A0092B-C50C-407E-A947-70E740481C1C}">
                <a14:useLocalDpi xmlns:a14="http://schemas.microsoft.com/office/drawing/2010/main" val="0"/>
              </a:ext>
            </a:extLst>
          </a:blip>
          <a:srcRect l="64221" b="20678"/>
          <a:stretch>
            <a:fillRect/>
          </a:stretch>
        </p:blipFill>
        <p:spPr>
          <a:xfrm>
            <a:off x="9371244" y="4110602"/>
            <a:ext cx="2494014" cy="2271805"/>
          </a:xfrm>
          <a:prstGeom prst="rect">
            <a:avLst/>
          </a:prstGeom>
        </p:spPr>
      </p:pic>
    </p:spTree>
    <p:extLst>
      <p:ext uri="{BB962C8B-B14F-4D97-AF65-F5344CB8AC3E}">
        <p14:creationId xmlns:p14="http://schemas.microsoft.com/office/powerpoint/2010/main" val="3559017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479F8-4F4B-A4CE-ACDF-6123A50228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66A925-B1CB-A687-E8D2-13BC54F81A2A}"/>
              </a:ext>
            </a:extLst>
          </p:cNvPr>
          <p:cNvSpPr txBox="1"/>
          <p:nvPr/>
        </p:nvSpPr>
        <p:spPr>
          <a:xfrm>
            <a:off x="1843549" y="132735"/>
            <a:ext cx="8362336" cy="707886"/>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SBN 630 Gear Box for Mill No-1,2,3,&amp; 4 Overhauling Report off season 2023 to 2025</a:t>
            </a:r>
            <a:endParaRPr lang="en-IN" sz="2000" b="1">
              <a:latin typeface="Segoe UI" panose="020B0502040204020203" pitchFamily="34" charset="0"/>
              <a:cs typeface="Segoe UI" panose="020B0502040204020203" pitchFamily="34" charset="0"/>
            </a:endParaRPr>
          </a:p>
        </p:txBody>
      </p:sp>
      <p:graphicFrame>
        <p:nvGraphicFramePr>
          <p:cNvPr id="4" name="Table 3">
            <a:extLst>
              <a:ext uri="{FF2B5EF4-FFF2-40B4-BE49-F238E27FC236}">
                <a16:creationId xmlns:a16="http://schemas.microsoft.com/office/drawing/2014/main" id="{00BC0BD2-3356-7C48-590B-8F98C0E4B767}"/>
              </a:ext>
            </a:extLst>
          </p:cNvPr>
          <p:cNvGraphicFramePr>
            <a:graphicFrameLocks noGrp="1"/>
          </p:cNvGraphicFramePr>
          <p:nvPr/>
        </p:nvGraphicFramePr>
        <p:xfrm>
          <a:off x="533400" y="990600"/>
          <a:ext cx="11506201" cy="5410201"/>
        </p:xfrm>
        <a:graphic>
          <a:graphicData uri="http://schemas.openxmlformats.org/drawingml/2006/table">
            <a:tbl>
              <a:tblPr>
                <a:tableStyleId>{5C22544A-7EE6-4342-B048-85BDC9FD1C3A}</a:tableStyleId>
              </a:tblPr>
              <a:tblGrid>
                <a:gridCol w="453051">
                  <a:extLst>
                    <a:ext uri="{9D8B030D-6E8A-4147-A177-3AD203B41FA5}">
                      <a16:colId xmlns:a16="http://schemas.microsoft.com/office/drawing/2014/main" val="3808683262"/>
                    </a:ext>
                  </a:extLst>
                </a:gridCol>
                <a:gridCol w="3260122">
                  <a:extLst>
                    <a:ext uri="{9D8B030D-6E8A-4147-A177-3AD203B41FA5}">
                      <a16:colId xmlns:a16="http://schemas.microsoft.com/office/drawing/2014/main" val="195800805"/>
                    </a:ext>
                  </a:extLst>
                </a:gridCol>
                <a:gridCol w="2687627">
                  <a:extLst>
                    <a:ext uri="{9D8B030D-6E8A-4147-A177-3AD203B41FA5}">
                      <a16:colId xmlns:a16="http://schemas.microsoft.com/office/drawing/2014/main" val="1082453949"/>
                    </a:ext>
                  </a:extLst>
                </a:gridCol>
                <a:gridCol w="1916342">
                  <a:extLst>
                    <a:ext uri="{9D8B030D-6E8A-4147-A177-3AD203B41FA5}">
                      <a16:colId xmlns:a16="http://schemas.microsoft.com/office/drawing/2014/main" val="3501708391"/>
                    </a:ext>
                  </a:extLst>
                </a:gridCol>
                <a:gridCol w="1824445">
                  <a:extLst>
                    <a:ext uri="{9D8B030D-6E8A-4147-A177-3AD203B41FA5}">
                      <a16:colId xmlns:a16="http://schemas.microsoft.com/office/drawing/2014/main" val="4047581895"/>
                    </a:ext>
                  </a:extLst>
                </a:gridCol>
                <a:gridCol w="1364614">
                  <a:extLst>
                    <a:ext uri="{9D8B030D-6E8A-4147-A177-3AD203B41FA5}">
                      <a16:colId xmlns:a16="http://schemas.microsoft.com/office/drawing/2014/main" val="530213497"/>
                    </a:ext>
                  </a:extLst>
                </a:gridCol>
              </a:tblGrid>
              <a:tr h="201790">
                <a:tc>
                  <a:txBody>
                    <a:bodyPr/>
                    <a:lstStyle/>
                    <a:p>
                      <a:pPr algn="ctr" fontAlgn="b">
                        <a:buNone/>
                      </a:pPr>
                      <a:r>
                        <a:rPr lang="en-IN" sz="1200" b="1" u="none" strike="noStrike">
                          <a:effectLst/>
                        </a:rPr>
                        <a:t>Sr. No.</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rPr>
                        <a:t>Item Description</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buNone/>
                      </a:pPr>
                      <a:r>
                        <a:rPr lang="en-IN" sz="1200" b="1" u="none" strike="noStrike">
                          <a:effectLst/>
                        </a:rPr>
                        <a:t>Observation O/S 2025</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buNone/>
                      </a:pPr>
                      <a:r>
                        <a:rPr lang="en-IN" sz="1200" b="1" u="none" strike="noStrike">
                          <a:effectLst/>
                        </a:rPr>
                        <a:t>Observation O/S 2024</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buNone/>
                      </a:pPr>
                      <a:r>
                        <a:rPr lang="en-IN" sz="1200" b="1" u="none" strike="noStrike">
                          <a:effectLst/>
                        </a:rPr>
                        <a:t>Observation O/S 2023</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buNone/>
                      </a:pPr>
                      <a:r>
                        <a:rPr lang="en-IN" sz="1200" b="1" u="none" strike="noStrike">
                          <a:effectLst/>
                        </a:rPr>
                        <a:t>Remark</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4028604502"/>
                  </a:ext>
                </a:extLst>
              </a:tr>
              <a:tr h="201790">
                <a:tc>
                  <a:txBody>
                    <a:bodyPr/>
                    <a:lstStyle/>
                    <a:p>
                      <a:pPr algn="ctr" fontAlgn="ctr">
                        <a:buNone/>
                      </a:pPr>
                      <a:r>
                        <a:rPr lang="en-IN" sz="1200" b="1" u="none" strike="noStrike">
                          <a:effectLst/>
                        </a:rPr>
                        <a:t>1</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5">
                  <a:txBody>
                    <a:bodyPr/>
                    <a:lstStyle/>
                    <a:p>
                      <a:pPr marL="36000" algn="l" fontAlgn="ctr">
                        <a:buNone/>
                      </a:pPr>
                      <a:r>
                        <a:rPr lang="en-IN" sz="1200" b="1" u="none" strike="noStrike">
                          <a:effectLst/>
                        </a:rPr>
                        <a:t>MILL NO. 1 FMG GEAR BOX (SBN-630) Sr.No.WHG16569LH </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lnT w="12700" cap="flat" cmpd="sng" algn="ctr">
                      <a:solidFill>
                        <a:schemeClr val="tx1"/>
                      </a:solidFill>
                      <a:prstDash val="solid"/>
                      <a:round/>
                      <a:headEnd type="none" w="med" len="med"/>
                      <a:tailEnd type="none" w="med" len="med"/>
                    </a:lnT>
                  </a:tcPr>
                </a:tc>
                <a:tc hMerge="1">
                  <a:txBody>
                    <a:bodyPr/>
                    <a:lstStyle/>
                    <a:p>
                      <a:endParaRPr lang="en-IN"/>
                    </a:p>
                  </a:txBody>
                  <a:tcPr>
                    <a:lnT w="12700" cap="flat" cmpd="sng" algn="ctr">
                      <a:solidFill>
                        <a:schemeClr val="tx1"/>
                      </a:solidFill>
                      <a:prstDash val="solid"/>
                      <a:round/>
                      <a:headEnd type="none" w="med" len="med"/>
                      <a:tailEnd type="none" w="med" len="med"/>
                    </a:lnT>
                  </a:tcPr>
                </a:tc>
                <a:tc hMerge="1">
                  <a:txBody>
                    <a:bodyPr/>
                    <a:lstStyle/>
                    <a:p>
                      <a:endParaRPr lang="en-IN"/>
                    </a:p>
                  </a:txBody>
                  <a:tcPr/>
                </a:tc>
                <a:extLst>
                  <a:ext uri="{0D108BD9-81ED-4DB2-BD59-A6C34878D82A}">
                    <a16:rowId xmlns:a16="http://schemas.microsoft.com/office/drawing/2014/main" val="2393603629"/>
                  </a:ext>
                </a:extLst>
              </a:tr>
              <a:tr h="201790">
                <a:tc>
                  <a:txBody>
                    <a:bodyPr/>
                    <a:lstStyle/>
                    <a:p>
                      <a:pPr algn="ctr" fontAlgn="b">
                        <a:buNone/>
                      </a:pPr>
                      <a:r>
                        <a:rPr lang="en-IN" sz="1200" b="1" u="none" strike="noStrike">
                          <a:effectLst/>
                        </a:rPr>
                        <a:t>A</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b="1" u="none" strike="noStrike">
                          <a:effectLst/>
                        </a:rPr>
                        <a:t>Input pinion </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9774001"/>
                  </a:ext>
                </a:extLst>
              </a:tr>
              <a:tr h="398701">
                <a:tc>
                  <a:txBody>
                    <a:bodyPr/>
                    <a:lstStyle/>
                    <a:p>
                      <a:pPr algn="ctr" fontAlgn="b">
                        <a:buNone/>
                      </a:pPr>
                      <a:r>
                        <a:rPr lang="en-IN" sz="1200" u="none" strike="noStrike" err="1">
                          <a:effectLst/>
                        </a:rPr>
                        <a:t>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US" sz="1200" u="none" strike="noStrike">
                          <a:effectLst/>
                        </a:rPr>
                        <a:t>Input pinion Bearing Seat ,Top Cover Seat &amp; pinion teeth</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5612833"/>
                  </a:ext>
                </a:extLst>
              </a:tr>
              <a:tr h="201790">
                <a:tc>
                  <a:txBody>
                    <a:bodyPr/>
                    <a:lstStyle/>
                    <a:p>
                      <a:pPr algn="ctr" fontAlgn="b">
                        <a:buNone/>
                      </a:pPr>
                      <a:r>
                        <a:rPr lang="en-IN" sz="1200" b="1" u="none" strike="noStrike">
                          <a:effectLst/>
                        </a:rPr>
                        <a:t>B</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b="1" u="none" strike="noStrike">
                          <a:effectLst/>
                        </a:rPr>
                        <a:t>Intermediate Gear</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6721796"/>
                  </a:ext>
                </a:extLst>
              </a:tr>
              <a:tr h="201790">
                <a:tc>
                  <a:txBody>
                    <a:bodyPr/>
                    <a:lstStyle/>
                    <a:p>
                      <a:pPr algn="ctr" fontAlgn="ctr">
                        <a:buNone/>
                      </a:pPr>
                      <a:r>
                        <a:rPr lang="en-IN" sz="1200" u="none" strike="noStrike">
                          <a:effectLst/>
                        </a:rPr>
                        <a:t>i</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u="none" strike="noStrike">
                          <a:effectLst/>
                        </a:rPr>
                        <a:t>Intermediate pinion</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US" sz="1200" u="none" strike="noStrike">
                          <a:effectLst/>
                        </a:rPr>
                        <a:t>Minor pitting / chip out 9 teeth out of 18</a:t>
                      </a:r>
                      <a:endParaRPr lang="en-US"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a:t>
                      </a:r>
                      <a:endParaRPr lang="en-US"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u="none" strike="noStrike">
                          <a:effectLst/>
                        </a:rPr>
                        <a:t>Minor pitting</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u="none" strike="noStrike">
                          <a:effectLst/>
                        </a:rPr>
                        <a:t>Increase to last year</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7516277"/>
                  </a:ext>
                </a:extLst>
              </a:tr>
              <a:tr h="201790">
                <a:tc>
                  <a:txBody>
                    <a:bodyPr/>
                    <a:lstStyle/>
                    <a:p>
                      <a:pPr algn="ctr" fontAlgn="b">
                        <a:buNone/>
                      </a:pPr>
                      <a:r>
                        <a:rPr lang="en-IN" sz="1200" b="1" u="none" strike="noStrike">
                          <a:effectLst/>
                        </a:rPr>
                        <a:t>C</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b="1" u="none" strike="noStrike">
                          <a:effectLst/>
                        </a:rPr>
                        <a:t>Output Gear</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2200396"/>
                  </a:ext>
                </a:extLst>
              </a:tr>
              <a:tr h="201790">
                <a:tc>
                  <a:txBody>
                    <a:bodyPr/>
                    <a:lstStyle/>
                    <a:p>
                      <a:pPr algn="ctr" fontAlgn="b">
                        <a:buNone/>
                      </a:pPr>
                      <a:r>
                        <a:rPr lang="en-IN" sz="1200" u="none" strike="noStrike">
                          <a:effectLst/>
                        </a:rPr>
                        <a:t>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US" sz="1200" u="none" strike="noStrike">
                          <a:effectLst/>
                        </a:rPr>
                        <a:t>Output gear bearing seat in top cover 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9691221"/>
                  </a:ext>
                </a:extLst>
              </a:tr>
              <a:tr h="201790">
                <a:tc>
                  <a:txBody>
                    <a:bodyPr/>
                    <a:lstStyle/>
                    <a:p>
                      <a:pPr algn="ctr" fontAlgn="b">
                        <a:buNone/>
                      </a:pP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US" sz="1200" u="none" strike="noStrike">
                          <a:effectLst/>
                        </a:rPr>
                        <a:t>Output gear bearing seat in bottom cover 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4184343"/>
                  </a:ext>
                </a:extLst>
              </a:tr>
              <a:tr h="201790">
                <a:tc>
                  <a:txBody>
                    <a:bodyPr/>
                    <a:lstStyle/>
                    <a:p>
                      <a:pPr algn="ctr" fontAlgn="b">
                        <a:buNone/>
                      </a:pP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US" sz="1200" u="none" strike="noStrike">
                          <a:effectLst/>
                        </a:rPr>
                        <a:t>Output gear bearing seat in top cover NDE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59914"/>
                  </a:ext>
                </a:extLst>
              </a:tr>
              <a:tr h="201790">
                <a:tc>
                  <a:txBody>
                    <a:bodyPr/>
                    <a:lstStyle/>
                    <a:p>
                      <a:pPr algn="ctr" fontAlgn="b">
                        <a:buNone/>
                      </a:pPr>
                      <a:r>
                        <a:rPr lang="en-IN" sz="1200" u="none" strike="noStrike">
                          <a:effectLst/>
                        </a:rPr>
                        <a:t>iv</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US" sz="1200" u="none" strike="noStrike">
                          <a:effectLst/>
                        </a:rPr>
                        <a:t>Output gear bearing seat in bottom cover NDE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2962817"/>
                  </a:ext>
                </a:extLst>
              </a:tr>
              <a:tr h="201790">
                <a:tc>
                  <a:txBody>
                    <a:bodyPr/>
                    <a:lstStyle/>
                    <a:p>
                      <a:pPr algn="ctr" fontAlgn="b">
                        <a:buNone/>
                      </a:pPr>
                      <a:r>
                        <a:rPr lang="en-IN" sz="1200" u="none" strike="noStrike">
                          <a:effectLst/>
                        </a:rPr>
                        <a:t>v</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u="none" strike="noStrike">
                          <a:effectLst/>
                        </a:rPr>
                        <a:t>Output gear teeth</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 Scratch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 Scratch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 Scratch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9986405"/>
                  </a:ext>
                </a:extLst>
              </a:tr>
              <a:tr h="201790">
                <a:tc>
                  <a:txBody>
                    <a:bodyPr/>
                    <a:lstStyle/>
                    <a:p>
                      <a:pPr algn="ctr" fontAlgn="ctr">
                        <a:buNone/>
                      </a:pPr>
                      <a:r>
                        <a:rPr lang="en-IN" sz="1200" b="1" u="none" strike="noStrike">
                          <a:effectLst/>
                        </a:rPr>
                        <a:t>2</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5">
                  <a:txBody>
                    <a:bodyPr/>
                    <a:lstStyle/>
                    <a:p>
                      <a:pPr marL="36000" algn="l" fontAlgn="ctr">
                        <a:spcBef>
                          <a:spcPts val="600"/>
                        </a:spcBef>
                        <a:buNone/>
                      </a:pPr>
                      <a:r>
                        <a:rPr lang="en-IN" sz="1200" b="1" u="none" strike="noStrike">
                          <a:effectLst/>
                        </a:rPr>
                        <a:t>MILL NO. 2 FMG GEAR BOX (SBN-630) Sr.No.WHG16559LH </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lnT w="12700" cap="flat" cmpd="sng" algn="ctr">
                      <a:solidFill>
                        <a:schemeClr val="tx1"/>
                      </a:solidFill>
                      <a:prstDash val="solid"/>
                      <a:round/>
                      <a:headEnd type="none" w="med" len="med"/>
                      <a:tailEnd type="none" w="med" len="med"/>
                    </a:lnT>
                  </a:tcPr>
                </a:tc>
                <a:tc hMerge="1">
                  <a:txBody>
                    <a:bodyPr/>
                    <a:lstStyle/>
                    <a:p>
                      <a:endParaRPr lang="en-IN"/>
                    </a:p>
                  </a:txBody>
                  <a:tcPr>
                    <a:lnT w="12700" cap="flat" cmpd="sng" algn="ctr">
                      <a:solidFill>
                        <a:schemeClr val="tx1"/>
                      </a:solidFill>
                      <a:prstDash val="solid"/>
                      <a:round/>
                      <a:headEnd type="none" w="med" len="med"/>
                      <a:tailEnd type="none" w="med" len="med"/>
                    </a:lnT>
                  </a:tcPr>
                </a:tc>
                <a:tc hMerge="1">
                  <a:txBody>
                    <a:bodyPr/>
                    <a:lstStyle/>
                    <a:p>
                      <a:endParaRPr lang="en-IN"/>
                    </a:p>
                  </a:txBody>
                  <a:tcPr/>
                </a:tc>
                <a:extLst>
                  <a:ext uri="{0D108BD9-81ED-4DB2-BD59-A6C34878D82A}">
                    <a16:rowId xmlns:a16="http://schemas.microsoft.com/office/drawing/2014/main" val="3434780406"/>
                  </a:ext>
                </a:extLst>
              </a:tr>
              <a:tr h="201790">
                <a:tc>
                  <a:txBody>
                    <a:bodyPr/>
                    <a:lstStyle/>
                    <a:p>
                      <a:pPr algn="ctr" fontAlgn="b">
                        <a:buNone/>
                      </a:pPr>
                      <a:r>
                        <a:rPr lang="en-IN" sz="1200" b="1" u="none" strike="noStrike">
                          <a:effectLst/>
                        </a:rPr>
                        <a:t>A</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b="1" u="none" strike="noStrike">
                          <a:effectLst/>
                        </a:rPr>
                        <a:t>Input pinion </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0903597"/>
                  </a:ext>
                </a:extLst>
              </a:tr>
              <a:tr h="398701">
                <a:tc>
                  <a:txBody>
                    <a:bodyPr/>
                    <a:lstStyle/>
                    <a:p>
                      <a:pPr algn="ctr" fontAlgn="b">
                        <a:buNone/>
                      </a:pPr>
                      <a:r>
                        <a:rPr lang="en-IN" sz="1200" u="none" strike="noStrike">
                          <a:effectLst/>
                        </a:rPr>
                        <a:t>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US" sz="1200" u="none" strike="noStrike">
                          <a:effectLst/>
                        </a:rPr>
                        <a:t>Input pinion Bearing Seat ,Top Cover Seat &amp; pinion teeth</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Starting stage</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Starting stage</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Starting stage</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2407397"/>
                  </a:ext>
                </a:extLst>
              </a:tr>
              <a:tr h="201790">
                <a:tc>
                  <a:txBody>
                    <a:bodyPr/>
                    <a:lstStyle/>
                    <a:p>
                      <a:pPr algn="ctr" fontAlgn="b">
                        <a:buNone/>
                      </a:pPr>
                      <a:r>
                        <a:rPr lang="en-IN" sz="1200" b="1" u="none" strike="noStrike">
                          <a:effectLst/>
                        </a:rPr>
                        <a:t>B</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b="1" u="none" strike="noStrike">
                          <a:effectLst/>
                        </a:rPr>
                        <a:t>Intermediate Gear</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1545963"/>
                  </a:ext>
                </a:extLst>
              </a:tr>
              <a:tr h="398701">
                <a:tc>
                  <a:txBody>
                    <a:bodyPr/>
                    <a:lstStyle/>
                    <a:p>
                      <a:pPr algn="ctr" fontAlgn="ctr">
                        <a:buNone/>
                      </a:pPr>
                      <a:r>
                        <a:rPr lang="en-IN" sz="1200" u="none" strike="noStrike">
                          <a:effectLst/>
                        </a:rPr>
                        <a:t>i</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u="none" strike="noStrike">
                          <a:effectLst/>
                        </a:rPr>
                        <a:t>Intermediate pinion</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US" sz="1200" u="none" strike="noStrike">
                          <a:effectLst/>
                        </a:rPr>
                        <a:t>Minor pitting out 3 teeth out of 18 Starting stage</a:t>
                      </a:r>
                      <a:endParaRPr lang="en-US"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US"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US" sz="1200" u="none" strike="noStrike">
                          <a:effectLst/>
                        </a:rPr>
                        <a:t>Minor pitting out Starting stage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u="none" strike="noStrike">
                          <a:effectLst/>
                        </a:rPr>
                        <a:t>Increase to last year</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2794910"/>
                  </a:ext>
                </a:extLst>
              </a:tr>
              <a:tr h="201790">
                <a:tc>
                  <a:txBody>
                    <a:bodyPr/>
                    <a:lstStyle/>
                    <a:p>
                      <a:pPr algn="ctr" fontAlgn="b">
                        <a:buNone/>
                      </a:pPr>
                      <a:r>
                        <a:rPr lang="en-IN" sz="1200" b="1" u="none" strike="noStrike">
                          <a:effectLst/>
                        </a:rPr>
                        <a:t>C</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b="1" u="none" strike="noStrike">
                          <a:effectLst/>
                        </a:rPr>
                        <a:t>Output Gear</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2439152"/>
                  </a:ext>
                </a:extLst>
              </a:tr>
              <a:tr h="201790">
                <a:tc>
                  <a:txBody>
                    <a:bodyPr/>
                    <a:lstStyle/>
                    <a:p>
                      <a:pPr algn="ctr" fontAlgn="b">
                        <a:buNone/>
                      </a:pPr>
                      <a:r>
                        <a:rPr lang="en-IN" sz="1200" u="none" strike="noStrike">
                          <a:effectLst/>
                        </a:rPr>
                        <a:t>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US" sz="1200" u="none" strike="noStrike">
                          <a:effectLst/>
                        </a:rPr>
                        <a:t>Output gear bearing seat in top cover 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5188652"/>
                  </a:ext>
                </a:extLst>
              </a:tr>
              <a:tr h="201790">
                <a:tc>
                  <a:txBody>
                    <a:bodyPr/>
                    <a:lstStyle/>
                    <a:p>
                      <a:pPr algn="ctr" fontAlgn="b">
                        <a:buNone/>
                      </a:pP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US" sz="1200" u="none" strike="noStrike">
                          <a:effectLst/>
                        </a:rPr>
                        <a:t>Output gear bearing seat in bottom cover 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7921011"/>
                  </a:ext>
                </a:extLst>
              </a:tr>
              <a:tr h="201790">
                <a:tc>
                  <a:txBody>
                    <a:bodyPr/>
                    <a:lstStyle/>
                    <a:p>
                      <a:pPr algn="ctr" fontAlgn="b">
                        <a:buNone/>
                      </a:pP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US" sz="1200" u="none" strike="noStrike">
                          <a:effectLst/>
                        </a:rPr>
                        <a:t>Output gear bearing seat in top cover NDE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685127"/>
                  </a:ext>
                </a:extLst>
              </a:tr>
              <a:tr h="201790">
                <a:tc>
                  <a:txBody>
                    <a:bodyPr/>
                    <a:lstStyle/>
                    <a:p>
                      <a:pPr algn="ctr" fontAlgn="b">
                        <a:buNone/>
                      </a:pPr>
                      <a:r>
                        <a:rPr lang="en-IN" sz="1200" u="none" strike="noStrike">
                          <a:effectLst/>
                        </a:rPr>
                        <a:t>iv</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US" sz="1200" u="none" strike="noStrike">
                          <a:effectLst/>
                        </a:rPr>
                        <a:t>Output gear bearing seat in bottom cover NDE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066204"/>
                  </a:ext>
                </a:extLst>
              </a:tr>
              <a:tr h="380088">
                <a:tc>
                  <a:txBody>
                    <a:bodyPr/>
                    <a:lstStyle/>
                    <a:p>
                      <a:pPr algn="ctr" fontAlgn="b">
                        <a:buNone/>
                      </a:pPr>
                      <a:r>
                        <a:rPr lang="en-IN" sz="1200" u="none" strike="noStrike">
                          <a:effectLst/>
                        </a:rPr>
                        <a:t>v</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u="none" strike="noStrike">
                          <a:effectLst/>
                        </a:rPr>
                        <a:t>Output gear teeth</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US" sz="1200" u="none" strike="noStrike">
                          <a:effectLst/>
                        </a:rPr>
                        <a:t>Minor pitting / chip out 13 teeth out of 69</a:t>
                      </a:r>
                      <a:endParaRPr lang="en-US"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spcBef>
                          <a:spcPts val="600"/>
                        </a:spcBef>
                        <a:buNone/>
                      </a:pPr>
                      <a:r>
                        <a:rPr lang="en-IN" sz="1200" u="none" strike="noStrike">
                          <a:effectLst/>
                        </a:rPr>
                        <a:t>Minor pitting  Starting stage</a:t>
                      </a:r>
                      <a:endParaRPr lang="en-US"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u="none" strike="noStrike">
                          <a:effectLst/>
                        </a:rPr>
                        <a:t>Minor pitting  Starting stage</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spcBef>
                          <a:spcPts val="600"/>
                        </a:spcBef>
                        <a:buNone/>
                      </a:pPr>
                      <a:r>
                        <a:rPr lang="en-IN" sz="1200" u="none" strike="noStrike">
                          <a:effectLst/>
                        </a:rPr>
                        <a:t>Increase to last year</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59678"/>
                  </a:ext>
                </a:extLst>
              </a:tr>
            </a:tbl>
          </a:graphicData>
        </a:graphic>
      </p:graphicFrame>
    </p:spTree>
    <p:extLst>
      <p:ext uri="{BB962C8B-B14F-4D97-AF65-F5344CB8AC3E}">
        <p14:creationId xmlns:p14="http://schemas.microsoft.com/office/powerpoint/2010/main" val="3842900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F46E0-8184-7D9E-9E8C-183D733319F3}"/>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BBBCC1-0EC6-BAB5-9381-13BD83C1F3A4}"/>
              </a:ext>
            </a:extLst>
          </p:cNvPr>
          <p:cNvGraphicFramePr>
            <a:graphicFrameLocks noGrp="1"/>
          </p:cNvGraphicFramePr>
          <p:nvPr/>
        </p:nvGraphicFramePr>
        <p:xfrm>
          <a:off x="533400" y="990600"/>
          <a:ext cx="11353801" cy="5486405"/>
        </p:xfrm>
        <a:graphic>
          <a:graphicData uri="http://schemas.openxmlformats.org/drawingml/2006/table">
            <a:tbl>
              <a:tblPr>
                <a:tableStyleId>{5C22544A-7EE6-4342-B048-85BDC9FD1C3A}</a:tableStyleId>
              </a:tblPr>
              <a:tblGrid>
                <a:gridCol w="453050">
                  <a:extLst>
                    <a:ext uri="{9D8B030D-6E8A-4147-A177-3AD203B41FA5}">
                      <a16:colId xmlns:a16="http://schemas.microsoft.com/office/drawing/2014/main" val="3808683262"/>
                    </a:ext>
                  </a:extLst>
                </a:gridCol>
                <a:gridCol w="3260122">
                  <a:extLst>
                    <a:ext uri="{9D8B030D-6E8A-4147-A177-3AD203B41FA5}">
                      <a16:colId xmlns:a16="http://schemas.microsoft.com/office/drawing/2014/main" val="195800805"/>
                    </a:ext>
                  </a:extLst>
                </a:gridCol>
                <a:gridCol w="2865237">
                  <a:extLst>
                    <a:ext uri="{9D8B030D-6E8A-4147-A177-3AD203B41FA5}">
                      <a16:colId xmlns:a16="http://schemas.microsoft.com/office/drawing/2014/main" val="1082453949"/>
                    </a:ext>
                  </a:extLst>
                </a:gridCol>
                <a:gridCol w="1738733">
                  <a:extLst>
                    <a:ext uri="{9D8B030D-6E8A-4147-A177-3AD203B41FA5}">
                      <a16:colId xmlns:a16="http://schemas.microsoft.com/office/drawing/2014/main" val="2187214550"/>
                    </a:ext>
                  </a:extLst>
                </a:gridCol>
                <a:gridCol w="1646397">
                  <a:extLst>
                    <a:ext uri="{9D8B030D-6E8A-4147-A177-3AD203B41FA5}">
                      <a16:colId xmlns:a16="http://schemas.microsoft.com/office/drawing/2014/main" val="4047581895"/>
                    </a:ext>
                  </a:extLst>
                </a:gridCol>
                <a:gridCol w="1390262">
                  <a:extLst>
                    <a:ext uri="{9D8B030D-6E8A-4147-A177-3AD203B41FA5}">
                      <a16:colId xmlns:a16="http://schemas.microsoft.com/office/drawing/2014/main" val="1498668537"/>
                    </a:ext>
                  </a:extLst>
                </a:gridCol>
              </a:tblGrid>
              <a:tr h="338653">
                <a:tc>
                  <a:txBody>
                    <a:bodyPr/>
                    <a:lstStyle/>
                    <a:p>
                      <a:pPr algn="ctr" fontAlgn="b">
                        <a:buNone/>
                      </a:pPr>
                      <a:r>
                        <a:rPr lang="en-IN" sz="1200" b="1" u="none" strike="noStrike">
                          <a:effectLst/>
                        </a:rPr>
                        <a:t>Sr. No.</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rPr>
                        <a:t>Item Description</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buNone/>
                      </a:pPr>
                      <a:r>
                        <a:rPr lang="en-IN" sz="1200" b="1" u="none" strike="noStrike">
                          <a:effectLst/>
                        </a:rPr>
                        <a:t>Observation O/S 2025</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buNone/>
                      </a:pPr>
                      <a:r>
                        <a:rPr lang="en-IN" sz="1200" b="1" u="none" strike="noStrike">
                          <a:effectLst/>
                        </a:rPr>
                        <a:t>Observation O/F 2024</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buNone/>
                      </a:pPr>
                      <a:r>
                        <a:rPr lang="en-IN" sz="1200" b="1" u="none" strike="noStrike">
                          <a:effectLst/>
                        </a:rPr>
                        <a:t>Observation O/F 2023</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buNone/>
                      </a:pPr>
                      <a:r>
                        <a:rPr lang="en-IN" sz="1200" b="1" u="none" strike="noStrike">
                          <a:effectLst/>
                        </a:rPr>
                        <a:t>Remark</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4028604502"/>
                  </a:ext>
                </a:extLst>
              </a:tr>
              <a:tr h="189657">
                <a:tc>
                  <a:txBody>
                    <a:bodyPr/>
                    <a:lstStyle/>
                    <a:p>
                      <a:pPr algn="ctr" fontAlgn="ctr">
                        <a:buNone/>
                      </a:pPr>
                      <a:r>
                        <a:rPr lang="en-IN" sz="1200" b="1" u="none" strike="noStrike">
                          <a:effectLst/>
                        </a:rPr>
                        <a:t>3</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5">
                  <a:txBody>
                    <a:bodyPr/>
                    <a:lstStyle/>
                    <a:p>
                      <a:pPr marL="36000" algn="l" fontAlgn="ctr">
                        <a:buNone/>
                      </a:pPr>
                      <a:r>
                        <a:rPr lang="en-IN" sz="1200" b="1" u="none" strike="noStrike">
                          <a:effectLst/>
                        </a:rPr>
                        <a:t>MILL NO. 3 FMG GEAR BOX (SBN-630) Sr.No.WHG16422 LH Make</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548050567"/>
                  </a:ext>
                </a:extLst>
              </a:tr>
              <a:tr h="189657">
                <a:tc>
                  <a:txBody>
                    <a:bodyPr/>
                    <a:lstStyle/>
                    <a:p>
                      <a:pPr algn="ctr" fontAlgn="b">
                        <a:buNone/>
                      </a:pPr>
                      <a:r>
                        <a:rPr lang="en-IN" sz="1200" b="1" u="none" strike="noStrike">
                          <a:effectLst/>
                        </a:rPr>
                        <a:t>A</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b="1" u="none" strike="noStrike">
                          <a:effectLst/>
                        </a:rPr>
                        <a:t>Input pinion </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3821006"/>
                  </a:ext>
                </a:extLst>
              </a:tr>
              <a:tr h="189657">
                <a:tc>
                  <a:txBody>
                    <a:bodyPr/>
                    <a:lstStyle/>
                    <a:p>
                      <a:pPr algn="ctr" fontAlgn="b">
                        <a:buNone/>
                      </a:pPr>
                      <a:r>
                        <a:rPr lang="en-IN" sz="1200" u="none" strike="noStrike">
                          <a:effectLst/>
                        </a:rPr>
                        <a:t>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Input pinion gear teeth</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3775134"/>
                  </a:ext>
                </a:extLst>
              </a:tr>
              <a:tr h="189657">
                <a:tc>
                  <a:txBody>
                    <a:bodyPr/>
                    <a:lstStyle/>
                    <a:p>
                      <a:pPr algn="ctr" fontAlgn="b">
                        <a:buNone/>
                      </a:pPr>
                      <a:r>
                        <a:rPr lang="en-IN" sz="1200" b="1" u="none" strike="noStrike">
                          <a:effectLst/>
                        </a:rPr>
                        <a:t>B</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b="1" u="none" strike="noStrike">
                          <a:effectLst/>
                        </a:rPr>
                        <a:t>Intermediate Gear</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1490437"/>
                  </a:ext>
                </a:extLst>
              </a:tr>
              <a:tr h="338653">
                <a:tc>
                  <a:txBody>
                    <a:bodyPr/>
                    <a:lstStyle/>
                    <a:p>
                      <a:pPr algn="ctr" fontAlgn="ctr">
                        <a:buNone/>
                      </a:pPr>
                      <a:r>
                        <a:rPr lang="en-IN" sz="1200" u="none" strike="noStrike">
                          <a:effectLst/>
                        </a:rPr>
                        <a:t>i</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Intermediate gear teeth</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US" sz="1200" u="none" strike="noStrike">
                          <a:effectLst/>
                        </a:rPr>
                        <a:t>Minor pitting / chip out 09 teeth out of 61</a:t>
                      </a:r>
                      <a:endParaRPr lang="en-US"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Minor pitting</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Minor pitting</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Increase to last year</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4875711"/>
                  </a:ext>
                </a:extLst>
              </a:tr>
              <a:tr h="338653">
                <a:tc>
                  <a:txBody>
                    <a:bodyPr/>
                    <a:lstStyle/>
                    <a:p>
                      <a:pPr algn="ctr" fontAlgn="ctr">
                        <a:buNone/>
                      </a:pP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Intermediate pinion</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US" sz="1200" u="none" strike="noStrike">
                          <a:effectLst/>
                        </a:rPr>
                        <a:t>Minor pitting / chip out 02 teeth out of 18</a:t>
                      </a:r>
                      <a:endParaRPr lang="en-US"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Minor Scratch</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Minor Scratch</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Increase to last year</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863950"/>
                  </a:ext>
                </a:extLst>
              </a:tr>
              <a:tr h="189657">
                <a:tc>
                  <a:txBody>
                    <a:bodyPr/>
                    <a:lstStyle/>
                    <a:p>
                      <a:pPr algn="ctr" fontAlgn="b">
                        <a:buNone/>
                      </a:pPr>
                      <a:r>
                        <a:rPr lang="en-IN" sz="1200" b="1" u="none" strike="noStrike">
                          <a:effectLst/>
                        </a:rPr>
                        <a:t>C</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b="1" u="none" strike="noStrike">
                          <a:effectLst/>
                        </a:rPr>
                        <a:t>Output Gear</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9154291"/>
                  </a:ext>
                </a:extLst>
              </a:tr>
              <a:tr h="189657">
                <a:tc>
                  <a:txBody>
                    <a:bodyPr/>
                    <a:lstStyle/>
                    <a:p>
                      <a:pPr algn="ctr" fontAlgn="b">
                        <a:buNone/>
                      </a:pPr>
                      <a:r>
                        <a:rPr lang="en-IN" sz="1200" u="none" strike="noStrike">
                          <a:effectLst/>
                        </a:rPr>
                        <a:t>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rPr>
                        <a:t>Output gear bearing seat in top cover 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374401"/>
                  </a:ext>
                </a:extLst>
              </a:tr>
              <a:tr h="189657">
                <a:tc>
                  <a:txBody>
                    <a:bodyPr/>
                    <a:lstStyle/>
                    <a:p>
                      <a:pPr algn="ctr" fontAlgn="b">
                        <a:buNone/>
                      </a:pP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rPr>
                        <a:t>Output gear bearing seat in bottom cover 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8771363"/>
                  </a:ext>
                </a:extLst>
              </a:tr>
              <a:tr h="189657">
                <a:tc>
                  <a:txBody>
                    <a:bodyPr/>
                    <a:lstStyle/>
                    <a:p>
                      <a:pPr algn="ctr" fontAlgn="b">
                        <a:buNone/>
                      </a:pP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rPr>
                        <a:t>Output gear bearing seat in top cover NDE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9717435"/>
                  </a:ext>
                </a:extLst>
              </a:tr>
              <a:tr h="189657">
                <a:tc>
                  <a:txBody>
                    <a:bodyPr/>
                    <a:lstStyle/>
                    <a:p>
                      <a:pPr algn="ctr" fontAlgn="b">
                        <a:buNone/>
                      </a:pPr>
                      <a:r>
                        <a:rPr lang="en-IN" sz="1200" u="none" strike="noStrike">
                          <a:effectLst/>
                        </a:rPr>
                        <a:t>iv</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rPr>
                        <a:t>Output gear bearing seat in bottom cover NDE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741096"/>
                  </a:ext>
                </a:extLst>
              </a:tr>
              <a:tr h="189657">
                <a:tc>
                  <a:txBody>
                    <a:bodyPr/>
                    <a:lstStyle/>
                    <a:p>
                      <a:pPr algn="ctr" fontAlgn="b">
                        <a:buNone/>
                      </a:pPr>
                      <a:r>
                        <a:rPr lang="en-IN" sz="1200" u="none" strike="noStrike">
                          <a:effectLst/>
                        </a:rPr>
                        <a:t>v</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Output gear teeth</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Minor Scratch/ pitting</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Minor Scratch/ pitting</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Minor Scratch/ pitting</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6563253"/>
                  </a:ext>
                </a:extLst>
              </a:tr>
              <a:tr h="189657">
                <a:tc>
                  <a:txBody>
                    <a:bodyPr/>
                    <a:lstStyle/>
                    <a:p>
                      <a:pPr algn="ctr" fontAlgn="ctr">
                        <a:buNone/>
                      </a:pPr>
                      <a:r>
                        <a:rPr lang="en-IN" sz="1200" b="1" u="none" strike="noStrike">
                          <a:effectLst/>
                        </a:rPr>
                        <a:t>4</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5">
                  <a:txBody>
                    <a:bodyPr/>
                    <a:lstStyle/>
                    <a:p>
                      <a:pPr marL="36000" algn="l" fontAlgn="ctr">
                        <a:buNone/>
                      </a:pPr>
                      <a:r>
                        <a:rPr lang="en-IN" sz="1200" b="1" u="none" strike="noStrike">
                          <a:effectLst/>
                        </a:rPr>
                        <a:t>MILL NO. 4 FMG GEAR BOX (SBN-630) Sr.No.WHG16393 LH Make </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01074341"/>
                  </a:ext>
                </a:extLst>
              </a:tr>
              <a:tr h="189657">
                <a:tc>
                  <a:txBody>
                    <a:bodyPr/>
                    <a:lstStyle/>
                    <a:p>
                      <a:pPr algn="ctr" fontAlgn="b">
                        <a:buNone/>
                      </a:pPr>
                      <a:r>
                        <a:rPr lang="en-IN" sz="1200" b="1" u="none" strike="noStrike">
                          <a:effectLst/>
                        </a:rPr>
                        <a:t>A</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b="1" u="none" strike="noStrike">
                          <a:effectLst/>
                        </a:rPr>
                        <a:t>Input pinion </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8999614"/>
                  </a:ext>
                </a:extLst>
              </a:tr>
              <a:tr h="189657">
                <a:tc>
                  <a:txBody>
                    <a:bodyPr/>
                    <a:lstStyle/>
                    <a:p>
                      <a:pPr algn="ctr" fontAlgn="b">
                        <a:buNone/>
                      </a:pPr>
                      <a:r>
                        <a:rPr lang="en-IN" sz="1200" u="none" strike="noStrike">
                          <a:effectLst/>
                        </a:rPr>
                        <a:t>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Input pinion gear teeth</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099479"/>
                  </a:ext>
                </a:extLst>
              </a:tr>
              <a:tr h="189657">
                <a:tc>
                  <a:txBody>
                    <a:bodyPr/>
                    <a:lstStyle/>
                    <a:p>
                      <a:pPr algn="ctr" fontAlgn="b">
                        <a:buNone/>
                      </a:pPr>
                      <a:r>
                        <a:rPr lang="en-IN" sz="1200" b="1" u="none" strike="noStrike">
                          <a:effectLst/>
                        </a:rPr>
                        <a:t>B</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b="1" u="none" strike="noStrike">
                          <a:effectLst/>
                        </a:rPr>
                        <a:t>Intermediate Gear</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0725"/>
                  </a:ext>
                </a:extLst>
              </a:tr>
              <a:tr h="338653">
                <a:tc>
                  <a:txBody>
                    <a:bodyPr/>
                    <a:lstStyle/>
                    <a:p>
                      <a:pPr algn="ctr" fontAlgn="ctr">
                        <a:buNone/>
                      </a:pPr>
                      <a:r>
                        <a:rPr lang="en-IN" sz="1200" u="none" strike="noStrike">
                          <a:effectLst/>
                        </a:rPr>
                        <a:t>i</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Intermediate gear teeth</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US" sz="1200" u="none" strike="noStrike">
                          <a:effectLst/>
                        </a:rPr>
                        <a:t>Minor pitting / chip out 16 teeth out of 61</a:t>
                      </a:r>
                      <a:endParaRPr lang="en-US"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Minor pitting</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Minor pitting</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Increase to last year</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720875"/>
                  </a:ext>
                </a:extLst>
              </a:tr>
              <a:tr h="338653">
                <a:tc>
                  <a:txBody>
                    <a:bodyPr/>
                    <a:lstStyle/>
                    <a:p>
                      <a:pPr algn="ctr" fontAlgn="ctr">
                        <a:buNone/>
                      </a:pP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Intermediate pinion</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US" sz="1200" u="none" strike="noStrike">
                          <a:effectLst/>
                        </a:rPr>
                        <a:t>Minor pitting / chip out 04 teeth out of 18</a:t>
                      </a:r>
                      <a:endParaRPr lang="en-US"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Minor pitting</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Minor pitting</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Increase to last year</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7591836"/>
                  </a:ext>
                </a:extLst>
              </a:tr>
              <a:tr h="189657">
                <a:tc>
                  <a:txBody>
                    <a:bodyPr/>
                    <a:lstStyle/>
                    <a:p>
                      <a:pPr algn="ctr" fontAlgn="b">
                        <a:buNone/>
                      </a:pPr>
                      <a:r>
                        <a:rPr lang="en-IN" sz="1200" b="1" u="none" strike="noStrike">
                          <a:effectLst/>
                        </a:rPr>
                        <a:t>C</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b="1" u="none" strike="noStrike">
                          <a:effectLst/>
                        </a:rPr>
                        <a:t>Output Gear</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3739872"/>
                  </a:ext>
                </a:extLst>
              </a:tr>
              <a:tr h="189657">
                <a:tc>
                  <a:txBody>
                    <a:bodyPr/>
                    <a:lstStyle/>
                    <a:p>
                      <a:pPr algn="ctr" fontAlgn="b">
                        <a:buNone/>
                      </a:pPr>
                      <a:r>
                        <a:rPr lang="en-IN" sz="1200" u="none" strike="noStrike">
                          <a:effectLst/>
                        </a:rPr>
                        <a:t>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rPr>
                        <a:t>Output gear bearing seat in top cover 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Pitting  Found</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Pitting  Found</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3651711"/>
                  </a:ext>
                </a:extLst>
              </a:tr>
              <a:tr h="189657">
                <a:tc>
                  <a:txBody>
                    <a:bodyPr/>
                    <a:lstStyle/>
                    <a:p>
                      <a:pPr algn="ctr" fontAlgn="b">
                        <a:buNone/>
                      </a:pP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rPr>
                        <a:t>Output gear bearing seat in bottom cover 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pitting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6159896"/>
                  </a:ext>
                </a:extLst>
              </a:tr>
              <a:tr h="189657">
                <a:tc>
                  <a:txBody>
                    <a:bodyPr/>
                    <a:lstStyle/>
                    <a:p>
                      <a:pPr algn="ctr" fontAlgn="b">
                        <a:buNone/>
                      </a:pPr>
                      <a:r>
                        <a:rPr lang="en-IN" sz="1200" u="none" strike="noStrike">
                          <a:effectLst/>
                        </a:rPr>
                        <a:t>ii</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rPr>
                        <a:t>Output gear bearing seat in top cover NDE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pitting  Found</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pitting  Found</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Pitting  Found</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29024"/>
                  </a:ext>
                </a:extLst>
              </a:tr>
              <a:tr h="189657">
                <a:tc>
                  <a:txBody>
                    <a:bodyPr/>
                    <a:lstStyle/>
                    <a:p>
                      <a:pPr algn="ctr" fontAlgn="b">
                        <a:buNone/>
                      </a:pPr>
                      <a:r>
                        <a:rPr lang="en-IN" sz="1200" u="none" strike="noStrike">
                          <a:effectLst/>
                        </a:rPr>
                        <a:t>iv</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rPr>
                        <a:t>Output gear bearing seat in bottom cover NDE</a:t>
                      </a:r>
                      <a:endParaRPr lang="en-US"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Heavy pitting </a:t>
                      </a:r>
                      <a:endParaRPr lang="en-IN" sz="1200" b="1"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 </a:t>
                      </a:r>
                      <a:endParaRPr lang="en-IN" sz="1200" b="1"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3831724"/>
                  </a:ext>
                </a:extLst>
              </a:tr>
              <a:tr h="189657">
                <a:tc>
                  <a:txBody>
                    <a:bodyPr/>
                    <a:lstStyle/>
                    <a:p>
                      <a:pPr algn="ctr" fontAlgn="b">
                        <a:buNone/>
                      </a:pPr>
                      <a:r>
                        <a:rPr lang="en-IN" sz="1200" u="none" strike="noStrike">
                          <a:effectLst/>
                        </a:rPr>
                        <a:t>v</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rPr>
                        <a:t>Output gear teeth</a:t>
                      </a:r>
                      <a:endParaRPr lang="en-IN" sz="1200" b="0" i="0" u="none" strike="noStrike">
                        <a:solidFill>
                          <a:srgbClr val="000000"/>
                        </a:solidFill>
                        <a:effectLst/>
                        <a:latin typeface="Aptos Narrow" panose="020B0004020202020204" pitchFamily="34" charset="0"/>
                      </a:endParaRPr>
                    </a:p>
                  </a:txBody>
                  <a:tcPr marL="4533" marR="4533" marT="45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Scratch</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Minor Scratch</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Pitting Found</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200" u="none" strike="noStrike">
                          <a:effectLst/>
                        </a:rPr>
                        <a:t> </a:t>
                      </a:r>
                      <a:endParaRPr lang="en-IN" sz="1200" b="0" i="0" u="none" strike="noStrike">
                        <a:solidFill>
                          <a:srgbClr val="000000"/>
                        </a:solidFill>
                        <a:effectLst/>
                        <a:latin typeface="Aptos Narrow" panose="020B0004020202020204" pitchFamily="34" charset="0"/>
                      </a:endParaRPr>
                    </a:p>
                  </a:txBody>
                  <a:tcPr marL="4533" marR="4533" marT="45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39744"/>
                  </a:ext>
                </a:extLst>
              </a:tr>
            </a:tbl>
          </a:graphicData>
        </a:graphic>
      </p:graphicFrame>
      <p:sp>
        <p:nvSpPr>
          <p:cNvPr id="3" name="TextBox 2">
            <a:extLst>
              <a:ext uri="{FF2B5EF4-FFF2-40B4-BE49-F238E27FC236}">
                <a16:creationId xmlns:a16="http://schemas.microsoft.com/office/drawing/2014/main" id="{828146C2-0CC7-51AB-3EB4-4664826AFF72}"/>
              </a:ext>
            </a:extLst>
          </p:cNvPr>
          <p:cNvSpPr txBox="1"/>
          <p:nvPr/>
        </p:nvSpPr>
        <p:spPr>
          <a:xfrm>
            <a:off x="1843549" y="132735"/>
            <a:ext cx="8362336" cy="707886"/>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SBN 630 Gear Box for Mill No-1,2,3,&amp; 4 Overhauling Report off season 2023 to 2025</a:t>
            </a:r>
            <a:endParaRPr lang="en-IN" sz="2000" b="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4480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5D9A0-7CF3-D8D3-6F6E-5576BA63D9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61658D3-7CB5-A7AC-0596-8C83B6C9CBA6}"/>
              </a:ext>
            </a:extLst>
          </p:cNvPr>
          <p:cNvSpPr txBox="1"/>
          <p:nvPr/>
        </p:nvSpPr>
        <p:spPr>
          <a:xfrm>
            <a:off x="2057400" y="249165"/>
            <a:ext cx="8991600" cy="400110"/>
          </a:xfrm>
          <a:prstGeom prst="rect">
            <a:avLst/>
          </a:prstGeom>
          <a:noFill/>
        </p:spPr>
        <p:txBody>
          <a:bodyPr wrap="square">
            <a:spAutoFit/>
          </a:bodyPr>
          <a:lstStyle/>
          <a:p>
            <a:r>
              <a:rPr lang="en-US" sz="2000" b="1">
                <a:latin typeface="Segoe UI" panose="020B0502040204020203" pitchFamily="34" charset="0"/>
                <a:cs typeface="Segoe UI" panose="020B0502040204020203" pitchFamily="34" charset="0"/>
              </a:rPr>
              <a:t>COMPLETIVE PRICE LIST OF GEAR BOX SPARE AND NEW SBN-630</a:t>
            </a:r>
            <a:endParaRPr lang="en-IN" sz="2000" b="1">
              <a:latin typeface="Segoe UI" panose="020B0502040204020203" pitchFamily="34" charset="0"/>
              <a:cs typeface="Segoe UI" panose="020B0502040204020203" pitchFamily="34" charset="0"/>
            </a:endParaRPr>
          </a:p>
        </p:txBody>
      </p:sp>
      <p:graphicFrame>
        <p:nvGraphicFramePr>
          <p:cNvPr id="6" name="Table 5">
            <a:extLst>
              <a:ext uri="{FF2B5EF4-FFF2-40B4-BE49-F238E27FC236}">
                <a16:creationId xmlns:a16="http://schemas.microsoft.com/office/drawing/2014/main" id="{90CD1200-CF6D-4880-3532-85EAD00D445B}"/>
              </a:ext>
            </a:extLst>
          </p:cNvPr>
          <p:cNvGraphicFramePr>
            <a:graphicFrameLocks noGrp="1"/>
          </p:cNvGraphicFramePr>
          <p:nvPr/>
        </p:nvGraphicFramePr>
        <p:xfrm>
          <a:off x="196949" y="914400"/>
          <a:ext cx="11830930" cy="5294325"/>
        </p:xfrm>
        <a:graphic>
          <a:graphicData uri="http://schemas.openxmlformats.org/drawingml/2006/table">
            <a:tbl>
              <a:tblPr>
                <a:tableStyleId>{5C22544A-7EE6-4342-B048-85BDC9FD1C3A}</a:tableStyleId>
              </a:tblPr>
              <a:tblGrid>
                <a:gridCol w="565051">
                  <a:extLst>
                    <a:ext uri="{9D8B030D-6E8A-4147-A177-3AD203B41FA5}">
                      <a16:colId xmlns:a16="http://schemas.microsoft.com/office/drawing/2014/main" val="3054988412"/>
                    </a:ext>
                  </a:extLst>
                </a:gridCol>
                <a:gridCol w="5105604">
                  <a:extLst>
                    <a:ext uri="{9D8B030D-6E8A-4147-A177-3AD203B41FA5}">
                      <a16:colId xmlns:a16="http://schemas.microsoft.com/office/drawing/2014/main" val="2728549157"/>
                    </a:ext>
                  </a:extLst>
                </a:gridCol>
                <a:gridCol w="658759">
                  <a:extLst>
                    <a:ext uri="{9D8B030D-6E8A-4147-A177-3AD203B41FA5}">
                      <a16:colId xmlns:a16="http://schemas.microsoft.com/office/drawing/2014/main" val="3881987396"/>
                    </a:ext>
                  </a:extLst>
                </a:gridCol>
                <a:gridCol w="667659">
                  <a:extLst>
                    <a:ext uri="{9D8B030D-6E8A-4147-A177-3AD203B41FA5}">
                      <a16:colId xmlns:a16="http://schemas.microsoft.com/office/drawing/2014/main" val="1464800250"/>
                    </a:ext>
                  </a:extLst>
                </a:gridCol>
                <a:gridCol w="1032648">
                  <a:extLst>
                    <a:ext uri="{9D8B030D-6E8A-4147-A177-3AD203B41FA5}">
                      <a16:colId xmlns:a16="http://schemas.microsoft.com/office/drawing/2014/main" val="821601907"/>
                    </a:ext>
                  </a:extLst>
                </a:gridCol>
                <a:gridCol w="1050452">
                  <a:extLst>
                    <a:ext uri="{9D8B030D-6E8A-4147-A177-3AD203B41FA5}">
                      <a16:colId xmlns:a16="http://schemas.microsoft.com/office/drawing/2014/main" val="4134087271"/>
                    </a:ext>
                  </a:extLst>
                </a:gridCol>
                <a:gridCol w="2750757">
                  <a:extLst>
                    <a:ext uri="{9D8B030D-6E8A-4147-A177-3AD203B41FA5}">
                      <a16:colId xmlns:a16="http://schemas.microsoft.com/office/drawing/2014/main" val="237178083"/>
                    </a:ext>
                  </a:extLst>
                </a:gridCol>
              </a:tblGrid>
              <a:tr h="307463">
                <a:tc>
                  <a:txBody>
                    <a:bodyPr/>
                    <a:lstStyle/>
                    <a:p>
                      <a:pPr algn="ctr" fontAlgn="ctr">
                        <a:buNone/>
                      </a:pPr>
                      <a:r>
                        <a:rPr lang="en-IN" sz="1400" b="1" u="none" strike="noStrike">
                          <a:solidFill>
                            <a:schemeClr val="tx1"/>
                          </a:solidFill>
                          <a:effectLst/>
                        </a:rPr>
                        <a:t>Sr. No</a:t>
                      </a:r>
                      <a:endParaRPr lang="en-IN" sz="14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400" b="1" u="none" strike="noStrike">
                          <a:solidFill>
                            <a:schemeClr val="tx1"/>
                          </a:solidFill>
                          <a:effectLst/>
                        </a:rPr>
                        <a:t>Description of Material</a:t>
                      </a:r>
                      <a:endParaRPr lang="en-IN" sz="14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400" b="1" u="none" strike="noStrike">
                          <a:solidFill>
                            <a:schemeClr val="tx1"/>
                          </a:solidFill>
                          <a:effectLst/>
                        </a:rPr>
                        <a:t>Unit</a:t>
                      </a:r>
                      <a:endParaRPr lang="en-IN" sz="14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400" b="1" u="none" strike="noStrike">
                          <a:solidFill>
                            <a:schemeClr val="tx1"/>
                          </a:solidFill>
                          <a:effectLst/>
                        </a:rPr>
                        <a:t>Total Qty. (Nos.)</a:t>
                      </a:r>
                      <a:endParaRPr lang="en-IN" sz="14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buNone/>
                      </a:pPr>
                      <a:r>
                        <a:rPr lang="en-US" sz="1400" b="1" u="none" strike="noStrike" err="1">
                          <a:solidFill>
                            <a:schemeClr val="tx1"/>
                          </a:solidFill>
                          <a:effectLst/>
                        </a:rPr>
                        <a:t>Elecon</a:t>
                      </a:r>
                      <a:r>
                        <a:rPr lang="en-US" sz="1400" b="1" u="none" strike="noStrike">
                          <a:solidFill>
                            <a:schemeClr val="tx1"/>
                          </a:solidFill>
                          <a:effectLst/>
                        </a:rPr>
                        <a:t> Unit Ex- works Price In Rs.</a:t>
                      </a:r>
                      <a:endParaRPr lang="en-US" sz="1400" b="1" i="0" u="none" strike="noStrike">
                        <a:solidFill>
                          <a:schemeClr val="tx1"/>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400" b="1" u="none" strike="noStrike">
                          <a:solidFill>
                            <a:schemeClr val="tx1"/>
                          </a:solidFill>
                          <a:effectLst/>
                        </a:rPr>
                        <a:t>Elann Drive</a:t>
                      </a:r>
                      <a:endParaRPr lang="en-IN" sz="14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400" b="1" u="none" strike="noStrike">
                          <a:solidFill>
                            <a:schemeClr val="tx1"/>
                          </a:solidFill>
                          <a:effectLst/>
                        </a:rPr>
                        <a:t>Remark</a:t>
                      </a:r>
                      <a:endParaRPr lang="en-IN" sz="14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45617113"/>
                  </a:ext>
                </a:extLst>
              </a:tr>
              <a:tr h="117128">
                <a:tc>
                  <a:txBody>
                    <a:bodyPr/>
                    <a:lstStyle/>
                    <a:p>
                      <a:pPr algn="ctr" fontAlgn="ctr">
                        <a:buNone/>
                      </a:pPr>
                      <a:r>
                        <a:rPr lang="en-IN" sz="1600" u="none" strike="noStrike">
                          <a:effectLst/>
                        </a:rPr>
                        <a:t>A</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marL="36000" algn="l" fontAlgn="ctr">
                        <a:buNone/>
                      </a:pPr>
                      <a:r>
                        <a:rPr lang="en-IN" sz="1600" u="none" strike="noStrike">
                          <a:effectLst/>
                        </a:rPr>
                        <a:t>Service</a:t>
                      </a:r>
                      <a:endParaRPr lang="en-IN" sz="1600" b="1"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ctr">
                        <a:buNone/>
                      </a:pPr>
                      <a:r>
                        <a:rPr lang="en-IN" sz="1600" u="none" strike="noStrike">
                          <a:effectLst/>
                        </a:rPr>
                        <a:t> </a:t>
                      </a:r>
                      <a:endParaRPr lang="en-IN" sz="1600" b="1"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fontAlgn="ctr">
                        <a:buNone/>
                      </a:pPr>
                      <a:r>
                        <a:rPr lang="en-IN" sz="1600" u="none" strike="noStrike">
                          <a:effectLst/>
                        </a:rPr>
                        <a:t> Ref no. EECL/NZ/DL/0153 Date. 26.12.2025                                      Ref No. Elann Drive QUOTE # EDAPL/25-26/N451 Date 08-01-2026</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00874"/>
                  </a:ext>
                </a:extLst>
              </a:tr>
              <a:tr h="307463">
                <a:tc>
                  <a:txBody>
                    <a:bodyPr/>
                    <a:lstStyle/>
                    <a:p>
                      <a:pPr algn="ctr" fontAlgn="ctr">
                        <a:buNone/>
                      </a:pPr>
                      <a:r>
                        <a:rPr lang="en-IN" sz="1600" u="none" strike="noStrike">
                          <a:effectLst/>
                        </a:rPr>
                        <a:t>1</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600" u="none" strike="noStrike">
                          <a:effectLst/>
                        </a:rPr>
                        <a:t>Charges for dismantle, inspection, testing and painting of existing Coupling at our works. </a:t>
                      </a:r>
                      <a:r>
                        <a:rPr lang="en-US" sz="1600" u="none" strike="noStrike" err="1">
                          <a:effectLst/>
                        </a:rPr>
                        <a:t>Elecon</a:t>
                      </a:r>
                      <a:r>
                        <a:rPr lang="en-US" sz="1600" u="none" strike="noStrike">
                          <a:effectLst/>
                        </a:rPr>
                        <a:t> Make Coupling Type &amp; Size: SBN-630 Sr. No. 16393</a:t>
                      </a:r>
                      <a:endParaRPr lang="en-US"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Nos</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5,00,000</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1,00,000</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1159730826"/>
                  </a:ext>
                </a:extLst>
              </a:tr>
              <a:tr h="204976">
                <a:tc>
                  <a:txBody>
                    <a:bodyPr/>
                    <a:lstStyle/>
                    <a:p>
                      <a:pPr algn="ctr" fontAlgn="ctr">
                        <a:buNone/>
                      </a:pPr>
                      <a:r>
                        <a:rPr lang="en-IN" sz="1600" u="none" strike="noStrike">
                          <a:effectLst/>
                        </a:rPr>
                        <a:t>2</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600" u="none" strike="noStrike">
                          <a:effectLst/>
                        </a:rPr>
                        <a:t>Rectification/Replacement of bearing seating area (per bearing seating area)</a:t>
                      </a:r>
                      <a:endParaRPr lang="en-US"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Nos</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50000 (One Side)</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2,75,000 (Both Side)</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1472632486"/>
                  </a:ext>
                </a:extLst>
              </a:tr>
              <a:tr h="117128">
                <a:tc>
                  <a:txBody>
                    <a:bodyPr/>
                    <a:lstStyle/>
                    <a:p>
                      <a:pPr algn="ctr" fontAlgn="ctr">
                        <a:buNone/>
                      </a:pPr>
                      <a:r>
                        <a:rPr lang="en-IN" sz="1600" u="none" strike="noStrike">
                          <a:effectLst/>
                        </a:rPr>
                        <a:t>B</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marL="36000" algn="l" fontAlgn="ctr">
                        <a:buNone/>
                      </a:pPr>
                      <a:r>
                        <a:rPr lang="en-IN" sz="1600" u="none" strike="noStrike">
                          <a:effectLst/>
                        </a:rPr>
                        <a:t>Item Description</a:t>
                      </a:r>
                      <a:endParaRPr lang="en-IN" sz="1600" b="1"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ctr">
                        <a:buNone/>
                      </a:pPr>
                      <a:r>
                        <a:rPr lang="en-IN" sz="1600" u="none" strike="noStrike">
                          <a:effectLst/>
                        </a:rPr>
                        <a:t> </a:t>
                      </a:r>
                      <a:endParaRPr lang="en-IN" sz="1600" b="1"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5">
                  <a:txBody>
                    <a:bodyPr/>
                    <a:lstStyle/>
                    <a:p>
                      <a:pPr algn="ctr" fontAlgn="ctr">
                        <a:buNone/>
                      </a:pPr>
                      <a:r>
                        <a:rPr lang="en-US" sz="1600" u="none" strike="noStrike">
                          <a:effectLst/>
                        </a:rPr>
                        <a:t>Ref. No.: D04/NZ/G-2857/R1 Date: 16th December 2025</a:t>
                      </a:r>
                      <a:endParaRPr lang="en-US"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9796458"/>
                  </a:ext>
                </a:extLst>
              </a:tr>
              <a:tr h="301606">
                <a:tc>
                  <a:txBody>
                    <a:bodyPr/>
                    <a:lstStyle/>
                    <a:p>
                      <a:pPr algn="ctr" fontAlgn="ctr">
                        <a:buNone/>
                      </a:pPr>
                      <a:r>
                        <a:rPr lang="en-IN" sz="1600" u="none" strike="noStrike">
                          <a:effectLst/>
                        </a:rPr>
                        <a:t>1</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600" u="none" strike="noStrike">
                          <a:effectLst/>
                        </a:rPr>
                        <a:t>Input Pinion (Part No. 102) suitable for </a:t>
                      </a:r>
                      <a:r>
                        <a:rPr lang="en-IN" sz="1600" u="none" strike="noStrike" err="1">
                          <a:effectLst/>
                        </a:rPr>
                        <a:t>Elecon</a:t>
                      </a:r>
                      <a:r>
                        <a:rPr lang="en-IN" sz="1600" u="none" strike="noStrike">
                          <a:effectLst/>
                        </a:rPr>
                        <a:t> Make Gearbox Type &amp; Size: SBN-630, Ratio 14:1 as per existing Sr. No. WHG 16559 LH. (HSN Code: 84839000)</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Nos</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12,05,710/-</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1,56,744</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1934007846"/>
                  </a:ext>
                </a:extLst>
              </a:tr>
              <a:tr h="307463">
                <a:tc>
                  <a:txBody>
                    <a:bodyPr/>
                    <a:lstStyle/>
                    <a:p>
                      <a:pPr algn="ctr" fontAlgn="ctr">
                        <a:buNone/>
                      </a:pPr>
                      <a:r>
                        <a:rPr lang="en-IN" sz="1600" u="none" strike="noStrike">
                          <a:effectLst/>
                        </a:rPr>
                        <a:t>2</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t">
                        <a:buNone/>
                      </a:pPr>
                      <a:r>
                        <a:rPr lang="en-US" sz="1600" u="none" strike="noStrike">
                          <a:effectLst/>
                        </a:rPr>
                        <a:t>1 </a:t>
                      </a:r>
                      <a:r>
                        <a:rPr lang="en-US" sz="1600" u="none" strike="noStrike" err="1">
                          <a:effectLst/>
                        </a:rPr>
                        <a:t>st</a:t>
                      </a:r>
                      <a:r>
                        <a:rPr lang="en-US" sz="1600" u="none" strike="noStrike">
                          <a:effectLst/>
                        </a:rPr>
                        <a:t> Intermediate Wheel (Part No. 103) suitable for </a:t>
                      </a:r>
                      <a:r>
                        <a:rPr lang="en-US" sz="1600" u="none" strike="noStrike" err="1">
                          <a:effectLst/>
                        </a:rPr>
                        <a:t>Elecon</a:t>
                      </a:r>
                      <a:r>
                        <a:rPr lang="en-US" sz="1600" u="none" strike="noStrike">
                          <a:effectLst/>
                        </a:rPr>
                        <a:t> Make Gearbox Type &amp; Size: SBN-630, Ratio 14:1 as per existing Sr. No. WHG 16559 LH. (HSN Code: 84839000)</a:t>
                      </a:r>
                      <a:endParaRPr lang="en-US" sz="1600" b="0" i="0" u="none" strike="noStrike">
                        <a:solidFill>
                          <a:srgbClr val="000000"/>
                        </a:solidFill>
                        <a:effectLst/>
                        <a:latin typeface="Aptos Narrow" panose="020B0004020202020204" pitchFamily="34" charset="0"/>
                      </a:endParaRPr>
                    </a:p>
                  </a:txBody>
                  <a:tcPr marL="2365" marR="2365" marT="236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Nos</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12,05,710/-</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2,88,428</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286119180"/>
                  </a:ext>
                </a:extLst>
              </a:tr>
              <a:tr h="307463">
                <a:tc>
                  <a:txBody>
                    <a:bodyPr/>
                    <a:lstStyle/>
                    <a:p>
                      <a:pPr algn="ctr" fontAlgn="ctr">
                        <a:buNone/>
                      </a:pPr>
                      <a:r>
                        <a:rPr lang="en-IN" sz="1600" u="none" strike="noStrike">
                          <a:effectLst/>
                        </a:rPr>
                        <a:t>3</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600" u="none" strike="noStrike">
                          <a:effectLst/>
                        </a:rPr>
                        <a:t>1 </a:t>
                      </a:r>
                      <a:r>
                        <a:rPr lang="en-US" sz="1600" u="none" strike="noStrike" err="1">
                          <a:effectLst/>
                        </a:rPr>
                        <a:t>st</a:t>
                      </a:r>
                      <a:r>
                        <a:rPr lang="en-US" sz="1600" u="none" strike="noStrike">
                          <a:effectLst/>
                        </a:rPr>
                        <a:t> Intermediate Pinion (Part No. 302) suitable for </a:t>
                      </a:r>
                      <a:r>
                        <a:rPr lang="en-US" sz="1600" u="none" strike="noStrike" err="1">
                          <a:effectLst/>
                        </a:rPr>
                        <a:t>Elecon</a:t>
                      </a:r>
                      <a:r>
                        <a:rPr lang="en-US" sz="1600" u="none" strike="noStrike">
                          <a:effectLst/>
                        </a:rPr>
                        <a:t> Make Gearbox Type &amp; Size: SBN-630, Ratio 14:1 as per existing Sr. No. WHG 16559 LH. (HSN Code: 84839000)</a:t>
                      </a:r>
                      <a:endParaRPr lang="en-US"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Nos</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13,02,170/-</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2,19,709</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1629162079"/>
                  </a:ext>
                </a:extLst>
              </a:tr>
              <a:tr h="307463">
                <a:tc>
                  <a:txBody>
                    <a:bodyPr/>
                    <a:lstStyle/>
                    <a:p>
                      <a:pPr algn="ctr" fontAlgn="ctr">
                        <a:buNone/>
                      </a:pPr>
                      <a:r>
                        <a:rPr lang="en-IN" sz="1600" u="none" strike="noStrike">
                          <a:effectLst/>
                        </a:rPr>
                        <a:t>4</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600" u="none" strike="noStrike">
                          <a:effectLst/>
                        </a:rPr>
                        <a:t>Output Wheel (Part No. 303) suitable for </a:t>
                      </a:r>
                      <a:r>
                        <a:rPr lang="en-IN" sz="1600" u="none" strike="noStrike" err="1">
                          <a:effectLst/>
                        </a:rPr>
                        <a:t>Elecon</a:t>
                      </a:r>
                      <a:r>
                        <a:rPr lang="en-IN" sz="1600" u="none" strike="noStrike">
                          <a:effectLst/>
                        </a:rPr>
                        <a:t> Make Gearbox Type &amp; Size: SBN-630, Ratio 14:1 as per existing Sr. No. WHG 16559 LH. (HSN Code: 84839000)</a:t>
                      </a:r>
                      <a:endParaRPr lang="en-IN" sz="16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Nos</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12,05,710/-</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600" u="none" strike="noStrike">
                          <a:effectLst/>
                        </a:rPr>
                        <a:t>7,92,185</a:t>
                      </a:r>
                      <a:endParaRPr lang="en-IN" sz="16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2217304236"/>
                  </a:ext>
                </a:extLst>
              </a:tr>
            </a:tbl>
          </a:graphicData>
        </a:graphic>
      </p:graphicFrame>
    </p:spTree>
    <p:extLst>
      <p:ext uri="{BB962C8B-B14F-4D97-AF65-F5344CB8AC3E}">
        <p14:creationId xmlns:p14="http://schemas.microsoft.com/office/powerpoint/2010/main" val="3766343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2CE2F-0CF9-A207-6124-BDA74CE99A43}"/>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75BD8641-B7B7-30B1-0839-CF55C3C6D8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32" name="Title 1">
            <a:extLst>
              <a:ext uri="{FF2B5EF4-FFF2-40B4-BE49-F238E27FC236}">
                <a16:creationId xmlns:a16="http://schemas.microsoft.com/office/drawing/2014/main" id="{49A30663-EC1C-6DD1-E7DE-43E5AAE9856F}"/>
              </a:ext>
            </a:extLst>
          </p:cNvPr>
          <p:cNvSpPr>
            <a:spLocks noGrp="1"/>
          </p:cNvSpPr>
          <p:nvPr>
            <p:ph type="title" idx="4294967295"/>
          </p:nvPr>
        </p:nvSpPr>
        <p:spPr>
          <a:xfrm>
            <a:off x="144463" y="56046"/>
            <a:ext cx="7991475" cy="750888"/>
          </a:xfrm>
          <a:prstGeom prst="rect">
            <a:avLst/>
          </a:prstGeom>
        </p:spPr>
        <p:txBody>
          <a:bodyPr anchor="ctr"/>
          <a:lstStyle/>
          <a:p>
            <a:r>
              <a:rPr lang="en-US" sz="3200" b="1">
                <a:solidFill>
                  <a:srgbClr val="002060"/>
                </a:solidFill>
              </a:rPr>
              <a:t>Pol Balance as on 31.01.26</a:t>
            </a:r>
            <a:endParaRPr lang="en-US" sz="3200" b="1">
              <a:solidFill>
                <a:srgbClr val="FF0000"/>
              </a:solidFill>
            </a:endParaRPr>
          </a:p>
        </p:txBody>
      </p:sp>
      <p:sp>
        <p:nvSpPr>
          <p:cNvPr id="2" name="Slide Number Placeholder 22">
            <a:extLst>
              <a:ext uri="{FF2B5EF4-FFF2-40B4-BE49-F238E27FC236}">
                <a16:creationId xmlns:a16="http://schemas.microsoft.com/office/drawing/2014/main" id="{408DC963-7A98-B924-08AD-04D6F6DC26C3}"/>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B2A3D16D-F366-CEFF-AF16-101126342710}"/>
              </a:ext>
            </a:extLst>
          </p:cNvPr>
          <p:cNvPicPr>
            <a:picLocks noChangeAspect="1"/>
          </p:cNvPicPr>
          <p:nvPr/>
        </p:nvPicPr>
        <p:blipFill>
          <a:blip r:embed="rId4"/>
          <a:stretch>
            <a:fillRect/>
          </a:stretch>
        </p:blipFill>
        <p:spPr>
          <a:xfrm>
            <a:off x="0" y="761999"/>
            <a:ext cx="12191999" cy="5838405"/>
          </a:xfrm>
          <a:prstGeom prst="rect">
            <a:avLst/>
          </a:prstGeom>
        </p:spPr>
      </p:pic>
    </p:spTree>
    <p:extLst>
      <p:ext uri="{BB962C8B-B14F-4D97-AF65-F5344CB8AC3E}">
        <p14:creationId xmlns:p14="http://schemas.microsoft.com/office/powerpoint/2010/main" val="3021154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1FD54F9-82EA-0938-65A5-1D37A8B4609B}"/>
              </a:ext>
            </a:extLst>
          </p:cNvPr>
          <p:cNvGraphicFramePr>
            <a:graphicFrameLocks noGrp="1"/>
          </p:cNvGraphicFramePr>
          <p:nvPr/>
        </p:nvGraphicFramePr>
        <p:xfrm>
          <a:off x="533400" y="914401"/>
          <a:ext cx="11329935" cy="5730505"/>
        </p:xfrm>
        <a:graphic>
          <a:graphicData uri="http://schemas.openxmlformats.org/drawingml/2006/table">
            <a:tbl>
              <a:tblPr>
                <a:tableStyleId>{5C22544A-7EE6-4342-B048-85BDC9FD1C3A}</a:tableStyleId>
              </a:tblPr>
              <a:tblGrid>
                <a:gridCol w="462669">
                  <a:extLst>
                    <a:ext uri="{9D8B030D-6E8A-4147-A177-3AD203B41FA5}">
                      <a16:colId xmlns:a16="http://schemas.microsoft.com/office/drawing/2014/main" val="3054988412"/>
                    </a:ext>
                  </a:extLst>
                </a:gridCol>
                <a:gridCol w="4884650">
                  <a:extLst>
                    <a:ext uri="{9D8B030D-6E8A-4147-A177-3AD203B41FA5}">
                      <a16:colId xmlns:a16="http://schemas.microsoft.com/office/drawing/2014/main" val="2728549157"/>
                    </a:ext>
                  </a:extLst>
                </a:gridCol>
                <a:gridCol w="639760">
                  <a:extLst>
                    <a:ext uri="{9D8B030D-6E8A-4147-A177-3AD203B41FA5}">
                      <a16:colId xmlns:a16="http://schemas.microsoft.com/office/drawing/2014/main" val="3881987396"/>
                    </a:ext>
                  </a:extLst>
                </a:gridCol>
                <a:gridCol w="692085">
                  <a:extLst>
                    <a:ext uri="{9D8B030D-6E8A-4147-A177-3AD203B41FA5}">
                      <a16:colId xmlns:a16="http://schemas.microsoft.com/office/drawing/2014/main" val="1464800250"/>
                    </a:ext>
                  </a:extLst>
                </a:gridCol>
                <a:gridCol w="1406046">
                  <a:extLst>
                    <a:ext uri="{9D8B030D-6E8A-4147-A177-3AD203B41FA5}">
                      <a16:colId xmlns:a16="http://schemas.microsoft.com/office/drawing/2014/main" val="821601907"/>
                    </a:ext>
                  </a:extLst>
                </a:gridCol>
                <a:gridCol w="1628054">
                  <a:extLst>
                    <a:ext uri="{9D8B030D-6E8A-4147-A177-3AD203B41FA5}">
                      <a16:colId xmlns:a16="http://schemas.microsoft.com/office/drawing/2014/main" val="4134087271"/>
                    </a:ext>
                  </a:extLst>
                </a:gridCol>
                <a:gridCol w="1616671">
                  <a:extLst>
                    <a:ext uri="{9D8B030D-6E8A-4147-A177-3AD203B41FA5}">
                      <a16:colId xmlns:a16="http://schemas.microsoft.com/office/drawing/2014/main" val="237178083"/>
                    </a:ext>
                  </a:extLst>
                </a:gridCol>
              </a:tblGrid>
              <a:tr h="354005">
                <a:tc>
                  <a:txBody>
                    <a:bodyPr/>
                    <a:lstStyle/>
                    <a:p>
                      <a:pPr algn="ctr" fontAlgn="ctr">
                        <a:buNone/>
                      </a:pPr>
                      <a:r>
                        <a:rPr lang="en-IN" sz="1200" b="1" u="none" strike="noStrike">
                          <a:solidFill>
                            <a:schemeClr val="tx1"/>
                          </a:solidFill>
                          <a:effectLst/>
                        </a:rPr>
                        <a:t>Sr.</a:t>
                      </a:r>
                    </a:p>
                    <a:p>
                      <a:pPr algn="ctr" fontAlgn="ctr">
                        <a:buNone/>
                      </a:pPr>
                      <a:r>
                        <a:rPr lang="en-IN" sz="1200" b="1" u="none" strike="noStrike">
                          <a:solidFill>
                            <a:schemeClr val="tx1"/>
                          </a:solidFill>
                          <a:effectLst/>
                        </a:rPr>
                        <a:t>No</a:t>
                      </a:r>
                      <a:endParaRPr lang="en-IN" sz="12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solidFill>
                            <a:schemeClr val="tx1"/>
                          </a:solidFill>
                          <a:effectLst/>
                        </a:rPr>
                        <a:t>Description of Material</a:t>
                      </a:r>
                      <a:endParaRPr lang="en-IN" sz="12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solidFill>
                            <a:schemeClr val="tx1"/>
                          </a:solidFill>
                          <a:effectLst/>
                        </a:rPr>
                        <a:t>Unit</a:t>
                      </a:r>
                      <a:endParaRPr lang="en-IN" sz="12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solidFill>
                            <a:schemeClr val="tx1"/>
                          </a:solidFill>
                          <a:effectLst/>
                        </a:rPr>
                        <a:t>Total Qty. (Nos.)</a:t>
                      </a:r>
                      <a:endParaRPr lang="en-IN" sz="12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buNone/>
                      </a:pPr>
                      <a:r>
                        <a:rPr lang="en-US" sz="1200" b="1" u="none" strike="noStrike" err="1">
                          <a:solidFill>
                            <a:schemeClr val="tx1"/>
                          </a:solidFill>
                          <a:effectLst/>
                        </a:rPr>
                        <a:t>Elecon</a:t>
                      </a:r>
                      <a:r>
                        <a:rPr lang="en-US" sz="1200" b="1" u="none" strike="noStrike">
                          <a:solidFill>
                            <a:schemeClr val="tx1"/>
                          </a:solidFill>
                          <a:effectLst/>
                        </a:rPr>
                        <a:t> Unit Ex- works Price In Rs.</a:t>
                      </a:r>
                      <a:endParaRPr lang="en-US" sz="1200" b="1" i="0" u="none" strike="noStrike">
                        <a:solidFill>
                          <a:schemeClr val="tx1"/>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solidFill>
                            <a:schemeClr val="tx1"/>
                          </a:solidFill>
                          <a:effectLst/>
                        </a:rPr>
                        <a:t>Elann Drive</a:t>
                      </a:r>
                      <a:endParaRPr lang="en-IN" sz="12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solidFill>
                            <a:schemeClr val="tx1"/>
                          </a:solidFill>
                          <a:effectLst/>
                        </a:rPr>
                        <a:t>Remark</a:t>
                      </a:r>
                      <a:endParaRPr lang="en-IN" sz="1200" b="1" i="0" u="none" strike="noStrike">
                        <a:solidFill>
                          <a:schemeClr val="tx1"/>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45617113"/>
                  </a:ext>
                </a:extLst>
              </a:tr>
              <a:tr h="560116">
                <a:tc>
                  <a:txBody>
                    <a:bodyPr/>
                    <a:lstStyle/>
                    <a:p>
                      <a:pPr algn="ctr" fontAlgn="ctr">
                        <a:buNone/>
                      </a:pPr>
                      <a:r>
                        <a:rPr lang="en-IN" sz="1400" u="none" strike="noStrike">
                          <a:effectLst/>
                        </a:rPr>
                        <a:t>5</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u="none" strike="noStrike">
                          <a:effectLst/>
                        </a:rPr>
                        <a:t>Output Shaft (Part No. 202) suitable for </a:t>
                      </a:r>
                      <a:r>
                        <a:rPr lang="en-IN" sz="1400" u="none" strike="noStrike" err="1">
                          <a:effectLst/>
                        </a:rPr>
                        <a:t>Elecon</a:t>
                      </a:r>
                      <a:r>
                        <a:rPr lang="en-IN" sz="1400" u="none" strike="noStrike">
                          <a:effectLst/>
                        </a:rPr>
                        <a:t> Make Gearbox Type &amp; Size: SBN-630, Ratio 14:1 as per existing Sr. No. WHG 16559 LH. (HSN Code: 84839000)</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Nos</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1</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3,85,830/</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3,20,585</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716899"/>
                  </a:ext>
                </a:extLst>
              </a:tr>
              <a:tr h="746134">
                <a:tc>
                  <a:txBody>
                    <a:bodyPr/>
                    <a:lstStyle/>
                    <a:p>
                      <a:pPr algn="ctr" fontAlgn="ctr">
                        <a:buNone/>
                      </a:pPr>
                      <a:r>
                        <a:rPr lang="en-IN" sz="1400" u="none" strike="noStrike">
                          <a:effectLst/>
                        </a:rPr>
                        <a:t>6</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t">
                        <a:buNone/>
                      </a:pPr>
                      <a:r>
                        <a:rPr lang="en-IN" sz="1400" u="none" strike="noStrike" err="1">
                          <a:effectLst/>
                        </a:rPr>
                        <a:t>Elecon</a:t>
                      </a:r>
                      <a:r>
                        <a:rPr lang="en-IN" sz="1400" u="none" strike="noStrike">
                          <a:effectLst/>
                        </a:rPr>
                        <a:t> Make Gearbox Type &amp; Size: SBN-630 with CI Casing &amp; Internal Piping but, without Force Lubrication System (FLS) &amp; any other Accessories, Ratio 14:1 as per existing Sr. No. WHG 16559 LH.(HSN Code: 84834000)</a:t>
                      </a:r>
                      <a:endParaRPr lang="en-IN" sz="1400" b="0" i="0" u="none" strike="noStrike">
                        <a:solidFill>
                          <a:srgbClr val="000000"/>
                        </a:solidFill>
                        <a:effectLst/>
                        <a:latin typeface="Aptos Narrow" panose="020B0004020202020204" pitchFamily="34" charset="0"/>
                      </a:endParaRPr>
                    </a:p>
                  </a:txBody>
                  <a:tcPr marL="2365" marR="2365" marT="236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Nos</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1</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65,10,850/-</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34,00,000</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buNone/>
                      </a:pPr>
                      <a:r>
                        <a:rPr lang="en-US" sz="1400" u="none" strike="noStrike">
                          <a:effectLst/>
                        </a:rPr>
                        <a:t>Ref. No.: D04/NZ/G-2857 Date: 27th November 2025</a:t>
                      </a:r>
                      <a:endParaRPr lang="en-US"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6134525"/>
                  </a:ext>
                </a:extLst>
              </a:tr>
              <a:tr h="746134">
                <a:tc>
                  <a:txBody>
                    <a:bodyPr/>
                    <a:lstStyle/>
                    <a:p>
                      <a:pPr algn="ctr" fontAlgn="ctr">
                        <a:buNone/>
                      </a:pPr>
                      <a:r>
                        <a:rPr lang="en-IN" sz="1400" u="none" strike="noStrike">
                          <a:effectLst/>
                        </a:rPr>
                        <a:t>7</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400" u="none" strike="noStrike">
                          <a:effectLst/>
                        </a:rPr>
                        <a:t>Complete Set of Internals without Gear Casing, Bearings, Oil Seals, All C-Class Items &amp; any other Accessories suitable for </a:t>
                      </a:r>
                      <a:r>
                        <a:rPr lang="en-US" sz="1400" u="none" strike="noStrike" err="1">
                          <a:effectLst/>
                        </a:rPr>
                        <a:t>Elecon</a:t>
                      </a:r>
                      <a:r>
                        <a:rPr lang="en-US" sz="1400" u="none" strike="noStrike">
                          <a:effectLst/>
                        </a:rPr>
                        <a:t> Make Gearbox Type &amp; Size: SBN-630, Ratio 14:1 as per existing Sr. No. WHG 16559 LH. (HSN Code: 84839000) </a:t>
                      </a:r>
                      <a:endParaRPr lang="en-US"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Nos</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1</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53,05,140/-</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17,77,651</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2350159533"/>
                  </a:ext>
                </a:extLst>
              </a:tr>
              <a:tr h="188080">
                <a:tc>
                  <a:txBody>
                    <a:bodyPr/>
                    <a:lstStyle/>
                    <a:p>
                      <a:pPr algn="ctr" fontAlgn="ctr">
                        <a:buNone/>
                      </a:pPr>
                      <a:r>
                        <a:rPr lang="en-IN" sz="1400" u="none" strike="noStrike">
                          <a:effectLst/>
                        </a:rPr>
                        <a:t>8</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400" u="none" strike="noStrike">
                          <a:effectLst/>
                        </a:rPr>
                        <a:t>Complete fabricated Housing of Gearbox</a:t>
                      </a:r>
                      <a:endParaRPr lang="en-US"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Nos</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1</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NA</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11,92,515</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4914301"/>
                  </a:ext>
                </a:extLst>
              </a:tr>
              <a:tr h="188080">
                <a:tc gridSpan="2">
                  <a:txBody>
                    <a:bodyPr/>
                    <a:lstStyle/>
                    <a:p>
                      <a:pPr marL="36000" algn="l" fontAlgn="b">
                        <a:buNone/>
                      </a:pPr>
                      <a:r>
                        <a:rPr lang="en-IN" sz="1400" b="1" u="none" strike="noStrike">
                          <a:effectLst/>
                        </a:rPr>
                        <a:t>Terms &amp; Conditions: </a:t>
                      </a:r>
                      <a:endParaRPr lang="en-IN" sz="1400" b="1"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2593422"/>
                  </a:ext>
                </a:extLst>
              </a:tr>
              <a:tr h="374098">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400" b="1" u="none" strike="noStrike">
                          <a:effectLst/>
                        </a:rPr>
                        <a:t>Price Basis:  </a:t>
                      </a:r>
                      <a:endParaRPr lang="en-IN" sz="1400" b="1"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400" u="none" strike="noStrike">
                          <a:effectLst/>
                        </a:rPr>
                        <a:t>Ex-Works Vallabh Vidhyanagar</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6426565"/>
                  </a:ext>
                </a:extLst>
              </a:tr>
              <a:tr h="188080">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400" b="1" u="none" strike="noStrike">
                          <a:effectLst/>
                        </a:rPr>
                        <a:t>Packing &amp; Forwarding: </a:t>
                      </a:r>
                      <a:endParaRPr lang="en-IN" sz="1400" b="1"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400" u="none" strike="noStrike">
                          <a:effectLst/>
                        </a:rPr>
                        <a:t>3%</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400" u="none" strike="noStrike">
                          <a:effectLst/>
                        </a:rPr>
                        <a:t>3%</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739094"/>
                  </a:ext>
                </a:extLst>
              </a:tr>
              <a:tr h="188080">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400" b="1" u="none" strike="noStrike">
                          <a:effectLst/>
                        </a:rPr>
                        <a:t>GST: </a:t>
                      </a:r>
                      <a:endParaRPr lang="en-IN" sz="1400" b="1"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400" u="none" strike="noStrike">
                          <a:effectLst/>
                        </a:rPr>
                        <a:t>18%</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400" u="none" strike="noStrike">
                          <a:effectLst/>
                        </a:rPr>
                        <a:t>18%</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3121196"/>
                  </a:ext>
                </a:extLst>
              </a:tr>
              <a:tr h="188080">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400" b="1" u="none" strike="noStrike">
                          <a:effectLst/>
                        </a:rPr>
                        <a:t>TDS: </a:t>
                      </a:r>
                      <a:endParaRPr lang="en-IN" sz="1400" b="1"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400" u="none" strike="noStrike">
                          <a:effectLst/>
                        </a:rPr>
                        <a:t>0.1% &gt;10 Cr.</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95534"/>
                  </a:ext>
                </a:extLst>
              </a:tr>
              <a:tr h="560116">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b="1" u="none" strike="noStrike">
                          <a:effectLst/>
                        </a:rPr>
                        <a:t>Payment Term: </a:t>
                      </a:r>
                      <a:endParaRPr lang="en-IN" sz="1400" b="1"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30%Adv+GST</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400" u="none" strike="noStrike">
                          <a:effectLst/>
                        </a:rPr>
                        <a:t>50% Advance and balance against PI Prior to dispatch</a:t>
                      </a:r>
                      <a:endParaRPr lang="en-US"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287860"/>
                  </a:ext>
                </a:extLst>
              </a:tr>
              <a:tr h="188080">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b">
                        <a:buNone/>
                      </a:pPr>
                      <a:r>
                        <a:rPr lang="en-IN" sz="1400" b="1" u="none" strike="noStrike">
                          <a:effectLst/>
                        </a:rPr>
                        <a:t>Delivery: </a:t>
                      </a:r>
                      <a:endParaRPr lang="en-IN" sz="1400" b="1"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400" u="none" strike="noStrike">
                          <a:effectLst/>
                        </a:rPr>
                        <a:t>5-6 Months</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400" u="none" strike="noStrike">
                          <a:effectLst/>
                        </a:rPr>
                        <a:t>2-3 Month</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965270"/>
                  </a:ext>
                </a:extLst>
              </a:tr>
              <a:tr h="560116">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400" b="1" u="none" strike="noStrike">
                          <a:effectLst/>
                        </a:rPr>
                        <a:t>Guarantee / Warranty:  </a:t>
                      </a:r>
                      <a:endParaRPr lang="en-IN" sz="1400" b="1"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1400" u="none" strike="noStrike">
                          <a:effectLst/>
                        </a:rPr>
                        <a:t>18 Month Supply/12 Month Insallation</a:t>
                      </a:r>
                      <a:endParaRPr lang="en-US"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400" u="none" strike="noStrike">
                          <a:effectLst/>
                        </a:rPr>
                        <a:t>12 Month Installation</a:t>
                      </a:r>
                      <a:endParaRPr lang="en-IN" sz="1400" b="0" i="0" u="none" strike="noStrike">
                        <a:solidFill>
                          <a:srgbClr val="000000"/>
                        </a:solidFill>
                        <a:effectLst/>
                        <a:latin typeface="Aptos Narrow" panose="020B0004020202020204" pitchFamily="34" charset="0"/>
                      </a:endParaRPr>
                    </a:p>
                  </a:txBody>
                  <a:tcPr marL="2365" marR="2365" marT="23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400" u="none" strike="noStrike">
                          <a:effectLst/>
                        </a:rPr>
                        <a:t> </a:t>
                      </a:r>
                      <a:endParaRPr lang="en-IN" sz="1400" b="0" i="0" u="none" strike="noStrike">
                        <a:solidFill>
                          <a:srgbClr val="000000"/>
                        </a:solidFill>
                        <a:effectLst/>
                        <a:latin typeface="Aptos Narrow" panose="020B0004020202020204" pitchFamily="34" charset="0"/>
                      </a:endParaRPr>
                    </a:p>
                  </a:txBody>
                  <a:tcPr marL="2365" marR="2365" marT="23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5646737"/>
                  </a:ext>
                </a:extLst>
              </a:tr>
            </a:tbl>
          </a:graphicData>
        </a:graphic>
      </p:graphicFrame>
      <p:sp>
        <p:nvSpPr>
          <p:cNvPr id="2" name="TextBox 1">
            <a:extLst>
              <a:ext uri="{FF2B5EF4-FFF2-40B4-BE49-F238E27FC236}">
                <a16:creationId xmlns:a16="http://schemas.microsoft.com/office/drawing/2014/main" id="{BCA4A974-1279-6508-CB50-3D85D8699544}"/>
              </a:ext>
            </a:extLst>
          </p:cNvPr>
          <p:cNvSpPr txBox="1"/>
          <p:nvPr/>
        </p:nvSpPr>
        <p:spPr>
          <a:xfrm>
            <a:off x="1905000" y="381000"/>
            <a:ext cx="8153400" cy="400110"/>
          </a:xfrm>
          <a:prstGeom prst="rect">
            <a:avLst/>
          </a:prstGeom>
          <a:noFill/>
        </p:spPr>
        <p:txBody>
          <a:bodyPr wrap="square">
            <a:spAutoFit/>
          </a:bodyPr>
          <a:lstStyle/>
          <a:p>
            <a:r>
              <a:rPr lang="en-US" sz="2000" b="1">
                <a:latin typeface="Segoe UI" panose="020B0502040204020203" pitchFamily="34" charset="0"/>
                <a:cs typeface="Segoe UI" panose="020B0502040204020203" pitchFamily="34" charset="0"/>
              </a:rPr>
              <a:t>COMPLETIVE PRICE LIST OF GEAR BOX SPARE AND NEW SBN-630</a:t>
            </a:r>
            <a:endParaRPr lang="en-IN" sz="2000" b="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10438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5B6C9-F051-A773-ABAC-FEAC4A7D78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DBB468-8C5A-B2E9-BED8-1C2A976F6187}"/>
              </a:ext>
            </a:extLst>
          </p:cNvPr>
          <p:cNvSpPr txBox="1"/>
          <p:nvPr/>
        </p:nvSpPr>
        <p:spPr>
          <a:xfrm>
            <a:off x="1905000" y="381000"/>
            <a:ext cx="8153400" cy="400110"/>
          </a:xfrm>
          <a:prstGeom prst="rect">
            <a:avLst/>
          </a:prstGeom>
          <a:noFill/>
        </p:spPr>
        <p:txBody>
          <a:bodyPr wrap="square">
            <a:spAutoFit/>
          </a:bodyPr>
          <a:lstStyle/>
          <a:p>
            <a:r>
              <a:rPr lang="en-US" sz="2000" b="1">
                <a:latin typeface="Segoe UI" panose="020B0502040204020203" pitchFamily="34" charset="0"/>
                <a:cs typeface="Segoe UI" panose="020B0502040204020203" pitchFamily="34" charset="0"/>
              </a:rPr>
              <a:t>Long Delivery Items Procurement Initiated on Dated 23.01.2026</a:t>
            </a:r>
            <a:endParaRPr lang="en-IN" sz="2000" b="1">
              <a:latin typeface="Segoe UI" panose="020B0502040204020203" pitchFamily="34" charset="0"/>
              <a:cs typeface="Segoe UI" panose="020B0502040204020203" pitchFamily="34" charset="0"/>
            </a:endParaRPr>
          </a:p>
        </p:txBody>
      </p:sp>
      <p:sp>
        <p:nvSpPr>
          <p:cNvPr id="3" name="TextBox 4">
            <a:extLst>
              <a:ext uri="{FF2B5EF4-FFF2-40B4-BE49-F238E27FC236}">
                <a16:creationId xmlns:a16="http://schemas.microsoft.com/office/drawing/2014/main" id="{549A3131-5B68-0386-7F44-C5A64A0DF428}"/>
              </a:ext>
            </a:extLst>
          </p:cNvPr>
          <p:cNvSpPr txBox="1">
            <a:spLocks noChangeArrowheads="1"/>
          </p:cNvSpPr>
          <p:nvPr/>
        </p:nvSpPr>
        <p:spPr bwMode="auto">
          <a:xfrm>
            <a:off x="299683" y="955906"/>
            <a:ext cx="11658598" cy="5140094"/>
          </a:xfrm>
          <a:prstGeom prst="rect">
            <a:avLst/>
          </a:prstGeom>
        </p:spPr>
        <p:txBody>
          <a:bodyPr vert="horz" lIns="91440" tIns="45720" rIns="91440" bIns="45720" rtlCol="0" anchor="t">
            <a:normAutofit fontScale="97500" lnSpcReduction="100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pPr lvl="1" algn="just">
              <a:lnSpc>
                <a:spcPct val="160000"/>
              </a:lnSpc>
            </a:pPr>
            <a:r>
              <a:rPr lang="en-US" b="0">
                <a:solidFill>
                  <a:schemeClr val="tx1"/>
                </a:solidFill>
                <a:latin typeface="Segoe UI" panose="020B0502040204020203" pitchFamily="34" charset="0"/>
                <a:cs typeface="Segoe UI" panose="020B0502040204020203" pitchFamily="34" charset="0"/>
              </a:rPr>
              <a:t>As per last year, we have initiated procurement of long deliver items to receipt of the same by July 26 for timely completion of R &amp; M activities</a:t>
            </a:r>
          </a:p>
          <a:p>
            <a:pPr marL="800100" lvl="1" indent="-342900" algn="just">
              <a:lnSpc>
                <a:spcPct val="160000"/>
              </a:lnSpc>
              <a:buFont typeface="+mj-lt"/>
              <a:buAutoNum type="arabicPeriod"/>
            </a:pPr>
            <a:r>
              <a:rPr lang="en-US">
                <a:latin typeface="Segoe UI" panose="020B0502040204020203" pitchFamily="34" charset="0"/>
                <a:cs typeface="Segoe UI" panose="020B0502040204020203" pitchFamily="34" charset="0"/>
              </a:rPr>
              <a:t>Conversion of Cane Unloaders from mechanical to Hydraulic ( approved under Fy 26 Capex Budget)</a:t>
            </a:r>
          </a:p>
          <a:p>
            <a:pPr marL="800100" lvl="1" indent="-342900" algn="just">
              <a:lnSpc>
                <a:spcPct val="160000"/>
              </a:lnSpc>
              <a:buFont typeface="+mj-lt"/>
              <a:buAutoNum type="arabicPeriod"/>
            </a:pPr>
            <a:r>
              <a:rPr lang="en-US" b="0">
                <a:solidFill>
                  <a:schemeClr val="tx1"/>
                </a:solidFill>
                <a:latin typeface="Segoe UI" panose="020B0502040204020203" pitchFamily="34" charset="0"/>
                <a:cs typeface="Segoe UI" panose="020B0502040204020203" pitchFamily="34" charset="0"/>
              </a:rPr>
              <a:t>Roller re-shelling</a:t>
            </a:r>
          </a:p>
          <a:p>
            <a:pPr marL="800100" lvl="1" indent="-342900" algn="just">
              <a:lnSpc>
                <a:spcPct val="160000"/>
              </a:lnSpc>
              <a:buFont typeface="+mj-lt"/>
              <a:buAutoNum type="arabicPeriod"/>
            </a:pPr>
            <a:r>
              <a:rPr lang="en-US" b="0">
                <a:solidFill>
                  <a:schemeClr val="tx1"/>
                </a:solidFill>
                <a:latin typeface="Segoe UI" panose="020B0502040204020203" pitchFamily="34" charset="0"/>
                <a:cs typeface="Segoe UI" panose="020B0502040204020203" pitchFamily="34" charset="0"/>
              </a:rPr>
              <a:t>Chain and Chain Spares</a:t>
            </a:r>
          </a:p>
          <a:p>
            <a:pPr marL="800100" lvl="1" indent="-342900" algn="just">
              <a:lnSpc>
                <a:spcPct val="160000"/>
              </a:lnSpc>
              <a:buFont typeface="+mj-lt"/>
              <a:buAutoNum type="arabicPeriod"/>
            </a:pPr>
            <a:r>
              <a:rPr lang="en-US" b="0">
                <a:solidFill>
                  <a:schemeClr val="tx1"/>
                </a:solidFill>
                <a:latin typeface="Segoe UI" panose="020B0502040204020203" pitchFamily="34" charset="0"/>
                <a:cs typeface="Segoe UI" panose="020B0502040204020203" pitchFamily="34" charset="0"/>
              </a:rPr>
              <a:t>Scrapper </a:t>
            </a:r>
          </a:p>
          <a:p>
            <a:pPr marL="800100" lvl="1" indent="-342900" algn="just">
              <a:lnSpc>
                <a:spcPct val="160000"/>
              </a:lnSpc>
              <a:buFont typeface="+mj-lt"/>
              <a:buAutoNum type="arabicPeriod"/>
            </a:pPr>
            <a:r>
              <a:rPr lang="en-US">
                <a:latin typeface="Segoe UI" panose="020B0502040204020203" pitchFamily="34" charset="0"/>
                <a:cs typeface="Segoe UI" panose="020B0502040204020203" pitchFamily="34" charset="0"/>
              </a:rPr>
              <a:t>Trash Plate &amp; Trash Beam</a:t>
            </a:r>
            <a:endParaRPr lang="en-US" b="0">
              <a:solidFill>
                <a:schemeClr val="tx1"/>
              </a:solidFill>
              <a:latin typeface="Segoe UI" panose="020B0502040204020203" pitchFamily="34" charset="0"/>
              <a:cs typeface="Segoe UI" panose="020B0502040204020203" pitchFamily="34" charset="0"/>
            </a:endParaRPr>
          </a:p>
          <a:p>
            <a:pPr marL="800100" lvl="1" indent="-342900" algn="just">
              <a:lnSpc>
                <a:spcPct val="160000"/>
              </a:lnSpc>
              <a:buFont typeface="+mj-lt"/>
              <a:buAutoNum type="arabicPeriod"/>
            </a:pPr>
            <a:r>
              <a:rPr lang="en-US" b="0">
                <a:solidFill>
                  <a:schemeClr val="tx1"/>
                </a:solidFill>
                <a:latin typeface="Segoe UI" panose="020B0502040204020203" pitchFamily="34" charset="0"/>
                <a:cs typeface="Segoe UI" panose="020B0502040204020203" pitchFamily="34" charset="0"/>
              </a:rPr>
              <a:t>GM Liners for Rollers</a:t>
            </a:r>
          </a:p>
          <a:p>
            <a:pPr marL="800100" lvl="1" indent="-342900" algn="just">
              <a:lnSpc>
                <a:spcPct val="160000"/>
              </a:lnSpc>
              <a:buFont typeface="+mj-lt"/>
              <a:buAutoNum type="arabicPeriod"/>
            </a:pPr>
            <a:r>
              <a:rPr lang="en-US">
                <a:latin typeface="Segoe UI" panose="020B0502040204020203" pitchFamily="34" charset="0"/>
                <a:cs typeface="Segoe UI" panose="020B0502040204020203" pitchFamily="34" charset="0"/>
              </a:rPr>
              <a:t>Shredder Hammer's &amp; Tips</a:t>
            </a:r>
          </a:p>
          <a:p>
            <a:pPr marL="800100" lvl="1" indent="-342900" algn="just">
              <a:lnSpc>
                <a:spcPct val="160000"/>
              </a:lnSpc>
              <a:buFont typeface="+mj-lt"/>
              <a:buAutoNum type="arabicPeriod"/>
            </a:pPr>
            <a:endParaRPr lang="en-US">
              <a:latin typeface="Segoe UI" panose="020B0502040204020203" pitchFamily="34" charset="0"/>
              <a:cs typeface="Segoe UI" panose="020B0502040204020203" pitchFamily="34" charset="0"/>
            </a:endParaRPr>
          </a:p>
          <a:p>
            <a:pPr lvl="1" algn="just">
              <a:lnSpc>
                <a:spcPct val="160000"/>
              </a:lnSpc>
            </a:pPr>
            <a:r>
              <a:rPr lang="en-US">
                <a:latin typeface="Segoe UI" panose="020B0502040204020203" pitchFamily="34" charset="0"/>
                <a:cs typeface="Segoe UI" panose="020B0502040204020203" pitchFamily="34" charset="0"/>
              </a:rPr>
              <a:t>Note: we propose to initiate BH consumables items like Mills</a:t>
            </a:r>
          </a:p>
          <a:p>
            <a:pPr lvl="1" algn="just">
              <a:lnSpc>
                <a:spcPct val="160000"/>
              </a:lnSpc>
            </a:pPr>
            <a:r>
              <a:rPr lang="en-US">
                <a:latin typeface="Segoe UI" panose="020B0502040204020203" pitchFamily="34" charset="0"/>
                <a:cs typeface="Segoe UI" panose="020B0502040204020203" pitchFamily="34" charset="0"/>
              </a:rPr>
              <a:t>	MS Plates, MS Piping’s, Consumables items, Rubber seats, Valves Spares, Centrifugal machines spares </a:t>
            </a:r>
            <a:r>
              <a:rPr lang="en-US" err="1">
                <a:latin typeface="Segoe UI" panose="020B0502040204020203" pitchFamily="34" charset="0"/>
                <a:cs typeface="Segoe UI" panose="020B0502040204020203" pitchFamily="34" charset="0"/>
              </a:rPr>
              <a:t>etc</a:t>
            </a:r>
            <a:endParaRPr lang="en-US">
              <a:latin typeface="Segoe UI" panose="020B0502040204020203" pitchFamily="34" charset="0"/>
              <a:cs typeface="Segoe UI" panose="020B0502040204020203" pitchFamily="34" charset="0"/>
            </a:endParaRPr>
          </a:p>
          <a:p>
            <a:pPr marL="800100" lvl="1" indent="-342900" algn="just">
              <a:lnSpc>
                <a:spcPct val="160000"/>
              </a:lnSpc>
              <a:buFont typeface="+mj-lt"/>
              <a:buAutoNum type="arabicPeriod"/>
            </a:pPr>
            <a:endParaRPr lang="en-US" b="0">
              <a:solidFill>
                <a:schemeClr val="tx1"/>
              </a:solidFill>
              <a:latin typeface="Segoe UI" panose="020B0502040204020203" pitchFamily="34" charset="0"/>
              <a:cs typeface="Segoe UI" panose="020B0502040204020203" pitchFamily="34" charset="0"/>
            </a:endParaRPr>
          </a:p>
          <a:p>
            <a:pPr marL="800100" lvl="1" indent="-342900" algn="just">
              <a:lnSpc>
                <a:spcPct val="160000"/>
              </a:lnSpc>
              <a:buFont typeface="+mj-lt"/>
              <a:buAutoNum type="arabicPeriod"/>
            </a:pPr>
            <a:endParaRPr lang="en-IN" sz="1600" b="0" i="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52035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AA661-369F-0FB4-AAE3-8CEA052D5D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154484-86ED-6148-9B1A-52CD5046888A}"/>
              </a:ext>
            </a:extLst>
          </p:cNvPr>
          <p:cNvSpPr txBox="1"/>
          <p:nvPr/>
        </p:nvSpPr>
        <p:spPr>
          <a:xfrm>
            <a:off x="1645674" y="368490"/>
            <a:ext cx="8900651" cy="400110"/>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LONG DELEVERY ITEM REQUIRED FOR OFF SEASON 2026</a:t>
            </a:r>
            <a:endParaRPr lang="en-IN" sz="2000" b="1">
              <a:latin typeface="Segoe UI" panose="020B0502040204020203" pitchFamily="34" charset="0"/>
              <a:cs typeface="Segoe UI" panose="020B0502040204020203" pitchFamily="34" charset="0"/>
            </a:endParaRPr>
          </a:p>
        </p:txBody>
      </p:sp>
      <p:graphicFrame>
        <p:nvGraphicFramePr>
          <p:cNvPr id="4" name="Table 3">
            <a:extLst>
              <a:ext uri="{FF2B5EF4-FFF2-40B4-BE49-F238E27FC236}">
                <a16:creationId xmlns:a16="http://schemas.microsoft.com/office/drawing/2014/main" id="{17DD24C3-BDFE-EEDC-5F57-10C316136CA1}"/>
              </a:ext>
            </a:extLst>
          </p:cNvPr>
          <p:cNvGraphicFramePr>
            <a:graphicFrameLocks noGrp="1"/>
          </p:cNvGraphicFramePr>
          <p:nvPr/>
        </p:nvGraphicFramePr>
        <p:xfrm>
          <a:off x="342900" y="990600"/>
          <a:ext cx="11696700" cy="5498912"/>
        </p:xfrm>
        <a:graphic>
          <a:graphicData uri="http://schemas.openxmlformats.org/drawingml/2006/table">
            <a:tbl>
              <a:tblPr>
                <a:tableStyleId>{5C22544A-7EE6-4342-B048-85BDC9FD1C3A}</a:tableStyleId>
              </a:tblPr>
              <a:tblGrid>
                <a:gridCol w="346011">
                  <a:extLst>
                    <a:ext uri="{9D8B030D-6E8A-4147-A177-3AD203B41FA5}">
                      <a16:colId xmlns:a16="http://schemas.microsoft.com/office/drawing/2014/main" val="2810629431"/>
                    </a:ext>
                  </a:extLst>
                </a:gridCol>
                <a:gridCol w="3496346">
                  <a:extLst>
                    <a:ext uri="{9D8B030D-6E8A-4147-A177-3AD203B41FA5}">
                      <a16:colId xmlns:a16="http://schemas.microsoft.com/office/drawing/2014/main" val="3761618276"/>
                    </a:ext>
                  </a:extLst>
                </a:gridCol>
                <a:gridCol w="412750">
                  <a:extLst>
                    <a:ext uri="{9D8B030D-6E8A-4147-A177-3AD203B41FA5}">
                      <a16:colId xmlns:a16="http://schemas.microsoft.com/office/drawing/2014/main" val="3198042466"/>
                    </a:ext>
                  </a:extLst>
                </a:gridCol>
                <a:gridCol w="404812">
                  <a:extLst>
                    <a:ext uri="{9D8B030D-6E8A-4147-A177-3AD203B41FA5}">
                      <a16:colId xmlns:a16="http://schemas.microsoft.com/office/drawing/2014/main" val="907602503"/>
                    </a:ext>
                  </a:extLst>
                </a:gridCol>
                <a:gridCol w="546100">
                  <a:extLst>
                    <a:ext uri="{9D8B030D-6E8A-4147-A177-3AD203B41FA5}">
                      <a16:colId xmlns:a16="http://schemas.microsoft.com/office/drawing/2014/main" val="2559000670"/>
                    </a:ext>
                  </a:extLst>
                </a:gridCol>
                <a:gridCol w="390525">
                  <a:extLst>
                    <a:ext uri="{9D8B030D-6E8A-4147-A177-3AD203B41FA5}">
                      <a16:colId xmlns:a16="http://schemas.microsoft.com/office/drawing/2014/main" val="1570560845"/>
                    </a:ext>
                  </a:extLst>
                </a:gridCol>
                <a:gridCol w="390525">
                  <a:extLst>
                    <a:ext uri="{9D8B030D-6E8A-4147-A177-3AD203B41FA5}">
                      <a16:colId xmlns:a16="http://schemas.microsoft.com/office/drawing/2014/main" val="3115430047"/>
                    </a:ext>
                  </a:extLst>
                </a:gridCol>
                <a:gridCol w="390525">
                  <a:extLst>
                    <a:ext uri="{9D8B030D-6E8A-4147-A177-3AD203B41FA5}">
                      <a16:colId xmlns:a16="http://schemas.microsoft.com/office/drawing/2014/main" val="1938446214"/>
                    </a:ext>
                  </a:extLst>
                </a:gridCol>
                <a:gridCol w="390525">
                  <a:extLst>
                    <a:ext uri="{9D8B030D-6E8A-4147-A177-3AD203B41FA5}">
                      <a16:colId xmlns:a16="http://schemas.microsoft.com/office/drawing/2014/main" val="2092384234"/>
                    </a:ext>
                  </a:extLst>
                </a:gridCol>
                <a:gridCol w="417322">
                  <a:extLst>
                    <a:ext uri="{9D8B030D-6E8A-4147-A177-3AD203B41FA5}">
                      <a16:colId xmlns:a16="http://schemas.microsoft.com/office/drawing/2014/main" val="1543501778"/>
                    </a:ext>
                  </a:extLst>
                </a:gridCol>
                <a:gridCol w="315912">
                  <a:extLst>
                    <a:ext uri="{9D8B030D-6E8A-4147-A177-3AD203B41FA5}">
                      <a16:colId xmlns:a16="http://schemas.microsoft.com/office/drawing/2014/main" val="3952738103"/>
                    </a:ext>
                  </a:extLst>
                </a:gridCol>
                <a:gridCol w="557825">
                  <a:extLst>
                    <a:ext uri="{9D8B030D-6E8A-4147-A177-3AD203B41FA5}">
                      <a16:colId xmlns:a16="http://schemas.microsoft.com/office/drawing/2014/main" val="4251940662"/>
                    </a:ext>
                  </a:extLst>
                </a:gridCol>
                <a:gridCol w="1023810">
                  <a:extLst>
                    <a:ext uri="{9D8B030D-6E8A-4147-A177-3AD203B41FA5}">
                      <a16:colId xmlns:a16="http://schemas.microsoft.com/office/drawing/2014/main" val="1850605815"/>
                    </a:ext>
                  </a:extLst>
                </a:gridCol>
                <a:gridCol w="1775512">
                  <a:extLst>
                    <a:ext uri="{9D8B030D-6E8A-4147-A177-3AD203B41FA5}">
                      <a16:colId xmlns:a16="http://schemas.microsoft.com/office/drawing/2014/main" val="1892398071"/>
                    </a:ext>
                  </a:extLst>
                </a:gridCol>
                <a:gridCol w="838200">
                  <a:extLst>
                    <a:ext uri="{9D8B030D-6E8A-4147-A177-3AD203B41FA5}">
                      <a16:colId xmlns:a16="http://schemas.microsoft.com/office/drawing/2014/main" val="2189342204"/>
                    </a:ext>
                  </a:extLst>
                </a:gridCol>
              </a:tblGrid>
              <a:tr h="319558">
                <a:tc rowSpan="2">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Sl.NO</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ITEM DECRIPTION</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UOM</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Rate</a:t>
                      </a:r>
                    </a:p>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/unit</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Ins Qty</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gridSpan="4">
                  <a:txBody>
                    <a:bodyPr/>
                    <a:lstStyle/>
                    <a:p>
                      <a:pPr algn="ctr" fontAlgn="ctr">
                        <a:buNone/>
                      </a:pPr>
                      <a:r>
                        <a:rPr lang="en-IN" sz="1200" b="1" u="none" strike="noStrike">
                          <a:effectLst/>
                          <a:latin typeface="Segoe UI" panose="020B0502040204020203" pitchFamily="34" charset="0"/>
                          <a:cs typeface="Segoe UI" panose="020B0502040204020203" pitchFamily="34" charset="0"/>
                        </a:rPr>
                        <a:t>OFF SEASON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Stock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rowSpan="2">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Net Req.</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Total value Rs</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Remark</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US" sz="1200" b="1" i="0" u="none" strike="noStrike">
                          <a:solidFill>
                            <a:schemeClr val="tx1"/>
                          </a:solidFill>
                          <a:effectLst/>
                          <a:latin typeface="Segoe UI" panose="020B0502040204020203" pitchFamily="34" charset="0"/>
                          <a:cs typeface="Segoe UI" panose="020B0502040204020203" pitchFamily="34" charset="0"/>
                        </a:rPr>
                        <a:t>Status</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444878052"/>
                  </a:ext>
                </a:extLst>
              </a:tr>
              <a:tr h="477946">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2026</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2025</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2024</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2023</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Store</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solidFill>
                            <a:schemeClr val="tx1"/>
                          </a:solidFill>
                          <a:effectLst/>
                          <a:latin typeface="Segoe UI" panose="020B0502040204020203" pitchFamily="34" charset="0"/>
                          <a:cs typeface="Segoe UI" panose="020B0502040204020203" pitchFamily="34" charset="0"/>
                        </a:rPr>
                        <a:t>Mill</a:t>
                      </a:r>
                      <a:endParaRPr lang="en-IN" sz="12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758025099"/>
                  </a:ext>
                </a:extLst>
              </a:tr>
              <a:tr h="459004">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latin typeface="Segoe UI" panose="020B0502040204020203" pitchFamily="34" charset="0"/>
                          <a:cs typeface="Segoe UI" panose="020B0502040204020203" pitchFamily="34" charset="0"/>
                        </a:rPr>
                        <a:t>Deshelling/Re-shelling Of Mill Roller Shell Top Roller KCP</a:t>
                      </a: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Nos</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8.6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1</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8.6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IN" sz="12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10">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a:effectLst/>
                          <a:highlight>
                            <a:srgbClr val="00FF00"/>
                          </a:highlight>
                          <a:latin typeface="Segoe UI" panose="020B0502040204020203" pitchFamily="34" charset="0"/>
                          <a:cs typeface="Segoe UI" panose="020B0502040204020203" pitchFamily="34" charset="0"/>
                        </a:rPr>
                        <a:t>All  Drawing &amp; list sent to purchase department for Enquiry on dated 23.01.26</a:t>
                      </a:r>
                      <a:endParaRPr lang="en-IN" sz="12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p>
                      <a:pPr algn="l" fontAlgn="ctr">
                        <a:buNone/>
                      </a:pPr>
                      <a:endParaRPr lang="en-IN" sz="12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139831"/>
                  </a:ext>
                </a:extLst>
              </a:tr>
              <a:tr h="459004">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latin typeface="Segoe UI" panose="020B0502040204020203" pitchFamily="34" charset="0"/>
                          <a:cs typeface="Segoe UI" panose="020B0502040204020203" pitchFamily="34" charset="0"/>
                        </a:rPr>
                        <a:t>Deshelling/Re-shelling Of Mill Roller Shell Bottom Roller KCP</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Nos</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8.6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1</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8.6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IN" sz="12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2745553300"/>
                  </a:ext>
                </a:extLst>
              </a:tr>
              <a:tr h="459004">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latin typeface="Segoe UI" panose="020B0502040204020203" pitchFamily="34" charset="0"/>
                          <a:cs typeface="Segoe UI" panose="020B0502040204020203" pitchFamily="34" charset="0"/>
                        </a:rPr>
                        <a:t>Deshelling/Re-shelling Of Mill Top Roller Shell 50.8 Mm Pitch</a:t>
                      </a: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Nos.</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8.6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1</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8.6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IN" sz="12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2870737385"/>
                  </a:ext>
                </a:extLst>
              </a:tr>
              <a:tr h="459004">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4</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latin typeface="Segoe UI" panose="020B0502040204020203" pitchFamily="34" charset="0"/>
                          <a:cs typeface="Segoe UI" panose="020B0502040204020203" pitchFamily="34" charset="0"/>
                        </a:rPr>
                        <a:t>Deshelling/Re-shelling Of Mill Disch. Roller Shell 50.8 Mm</a:t>
                      </a: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Nos</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7.35</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1</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7.35</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IN" sz="12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357442635"/>
                  </a:ext>
                </a:extLst>
              </a:tr>
              <a:tr h="459004">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5</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latin typeface="Segoe UI" panose="020B0502040204020203" pitchFamily="34" charset="0"/>
                          <a:cs typeface="Segoe UI" panose="020B0502040204020203" pitchFamily="34" charset="0"/>
                        </a:rPr>
                        <a:t>Deshelling/Re-shelling Of Mill Feed Roller Shell 50.8 Mm</a:t>
                      </a: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Nos</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6.3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12.6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endParaRPr lang="en-IN" sz="12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1389242317"/>
                  </a:ext>
                </a:extLst>
              </a:tr>
              <a:tr h="570372">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latin typeface="Segoe UI" panose="020B0502040204020203" pitchFamily="34" charset="0"/>
                          <a:cs typeface="Segoe UI" panose="020B0502040204020203" pitchFamily="34" charset="0"/>
                        </a:rPr>
                        <a:t>Deshelling/Re-shelling Of TUFR Roller Shell Of Mill No 3 </a:t>
                      </a: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Nos</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1</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u="none" strike="noStrike">
                          <a:effectLst/>
                          <a:latin typeface="Segoe UI" panose="020B0502040204020203" pitchFamily="34" charset="0"/>
                          <a:cs typeface="Segoe UI" panose="020B0502040204020203" pitchFamily="34" charset="0"/>
                        </a:rPr>
                        <a:t>Shell thick worn out and tooth thick &amp; height decrease</a:t>
                      </a: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9832422"/>
                  </a:ext>
                </a:extLst>
              </a:tr>
              <a:tr h="459004">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7</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latin typeface="Segoe UI" panose="020B0502040204020203" pitchFamily="34" charset="0"/>
                          <a:cs typeface="Segoe UI" panose="020B0502040204020203" pitchFamily="34" charset="0"/>
                        </a:rPr>
                        <a:t>Deshelling/Re-shelling Of Under Feed Roller Zero Mill</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Nos</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10.5</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1</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10.5</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u="none" strike="noStrike">
                          <a:effectLst/>
                          <a:latin typeface="Segoe UI" panose="020B0502040204020203" pitchFamily="34" charset="0"/>
                          <a:cs typeface="Segoe UI" panose="020B0502040204020203" pitchFamily="34" charset="0"/>
                        </a:rPr>
                        <a:t>Roller </a:t>
                      </a:r>
                      <a:r>
                        <a:rPr lang="en-US" sz="1200" u="none" strike="noStrike" err="1">
                          <a:effectLst/>
                          <a:latin typeface="Segoe UI" panose="020B0502040204020203" pitchFamily="34" charset="0"/>
                          <a:cs typeface="Segoe UI" panose="020B0502040204020203" pitchFamily="34" charset="0"/>
                        </a:rPr>
                        <a:t>dia</a:t>
                      </a:r>
                      <a:r>
                        <a:rPr lang="en-US" sz="1200" u="none" strike="noStrike">
                          <a:effectLst/>
                          <a:latin typeface="Segoe UI" panose="020B0502040204020203" pitchFamily="34" charset="0"/>
                          <a:cs typeface="Segoe UI" panose="020B0502040204020203" pitchFamily="34" charset="0"/>
                        </a:rPr>
                        <a:t> &amp; length less of under feed roller</a:t>
                      </a: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130990"/>
                  </a:ext>
                </a:extLst>
              </a:tr>
              <a:tr h="459004">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8</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nn-NO" sz="1200" u="none" strike="noStrike">
                          <a:effectLst/>
                          <a:latin typeface="Segoe UI" panose="020B0502040204020203" pitchFamily="34" charset="0"/>
                          <a:cs typeface="Segoe UI" panose="020B0502040204020203" pitchFamily="34" charset="0"/>
                        </a:rPr>
                        <a:t>Trash Plate For Taxmaco Mill</a:t>
                      </a:r>
                      <a:endParaRPr lang="nn-NO"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Nos.</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1.28</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1</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1.28</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253196"/>
                  </a:ext>
                </a:extLst>
              </a:tr>
              <a:tr h="459004">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9</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u="none" strike="noStrike">
                          <a:effectLst/>
                          <a:latin typeface="Segoe UI" panose="020B0502040204020203" pitchFamily="34" charset="0"/>
                          <a:cs typeface="Segoe UI" panose="020B0502040204020203" pitchFamily="34" charset="0"/>
                        </a:rPr>
                        <a:t>Trash Beam For </a:t>
                      </a:r>
                      <a:r>
                        <a:rPr lang="en-IN" sz="1200" u="none" strike="noStrike" err="1">
                          <a:effectLst/>
                          <a:latin typeface="Segoe UI" panose="020B0502040204020203" pitchFamily="34" charset="0"/>
                          <a:cs typeface="Segoe UI" panose="020B0502040204020203" pitchFamily="34" charset="0"/>
                        </a:rPr>
                        <a:t>Taxmaco</a:t>
                      </a:r>
                      <a:r>
                        <a:rPr lang="en-IN" sz="1200" u="none" strike="noStrike">
                          <a:effectLst/>
                          <a:latin typeface="Segoe UI" panose="020B0502040204020203" pitchFamily="34" charset="0"/>
                          <a:cs typeface="Segoe UI" panose="020B0502040204020203" pitchFamily="34" charset="0"/>
                        </a:rPr>
                        <a:t> Mill</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Nos.</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4.03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3</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8.06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u="none" strike="noStrike">
                          <a:effectLst/>
                          <a:latin typeface="Segoe UI" panose="020B0502040204020203" pitchFamily="34" charset="0"/>
                          <a:cs typeface="Segoe UI" panose="020B0502040204020203" pitchFamily="34" charset="0"/>
                        </a:rPr>
                        <a:t>due to more worn-out &amp; less thickness</a:t>
                      </a: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736580"/>
                  </a:ext>
                </a:extLst>
              </a:tr>
              <a:tr h="459004">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u="none" strike="noStrike">
                          <a:effectLst/>
                          <a:latin typeface="Segoe UI" panose="020B0502040204020203" pitchFamily="34" charset="0"/>
                          <a:cs typeface="Segoe UI" panose="020B0502040204020203" pitchFamily="34" charset="0"/>
                        </a:rPr>
                        <a:t>Bearing Bracket For Trash Beam</a:t>
                      </a: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Nos.</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0.355</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6</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4</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0</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 </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4</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u="none" strike="noStrike">
                          <a:effectLst/>
                          <a:latin typeface="Segoe UI" panose="020B0502040204020203" pitchFamily="34" charset="0"/>
                          <a:cs typeface="Segoe UI" panose="020B0502040204020203" pitchFamily="34" charset="0"/>
                        </a:rPr>
                        <a:t>1.42</a:t>
                      </a: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u="none" strike="noStrike">
                          <a:effectLst/>
                          <a:latin typeface="Segoe UI" panose="020B0502040204020203" pitchFamily="34" charset="0"/>
                          <a:cs typeface="Segoe UI" panose="020B0502040204020203" pitchFamily="34" charset="0"/>
                        </a:rPr>
                        <a:t>due to more worn-out &amp; less thickness</a:t>
                      </a: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561946"/>
                  </a:ext>
                </a:extLst>
              </a:tr>
            </a:tbl>
          </a:graphicData>
        </a:graphic>
      </p:graphicFrame>
    </p:spTree>
    <p:extLst>
      <p:ext uri="{BB962C8B-B14F-4D97-AF65-F5344CB8AC3E}">
        <p14:creationId xmlns:p14="http://schemas.microsoft.com/office/powerpoint/2010/main" val="3752784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7EF4D-3628-541E-2A22-A94B5CEB8C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A05A30-341F-8BA7-7560-53FC46429A09}"/>
              </a:ext>
            </a:extLst>
          </p:cNvPr>
          <p:cNvSpPr txBox="1"/>
          <p:nvPr/>
        </p:nvSpPr>
        <p:spPr>
          <a:xfrm>
            <a:off x="1645674" y="368490"/>
            <a:ext cx="8900651" cy="400110"/>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LONG DELEVERY ITEM REQUIRED FOR OFF SEASON 2026</a:t>
            </a:r>
            <a:endParaRPr lang="en-IN" sz="2000" b="1">
              <a:latin typeface="Segoe UI" panose="020B0502040204020203" pitchFamily="34" charset="0"/>
              <a:cs typeface="Segoe UI" panose="020B0502040204020203" pitchFamily="34" charset="0"/>
            </a:endParaRPr>
          </a:p>
        </p:txBody>
      </p:sp>
      <p:graphicFrame>
        <p:nvGraphicFramePr>
          <p:cNvPr id="4" name="Table 3">
            <a:extLst>
              <a:ext uri="{FF2B5EF4-FFF2-40B4-BE49-F238E27FC236}">
                <a16:creationId xmlns:a16="http://schemas.microsoft.com/office/drawing/2014/main" id="{15A189D9-78EB-D826-32FD-8D2D40B8C37A}"/>
              </a:ext>
            </a:extLst>
          </p:cNvPr>
          <p:cNvGraphicFramePr>
            <a:graphicFrameLocks noGrp="1"/>
          </p:cNvGraphicFramePr>
          <p:nvPr/>
        </p:nvGraphicFramePr>
        <p:xfrm>
          <a:off x="381000" y="914400"/>
          <a:ext cx="11582400" cy="5435640"/>
        </p:xfrm>
        <a:graphic>
          <a:graphicData uri="http://schemas.openxmlformats.org/drawingml/2006/table">
            <a:tbl>
              <a:tblPr>
                <a:tableStyleId>{5C22544A-7EE6-4342-B048-85BDC9FD1C3A}</a:tableStyleId>
              </a:tblPr>
              <a:tblGrid>
                <a:gridCol w="346011">
                  <a:extLst>
                    <a:ext uri="{9D8B030D-6E8A-4147-A177-3AD203B41FA5}">
                      <a16:colId xmlns:a16="http://schemas.microsoft.com/office/drawing/2014/main" val="2810629431"/>
                    </a:ext>
                  </a:extLst>
                </a:gridCol>
                <a:gridCol w="3496346">
                  <a:extLst>
                    <a:ext uri="{9D8B030D-6E8A-4147-A177-3AD203B41FA5}">
                      <a16:colId xmlns:a16="http://schemas.microsoft.com/office/drawing/2014/main" val="3761618276"/>
                    </a:ext>
                  </a:extLst>
                </a:gridCol>
                <a:gridCol w="412750">
                  <a:extLst>
                    <a:ext uri="{9D8B030D-6E8A-4147-A177-3AD203B41FA5}">
                      <a16:colId xmlns:a16="http://schemas.microsoft.com/office/drawing/2014/main" val="3198042466"/>
                    </a:ext>
                  </a:extLst>
                </a:gridCol>
                <a:gridCol w="404812">
                  <a:extLst>
                    <a:ext uri="{9D8B030D-6E8A-4147-A177-3AD203B41FA5}">
                      <a16:colId xmlns:a16="http://schemas.microsoft.com/office/drawing/2014/main" val="907602503"/>
                    </a:ext>
                  </a:extLst>
                </a:gridCol>
                <a:gridCol w="462836">
                  <a:extLst>
                    <a:ext uri="{9D8B030D-6E8A-4147-A177-3AD203B41FA5}">
                      <a16:colId xmlns:a16="http://schemas.microsoft.com/office/drawing/2014/main" val="2559000670"/>
                    </a:ext>
                  </a:extLst>
                </a:gridCol>
                <a:gridCol w="390525">
                  <a:extLst>
                    <a:ext uri="{9D8B030D-6E8A-4147-A177-3AD203B41FA5}">
                      <a16:colId xmlns:a16="http://schemas.microsoft.com/office/drawing/2014/main" val="1570560845"/>
                    </a:ext>
                  </a:extLst>
                </a:gridCol>
                <a:gridCol w="390525">
                  <a:extLst>
                    <a:ext uri="{9D8B030D-6E8A-4147-A177-3AD203B41FA5}">
                      <a16:colId xmlns:a16="http://schemas.microsoft.com/office/drawing/2014/main" val="3115430047"/>
                    </a:ext>
                  </a:extLst>
                </a:gridCol>
                <a:gridCol w="390525">
                  <a:extLst>
                    <a:ext uri="{9D8B030D-6E8A-4147-A177-3AD203B41FA5}">
                      <a16:colId xmlns:a16="http://schemas.microsoft.com/office/drawing/2014/main" val="1938446214"/>
                    </a:ext>
                  </a:extLst>
                </a:gridCol>
                <a:gridCol w="390525">
                  <a:extLst>
                    <a:ext uri="{9D8B030D-6E8A-4147-A177-3AD203B41FA5}">
                      <a16:colId xmlns:a16="http://schemas.microsoft.com/office/drawing/2014/main" val="2092384234"/>
                    </a:ext>
                  </a:extLst>
                </a:gridCol>
                <a:gridCol w="417322">
                  <a:extLst>
                    <a:ext uri="{9D8B030D-6E8A-4147-A177-3AD203B41FA5}">
                      <a16:colId xmlns:a16="http://schemas.microsoft.com/office/drawing/2014/main" val="1543501778"/>
                    </a:ext>
                  </a:extLst>
                </a:gridCol>
                <a:gridCol w="315912">
                  <a:extLst>
                    <a:ext uri="{9D8B030D-6E8A-4147-A177-3AD203B41FA5}">
                      <a16:colId xmlns:a16="http://schemas.microsoft.com/office/drawing/2014/main" val="3952738103"/>
                    </a:ext>
                  </a:extLst>
                </a:gridCol>
                <a:gridCol w="557825">
                  <a:extLst>
                    <a:ext uri="{9D8B030D-6E8A-4147-A177-3AD203B41FA5}">
                      <a16:colId xmlns:a16="http://schemas.microsoft.com/office/drawing/2014/main" val="4251940662"/>
                    </a:ext>
                  </a:extLst>
                </a:gridCol>
                <a:gridCol w="519588">
                  <a:extLst>
                    <a:ext uri="{9D8B030D-6E8A-4147-A177-3AD203B41FA5}">
                      <a16:colId xmlns:a16="http://schemas.microsoft.com/office/drawing/2014/main" val="1850605815"/>
                    </a:ext>
                  </a:extLst>
                </a:gridCol>
                <a:gridCol w="1832317">
                  <a:extLst>
                    <a:ext uri="{9D8B030D-6E8A-4147-A177-3AD203B41FA5}">
                      <a16:colId xmlns:a16="http://schemas.microsoft.com/office/drawing/2014/main" val="1892398071"/>
                    </a:ext>
                  </a:extLst>
                </a:gridCol>
                <a:gridCol w="1254581">
                  <a:extLst>
                    <a:ext uri="{9D8B030D-6E8A-4147-A177-3AD203B41FA5}">
                      <a16:colId xmlns:a16="http://schemas.microsoft.com/office/drawing/2014/main" val="3083414624"/>
                    </a:ext>
                  </a:extLst>
                </a:gridCol>
              </a:tblGrid>
              <a:tr h="330682">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Sl.NO</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ITEM DECRIPTION</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UOM</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Rate</a:t>
                      </a:r>
                    </a:p>
                    <a:p>
                      <a:pPr algn="ctr" fontAlgn="ctr">
                        <a:buNone/>
                      </a:pPr>
                      <a:r>
                        <a:rPr lang="en-IN" sz="1200" b="1" u="none" strike="noStrike">
                          <a:effectLst/>
                          <a:latin typeface="Segoe UI" panose="020B0502040204020203" pitchFamily="34" charset="0"/>
                          <a:cs typeface="Segoe UI" panose="020B0502040204020203" pitchFamily="34" charset="0"/>
                        </a:rPr>
                        <a:t>/unit</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Ins Qty</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gridSpan="4">
                  <a:txBody>
                    <a:bodyPr/>
                    <a:lstStyle/>
                    <a:p>
                      <a:pPr algn="ctr" fontAlgn="ctr">
                        <a:buNone/>
                      </a:pPr>
                      <a:r>
                        <a:rPr lang="en-IN" sz="1200" b="1" u="none" strike="noStrike">
                          <a:effectLst/>
                          <a:latin typeface="Segoe UI" panose="020B0502040204020203" pitchFamily="34" charset="0"/>
                          <a:cs typeface="Segoe UI" panose="020B0502040204020203" pitchFamily="34" charset="0"/>
                        </a:rPr>
                        <a:t>OFF SEASON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Stock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Net Req.</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Total value</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Remark</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US" sz="1200" b="1" i="0" u="none" strike="noStrike">
                          <a:solidFill>
                            <a:srgbClr val="000000"/>
                          </a:solidFill>
                          <a:effectLst/>
                          <a:latin typeface="Segoe UI" panose="020B0502040204020203" pitchFamily="34" charset="0"/>
                          <a:cs typeface="Segoe UI" panose="020B0502040204020203" pitchFamily="34" charset="0"/>
                        </a:rPr>
                        <a:t>Status</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444878052"/>
                  </a:ext>
                </a:extLst>
              </a:tr>
              <a:tr h="355118">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2026</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2025</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2024</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2023</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Store</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Mill</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758025099"/>
                  </a:ext>
                </a:extLst>
              </a:tr>
              <a:tr h="474984">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TRASH BEAM BOLT WITH SS NUT FOR TAXMACO MILL.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10">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a:effectLst/>
                          <a:highlight>
                            <a:srgbClr val="00FF00"/>
                          </a:highlight>
                          <a:latin typeface="Segoe UI" panose="020B0502040204020203" pitchFamily="34" charset="0"/>
                          <a:cs typeface="Segoe UI" panose="020B0502040204020203" pitchFamily="34" charset="0"/>
                        </a:rPr>
                        <a:t>All  Drawing &amp; list sent to purchase department for Enquiry on dated 23.01.26</a:t>
                      </a:r>
                      <a:endParaRPr lang="en-IN" sz="12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p>
                      <a:pPr algn="l" fontAlgn="ctr">
                        <a:buNone/>
                      </a:pPr>
                      <a:endParaRPr lang="en-IN" sz="12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139831"/>
                  </a:ext>
                </a:extLst>
              </a:tr>
              <a:tr h="474984">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TOP SCRAPER BRACKET FOR TEXMACO MILL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due to more worn-out &amp; less thickness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553300"/>
                  </a:ext>
                </a:extLst>
              </a:tr>
              <a:tr h="474984">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DISCHARGE SCRAPER BRACKET FOR TEXMACO MILL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0.81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due to more worn-out &amp; less thickness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0737385"/>
                  </a:ext>
                </a:extLst>
              </a:tr>
              <a:tr h="474984">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C. S. SCRAPPER FOR TOP ROLLER DRG-TM-GEN-12/07 WITH GROOVING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0.679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4.074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442635"/>
                  </a:ext>
                </a:extLst>
              </a:tr>
              <a:tr h="474984">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C.S. SCRAPPER FOR DISCHARGE ROLLER DRG-TM-GEN-12/07 WITH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0.711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2.133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42317"/>
                  </a:ext>
                </a:extLst>
              </a:tr>
              <a:tr h="474984">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TOP SCRAPER  FOR KCP MILL AS PER DRG. NO M-KCP-40-19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9832422"/>
                  </a:ext>
                </a:extLst>
              </a:tr>
              <a:tr h="474984">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BOTTOM SCRAPER FOR KCP MILL AS PER DRG. NO. M-KCP-41-19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130990"/>
                  </a:ext>
                </a:extLst>
              </a:tr>
              <a:tr h="474984">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HOLDER FOR TOP SCRAPER OF KCP MILL APD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253196"/>
                  </a:ext>
                </a:extLst>
              </a:tr>
              <a:tr h="474984">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HOLDER FOR BOTOM SCRAPER OF KCP MILL APD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736580"/>
                  </a:ext>
                </a:extLst>
              </a:tr>
              <a:tr h="474984">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MILL ROLLER SHAFT,596 MM DIAX  4925 MM LONG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19.58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19.58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In Capex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561946"/>
                  </a:ext>
                </a:extLst>
              </a:tr>
            </a:tbl>
          </a:graphicData>
        </a:graphic>
      </p:graphicFrame>
    </p:spTree>
    <p:extLst>
      <p:ext uri="{BB962C8B-B14F-4D97-AF65-F5344CB8AC3E}">
        <p14:creationId xmlns:p14="http://schemas.microsoft.com/office/powerpoint/2010/main" val="3351964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3C3C0-6EE6-64B4-FFEC-0ABFBD1D70A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8D1FE4-68CD-202E-C6BA-54674B8D7D81}"/>
              </a:ext>
            </a:extLst>
          </p:cNvPr>
          <p:cNvSpPr txBox="1"/>
          <p:nvPr/>
        </p:nvSpPr>
        <p:spPr>
          <a:xfrm>
            <a:off x="1645674" y="368490"/>
            <a:ext cx="8900651" cy="400110"/>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LONG DELEVERY ITEM REQUIRED FOR OFF SEASON 2026</a:t>
            </a:r>
            <a:endParaRPr lang="en-IN" sz="2000" b="1">
              <a:latin typeface="Segoe UI" panose="020B0502040204020203" pitchFamily="34" charset="0"/>
              <a:cs typeface="Segoe UI" panose="020B0502040204020203" pitchFamily="34" charset="0"/>
            </a:endParaRPr>
          </a:p>
        </p:txBody>
      </p:sp>
      <p:graphicFrame>
        <p:nvGraphicFramePr>
          <p:cNvPr id="4" name="Table 3">
            <a:extLst>
              <a:ext uri="{FF2B5EF4-FFF2-40B4-BE49-F238E27FC236}">
                <a16:creationId xmlns:a16="http://schemas.microsoft.com/office/drawing/2014/main" id="{3A756E25-22EE-7663-C2F5-7B673B6A07B9}"/>
              </a:ext>
            </a:extLst>
          </p:cNvPr>
          <p:cNvGraphicFramePr>
            <a:graphicFrameLocks noGrp="1"/>
          </p:cNvGraphicFramePr>
          <p:nvPr/>
        </p:nvGraphicFramePr>
        <p:xfrm>
          <a:off x="533400" y="914404"/>
          <a:ext cx="11430000" cy="5575106"/>
        </p:xfrm>
        <a:graphic>
          <a:graphicData uri="http://schemas.openxmlformats.org/drawingml/2006/table">
            <a:tbl>
              <a:tblPr>
                <a:tableStyleId>{5C22544A-7EE6-4342-B048-85BDC9FD1C3A}</a:tableStyleId>
              </a:tblPr>
              <a:tblGrid>
                <a:gridCol w="447675">
                  <a:extLst>
                    <a:ext uri="{9D8B030D-6E8A-4147-A177-3AD203B41FA5}">
                      <a16:colId xmlns:a16="http://schemas.microsoft.com/office/drawing/2014/main" val="2810629431"/>
                    </a:ext>
                  </a:extLst>
                </a:gridCol>
                <a:gridCol w="3496346">
                  <a:extLst>
                    <a:ext uri="{9D8B030D-6E8A-4147-A177-3AD203B41FA5}">
                      <a16:colId xmlns:a16="http://schemas.microsoft.com/office/drawing/2014/main" val="3761618276"/>
                    </a:ext>
                  </a:extLst>
                </a:gridCol>
                <a:gridCol w="412750">
                  <a:extLst>
                    <a:ext uri="{9D8B030D-6E8A-4147-A177-3AD203B41FA5}">
                      <a16:colId xmlns:a16="http://schemas.microsoft.com/office/drawing/2014/main" val="3198042466"/>
                    </a:ext>
                  </a:extLst>
                </a:gridCol>
                <a:gridCol w="487362">
                  <a:extLst>
                    <a:ext uri="{9D8B030D-6E8A-4147-A177-3AD203B41FA5}">
                      <a16:colId xmlns:a16="http://schemas.microsoft.com/office/drawing/2014/main" val="907602503"/>
                    </a:ext>
                  </a:extLst>
                </a:gridCol>
                <a:gridCol w="462836">
                  <a:extLst>
                    <a:ext uri="{9D8B030D-6E8A-4147-A177-3AD203B41FA5}">
                      <a16:colId xmlns:a16="http://schemas.microsoft.com/office/drawing/2014/main" val="2559000670"/>
                    </a:ext>
                  </a:extLst>
                </a:gridCol>
                <a:gridCol w="390525">
                  <a:extLst>
                    <a:ext uri="{9D8B030D-6E8A-4147-A177-3AD203B41FA5}">
                      <a16:colId xmlns:a16="http://schemas.microsoft.com/office/drawing/2014/main" val="1570560845"/>
                    </a:ext>
                  </a:extLst>
                </a:gridCol>
                <a:gridCol w="390525">
                  <a:extLst>
                    <a:ext uri="{9D8B030D-6E8A-4147-A177-3AD203B41FA5}">
                      <a16:colId xmlns:a16="http://schemas.microsoft.com/office/drawing/2014/main" val="3115430047"/>
                    </a:ext>
                  </a:extLst>
                </a:gridCol>
                <a:gridCol w="390525">
                  <a:extLst>
                    <a:ext uri="{9D8B030D-6E8A-4147-A177-3AD203B41FA5}">
                      <a16:colId xmlns:a16="http://schemas.microsoft.com/office/drawing/2014/main" val="1938446214"/>
                    </a:ext>
                  </a:extLst>
                </a:gridCol>
                <a:gridCol w="390525">
                  <a:extLst>
                    <a:ext uri="{9D8B030D-6E8A-4147-A177-3AD203B41FA5}">
                      <a16:colId xmlns:a16="http://schemas.microsoft.com/office/drawing/2014/main" val="2092384234"/>
                    </a:ext>
                  </a:extLst>
                </a:gridCol>
                <a:gridCol w="417322">
                  <a:extLst>
                    <a:ext uri="{9D8B030D-6E8A-4147-A177-3AD203B41FA5}">
                      <a16:colId xmlns:a16="http://schemas.microsoft.com/office/drawing/2014/main" val="1543501778"/>
                    </a:ext>
                  </a:extLst>
                </a:gridCol>
                <a:gridCol w="315912">
                  <a:extLst>
                    <a:ext uri="{9D8B030D-6E8A-4147-A177-3AD203B41FA5}">
                      <a16:colId xmlns:a16="http://schemas.microsoft.com/office/drawing/2014/main" val="3952738103"/>
                    </a:ext>
                  </a:extLst>
                </a:gridCol>
                <a:gridCol w="557825">
                  <a:extLst>
                    <a:ext uri="{9D8B030D-6E8A-4147-A177-3AD203B41FA5}">
                      <a16:colId xmlns:a16="http://schemas.microsoft.com/office/drawing/2014/main" val="4251940662"/>
                    </a:ext>
                  </a:extLst>
                </a:gridCol>
                <a:gridCol w="519588">
                  <a:extLst>
                    <a:ext uri="{9D8B030D-6E8A-4147-A177-3AD203B41FA5}">
                      <a16:colId xmlns:a16="http://schemas.microsoft.com/office/drawing/2014/main" val="1850605815"/>
                    </a:ext>
                  </a:extLst>
                </a:gridCol>
                <a:gridCol w="1531084">
                  <a:extLst>
                    <a:ext uri="{9D8B030D-6E8A-4147-A177-3AD203B41FA5}">
                      <a16:colId xmlns:a16="http://schemas.microsoft.com/office/drawing/2014/main" val="1892398071"/>
                    </a:ext>
                  </a:extLst>
                </a:gridCol>
                <a:gridCol w="1219200">
                  <a:extLst>
                    <a:ext uri="{9D8B030D-6E8A-4147-A177-3AD203B41FA5}">
                      <a16:colId xmlns:a16="http://schemas.microsoft.com/office/drawing/2014/main" val="2543561646"/>
                    </a:ext>
                  </a:extLst>
                </a:gridCol>
              </a:tblGrid>
              <a:tr h="333138">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Sl.NO</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ITEM DECRIPTION</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UOM</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Rate</a:t>
                      </a:r>
                    </a:p>
                    <a:p>
                      <a:pPr algn="ctr" fontAlgn="ctr">
                        <a:buNone/>
                      </a:pPr>
                      <a:r>
                        <a:rPr lang="en-IN" sz="1200" b="1" u="none" strike="noStrike">
                          <a:effectLst/>
                          <a:latin typeface="Segoe UI" panose="020B0502040204020203" pitchFamily="34" charset="0"/>
                          <a:cs typeface="Segoe UI" panose="020B0502040204020203" pitchFamily="34" charset="0"/>
                        </a:rPr>
                        <a:t>/unit</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Ins Qty</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gridSpan="4">
                  <a:txBody>
                    <a:bodyPr/>
                    <a:lstStyle/>
                    <a:p>
                      <a:pPr algn="ctr" fontAlgn="ctr">
                        <a:buNone/>
                      </a:pPr>
                      <a:r>
                        <a:rPr lang="en-IN" sz="1200" b="1" u="none" strike="noStrike">
                          <a:effectLst/>
                          <a:latin typeface="Segoe UI" panose="020B0502040204020203" pitchFamily="34" charset="0"/>
                          <a:cs typeface="Segoe UI" panose="020B0502040204020203" pitchFamily="34" charset="0"/>
                        </a:rPr>
                        <a:t>OFF SEASON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Stock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Net Req.</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Total value</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Remark</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US" sz="1200" b="1" i="0" u="none" strike="noStrike">
                          <a:solidFill>
                            <a:srgbClr val="000000"/>
                          </a:solidFill>
                          <a:effectLst/>
                          <a:latin typeface="Segoe UI" panose="020B0502040204020203" pitchFamily="34" charset="0"/>
                          <a:cs typeface="Segoe UI" panose="020B0502040204020203" pitchFamily="34" charset="0"/>
                        </a:rPr>
                        <a:t>Status</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444878052"/>
                  </a:ext>
                </a:extLst>
              </a:tr>
              <a:tr h="498258">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2026</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2025</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2024</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2023</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Store</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Mill</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758025099"/>
                  </a:ext>
                </a:extLst>
              </a:tr>
              <a:tr h="478511">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INLINE SHREDDER HAMMER WITHOUTBUSH,DRG NO M-KCP-47-20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280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28.84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10">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a:effectLst/>
                          <a:highlight>
                            <a:srgbClr val="00FF00"/>
                          </a:highlight>
                          <a:latin typeface="Segoe UI" panose="020B0502040204020203" pitchFamily="34" charset="0"/>
                          <a:cs typeface="Segoe UI" panose="020B0502040204020203" pitchFamily="34" charset="0"/>
                        </a:rPr>
                        <a:t>All Drawing &amp; list sent to purchase department for Enquiry on dated 23.01.26</a:t>
                      </a:r>
                      <a:endParaRPr lang="en-IN" sz="12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p>
                      <a:pPr algn="l" fontAlgn="ctr">
                        <a:buNone/>
                      </a:pPr>
                      <a:endParaRPr lang="en-IN" sz="12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139831"/>
                  </a:ext>
                </a:extLst>
              </a:tr>
              <a:tr h="478511">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INLINE SHREDDER HAMMER WITHOUTBUSH,DRG NO M-KCP-48-20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82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82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78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82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8.446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553300"/>
                  </a:ext>
                </a:extLst>
              </a:tr>
              <a:tr h="437111">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da-DK" sz="1200" b="0" i="0" u="none" strike="noStrike">
                          <a:solidFill>
                            <a:srgbClr val="000000"/>
                          </a:solidFill>
                          <a:effectLst/>
                          <a:latin typeface="Segoe UI" panose="020B0502040204020203" pitchFamily="34" charset="0"/>
                          <a:cs typeface="Segoe UI" panose="020B0502040204020203" pitchFamily="34" charset="0"/>
                        </a:rPr>
                        <a:t>INLINE SHREDDER HAMMER PIN,DRG NO M-KCP-11-16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0.463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3.704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0737385"/>
                  </a:ext>
                </a:extLst>
              </a:tr>
              <a:tr h="478511">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Pivot plate for Shredder APD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due to more worn-out &amp; less thickness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US"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442635"/>
                  </a:ext>
                </a:extLst>
              </a:tr>
              <a:tr h="478511">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SHREDDER DOMITE HAMMER TIP,80X56 MM,WITH HT BOLT &amp; WASHER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720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720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547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720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720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11.52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42317"/>
                  </a:ext>
                </a:extLst>
              </a:tr>
              <a:tr h="478511">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300 MM PITCH CHAIN FORGED BLOCK TYPE,DRG NO.- TM-CHN-RC-2/06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MTR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0.167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7.515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9832422"/>
                  </a:ext>
                </a:extLst>
              </a:tr>
              <a:tr h="478511">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229 MM PITCH DROP FORGED LINK CHAIN,AS DRG TM-CHN-IC-03/06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MTR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130990"/>
                  </a:ext>
                </a:extLst>
              </a:tr>
              <a:tr h="478511">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BUSH FOR 300 MM PITCH CHAIN AS PER DRG TM CHN-RC-02/06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253196"/>
                  </a:ext>
                </a:extLst>
              </a:tr>
              <a:tr h="478511">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LINK WITH ATTACHMENT FOR 300 MM PITCH DROP FORGED LIN CHAIN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0.0348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1.392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736580"/>
                  </a:ext>
                </a:extLst>
              </a:tr>
              <a:tr h="478511">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200" b="0" i="0" u="none" strike="noStrike">
                          <a:solidFill>
                            <a:srgbClr val="000000"/>
                          </a:solidFill>
                          <a:effectLst/>
                          <a:latin typeface="Segoe UI" panose="020B0502040204020203" pitchFamily="34" charset="0"/>
                          <a:cs typeface="Segoe UI" panose="020B0502040204020203" pitchFamily="34" charset="0"/>
                        </a:rPr>
                        <a:t>PIN WITH NYLOC NUT FOR 300 MM PITCH LINK CHAIN,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0.0087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462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200" b="1" i="0" u="none" strike="noStrike">
                          <a:solidFill>
                            <a:srgbClr val="000000"/>
                          </a:solidFill>
                          <a:effectLst/>
                          <a:latin typeface="Segoe UI" panose="020B0502040204020203" pitchFamily="34" charset="0"/>
                          <a:cs typeface="Segoe UI" panose="020B0502040204020203" pitchFamily="34" charset="0"/>
                        </a:rPr>
                        <a:t>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1.74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2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200" b="0"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561946"/>
                  </a:ext>
                </a:extLst>
              </a:tr>
            </a:tbl>
          </a:graphicData>
        </a:graphic>
      </p:graphicFrame>
    </p:spTree>
    <p:extLst>
      <p:ext uri="{BB962C8B-B14F-4D97-AF65-F5344CB8AC3E}">
        <p14:creationId xmlns:p14="http://schemas.microsoft.com/office/powerpoint/2010/main" val="2433323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2F944-BCE1-6C7C-B5B2-415BB44125F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7344AD6-8B78-85AB-6B8C-18C427D98015}"/>
              </a:ext>
            </a:extLst>
          </p:cNvPr>
          <p:cNvSpPr txBox="1"/>
          <p:nvPr/>
        </p:nvSpPr>
        <p:spPr>
          <a:xfrm>
            <a:off x="1645674" y="368490"/>
            <a:ext cx="8900651" cy="400110"/>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LONG DELEVERY ITEM REQUIRED FOR OFF SEASON 2026</a:t>
            </a:r>
            <a:endParaRPr lang="en-IN" sz="2000" b="1">
              <a:latin typeface="Segoe UI" panose="020B0502040204020203" pitchFamily="34" charset="0"/>
              <a:cs typeface="Segoe UI" panose="020B0502040204020203" pitchFamily="34" charset="0"/>
            </a:endParaRPr>
          </a:p>
        </p:txBody>
      </p:sp>
      <p:graphicFrame>
        <p:nvGraphicFramePr>
          <p:cNvPr id="4" name="Table 3">
            <a:extLst>
              <a:ext uri="{FF2B5EF4-FFF2-40B4-BE49-F238E27FC236}">
                <a16:creationId xmlns:a16="http://schemas.microsoft.com/office/drawing/2014/main" id="{E162F6A3-B4D8-ECA8-95E6-07E7098A3384}"/>
              </a:ext>
            </a:extLst>
          </p:cNvPr>
          <p:cNvGraphicFramePr>
            <a:graphicFrameLocks noGrp="1"/>
          </p:cNvGraphicFramePr>
          <p:nvPr/>
        </p:nvGraphicFramePr>
        <p:xfrm>
          <a:off x="533400" y="914400"/>
          <a:ext cx="11353800" cy="5575107"/>
        </p:xfrm>
        <a:graphic>
          <a:graphicData uri="http://schemas.openxmlformats.org/drawingml/2006/table">
            <a:tbl>
              <a:tblPr>
                <a:tableStyleId>{5C22544A-7EE6-4342-B048-85BDC9FD1C3A}</a:tableStyleId>
              </a:tblPr>
              <a:tblGrid>
                <a:gridCol w="346011">
                  <a:extLst>
                    <a:ext uri="{9D8B030D-6E8A-4147-A177-3AD203B41FA5}">
                      <a16:colId xmlns:a16="http://schemas.microsoft.com/office/drawing/2014/main" val="2810629431"/>
                    </a:ext>
                  </a:extLst>
                </a:gridCol>
                <a:gridCol w="3496346">
                  <a:extLst>
                    <a:ext uri="{9D8B030D-6E8A-4147-A177-3AD203B41FA5}">
                      <a16:colId xmlns:a16="http://schemas.microsoft.com/office/drawing/2014/main" val="3761618276"/>
                    </a:ext>
                  </a:extLst>
                </a:gridCol>
                <a:gridCol w="412750">
                  <a:extLst>
                    <a:ext uri="{9D8B030D-6E8A-4147-A177-3AD203B41FA5}">
                      <a16:colId xmlns:a16="http://schemas.microsoft.com/office/drawing/2014/main" val="3198042466"/>
                    </a:ext>
                  </a:extLst>
                </a:gridCol>
                <a:gridCol w="542925">
                  <a:extLst>
                    <a:ext uri="{9D8B030D-6E8A-4147-A177-3AD203B41FA5}">
                      <a16:colId xmlns:a16="http://schemas.microsoft.com/office/drawing/2014/main" val="907602503"/>
                    </a:ext>
                  </a:extLst>
                </a:gridCol>
                <a:gridCol w="462836">
                  <a:extLst>
                    <a:ext uri="{9D8B030D-6E8A-4147-A177-3AD203B41FA5}">
                      <a16:colId xmlns:a16="http://schemas.microsoft.com/office/drawing/2014/main" val="2559000670"/>
                    </a:ext>
                  </a:extLst>
                </a:gridCol>
                <a:gridCol w="390525">
                  <a:extLst>
                    <a:ext uri="{9D8B030D-6E8A-4147-A177-3AD203B41FA5}">
                      <a16:colId xmlns:a16="http://schemas.microsoft.com/office/drawing/2014/main" val="1570560845"/>
                    </a:ext>
                  </a:extLst>
                </a:gridCol>
                <a:gridCol w="390525">
                  <a:extLst>
                    <a:ext uri="{9D8B030D-6E8A-4147-A177-3AD203B41FA5}">
                      <a16:colId xmlns:a16="http://schemas.microsoft.com/office/drawing/2014/main" val="3115430047"/>
                    </a:ext>
                  </a:extLst>
                </a:gridCol>
                <a:gridCol w="390525">
                  <a:extLst>
                    <a:ext uri="{9D8B030D-6E8A-4147-A177-3AD203B41FA5}">
                      <a16:colId xmlns:a16="http://schemas.microsoft.com/office/drawing/2014/main" val="1938446214"/>
                    </a:ext>
                  </a:extLst>
                </a:gridCol>
                <a:gridCol w="390525">
                  <a:extLst>
                    <a:ext uri="{9D8B030D-6E8A-4147-A177-3AD203B41FA5}">
                      <a16:colId xmlns:a16="http://schemas.microsoft.com/office/drawing/2014/main" val="2092384234"/>
                    </a:ext>
                  </a:extLst>
                </a:gridCol>
                <a:gridCol w="417322">
                  <a:extLst>
                    <a:ext uri="{9D8B030D-6E8A-4147-A177-3AD203B41FA5}">
                      <a16:colId xmlns:a16="http://schemas.microsoft.com/office/drawing/2014/main" val="1543501778"/>
                    </a:ext>
                  </a:extLst>
                </a:gridCol>
                <a:gridCol w="315912">
                  <a:extLst>
                    <a:ext uri="{9D8B030D-6E8A-4147-A177-3AD203B41FA5}">
                      <a16:colId xmlns:a16="http://schemas.microsoft.com/office/drawing/2014/main" val="3952738103"/>
                    </a:ext>
                  </a:extLst>
                </a:gridCol>
                <a:gridCol w="557825">
                  <a:extLst>
                    <a:ext uri="{9D8B030D-6E8A-4147-A177-3AD203B41FA5}">
                      <a16:colId xmlns:a16="http://schemas.microsoft.com/office/drawing/2014/main" val="4251940662"/>
                    </a:ext>
                  </a:extLst>
                </a:gridCol>
                <a:gridCol w="519588">
                  <a:extLst>
                    <a:ext uri="{9D8B030D-6E8A-4147-A177-3AD203B41FA5}">
                      <a16:colId xmlns:a16="http://schemas.microsoft.com/office/drawing/2014/main" val="1850605815"/>
                    </a:ext>
                  </a:extLst>
                </a:gridCol>
                <a:gridCol w="1348585">
                  <a:extLst>
                    <a:ext uri="{9D8B030D-6E8A-4147-A177-3AD203B41FA5}">
                      <a16:colId xmlns:a16="http://schemas.microsoft.com/office/drawing/2014/main" val="1892398071"/>
                    </a:ext>
                  </a:extLst>
                </a:gridCol>
                <a:gridCol w="1371600">
                  <a:extLst>
                    <a:ext uri="{9D8B030D-6E8A-4147-A177-3AD203B41FA5}">
                      <a16:colId xmlns:a16="http://schemas.microsoft.com/office/drawing/2014/main" val="272910878"/>
                    </a:ext>
                  </a:extLst>
                </a:gridCol>
              </a:tblGrid>
              <a:tr h="330682">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Sl.NO</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ITEM DECRIPTION</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UOM</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Rate</a:t>
                      </a:r>
                    </a:p>
                    <a:p>
                      <a:pPr algn="ctr" fontAlgn="ctr">
                        <a:buNone/>
                      </a:pPr>
                      <a:r>
                        <a:rPr lang="en-IN" sz="1200" b="1" u="none" strike="noStrike">
                          <a:effectLst/>
                          <a:latin typeface="Segoe UI" panose="020B0502040204020203" pitchFamily="34" charset="0"/>
                          <a:cs typeface="Segoe UI" panose="020B0502040204020203" pitchFamily="34" charset="0"/>
                        </a:rPr>
                        <a:t>/unit</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Ins Qty</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gridSpan="4">
                  <a:txBody>
                    <a:bodyPr/>
                    <a:lstStyle/>
                    <a:p>
                      <a:pPr algn="ctr" fontAlgn="ctr">
                        <a:buNone/>
                      </a:pPr>
                      <a:r>
                        <a:rPr lang="en-IN" sz="1200" b="1" u="none" strike="noStrike">
                          <a:effectLst/>
                          <a:latin typeface="Segoe UI" panose="020B0502040204020203" pitchFamily="34" charset="0"/>
                          <a:cs typeface="Segoe UI" panose="020B0502040204020203" pitchFamily="34" charset="0"/>
                        </a:rPr>
                        <a:t>OFF SEASON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Stock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Net Req.</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Total value</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Remark</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US" sz="1200" b="1" i="0" u="none" strike="noStrike">
                          <a:solidFill>
                            <a:srgbClr val="000000"/>
                          </a:solidFill>
                          <a:effectLst/>
                          <a:latin typeface="Segoe UI" panose="020B0502040204020203" pitchFamily="34" charset="0"/>
                          <a:cs typeface="Segoe UI" panose="020B0502040204020203" pitchFamily="34" charset="0"/>
                        </a:rPr>
                        <a:t>Status</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444878052"/>
                  </a:ext>
                </a:extLst>
              </a:tr>
              <a:tr h="494585">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2026</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2025</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2024</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2023</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Store</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Mill</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758025099"/>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LINK WITHOUT ATTACHMENT FOR 300 MM PITCH DROP FORGED LINK 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10">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u="none" strike="noStrike">
                          <a:effectLst/>
                          <a:highlight>
                            <a:srgbClr val="00FF00"/>
                          </a:highlight>
                          <a:latin typeface="Segoe UI" panose="020B0502040204020203" pitchFamily="34" charset="0"/>
                          <a:cs typeface="Segoe UI" panose="020B0502040204020203" pitchFamily="34" charset="0"/>
                        </a:rPr>
                        <a:t>All Drawing &amp; list sent to purchase department for Enquiry on dated 23.01.26</a:t>
                      </a:r>
                      <a:endParaRPr lang="en-IN" sz="11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139831"/>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BUSH FOR 229 MM PITCH DROP FORGE LINK CHAIN AS PER DRG. 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0.0012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553300"/>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PIN WITH NYLOC NUT FOR 229 MM PITCH DROP FORGED LINK CHAIN,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0.0028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0.84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0737385"/>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LINK WITH ATTACHMENT FOR 229MM PITCH DROP FORGED LINCHAIN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442635"/>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LINK WITHOUT ATTACHMENT FOR 229 MM PITCH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42317"/>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CHAIN ASSBLY FOR CANE CARRIER 200 MM PITCH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MTR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0.115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784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520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59.8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9832422"/>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PIN FOR CANE CARRIER CHAIN  200 MM PITCH ITEM NO-4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650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650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650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1.625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130990"/>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BUSH FOR CANE CARRIER CHAIN   200 MM PITCH ITEM NO-5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0.0011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253196"/>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ROLLER FOR CANE CARRIER CHAIN 200 MM PITCH ITEM NO-6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0.0027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1.62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736580"/>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CASTLE NUT FOR CANE CARRIER CHAIN 200 MM PITCH  ITEM NO-7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0.00034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0.17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561946"/>
                  </a:ext>
                </a:extLst>
              </a:tr>
            </a:tbl>
          </a:graphicData>
        </a:graphic>
      </p:graphicFrame>
    </p:spTree>
    <p:extLst>
      <p:ext uri="{BB962C8B-B14F-4D97-AF65-F5344CB8AC3E}">
        <p14:creationId xmlns:p14="http://schemas.microsoft.com/office/powerpoint/2010/main" val="251017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85C92-2A76-408D-43CF-98FF16A1598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6D767F-5F2E-7F95-2189-B19E8476740C}"/>
              </a:ext>
            </a:extLst>
          </p:cNvPr>
          <p:cNvSpPr txBox="1"/>
          <p:nvPr/>
        </p:nvSpPr>
        <p:spPr>
          <a:xfrm>
            <a:off x="1645674" y="368490"/>
            <a:ext cx="8900651" cy="400110"/>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LONG DELEVERY ITEM REQUIRED FOR OFF SEASON 2026</a:t>
            </a:r>
            <a:endParaRPr lang="en-IN" sz="2000" b="1">
              <a:latin typeface="Segoe UI" panose="020B0502040204020203" pitchFamily="34" charset="0"/>
              <a:cs typeface="Segoe UI" panose="020B0502040204020203" pitchFamily="34" charset="0"/>
            </a:endParaRPr>
          </a:p>
        </p:txBody>
      </p:sp>
      <p:graphicFrame>
        <p:nvGraphicFramePr>
          <p:cNvPr id="4" name="Table 3">
            <a:extLst>
              <a:ext uri="{FF2B5EF4-FFF2-40B4-BE49-F238E27FC236}">
                <a16:creationId xmlns:a16="http://schemas.microsoft.com/office/drawing/2014/main" id="{04786070-A4C6-81C4-77F8-E9EFD5A93269}"/>
              </a:ext>
            </a:extLst>
          </p:cNvPr>
          <p:cNvGraphicFramePr>
            <a:graphicFrameLocks noGrp="1"/>
          </p:cNvGraphicFramePr>
          <p:nvPr/>
        </p:nvGraphicFramePr>
        <p:xfrm>
          <a:off x="533400" y="914400"/>
          <a:ext cx="11353800" cy="5575108"/>
        </p:xfrm>
        <a:graphic>
          <a:graphicData uri="http://schemas.openxmlformats.org/drawingml/2006/table">
            <a:tbl>
              <a:tblPr>
                <a:tableStyleId>{5C22544A-7EE6-4342-B048-85BDC9FD1C3A}</a:tableStyleId>
              </a:tblPr>
              <a:tblGrid>
                <a:gridCol w="346011">
                  <a:extLst>
                    <a:ext uri="{9D8B030D-6E8A-4147-A177-3AD203B41FA5}">
                      <a16:colId xmlns:a16="http://schemas.microsoft.com/office/drawing/2014/main" val="2810629431"/>
                    </a:ext>
                  </a:extLst>
                </a:gridCol>
                <a:gridCol w="3496346">
                  <a:extLst>
                    <a:ext uri="{9D8B030D-6E8A-4147-A177-3AD203B41FA5}">
                      <a16:colId xmlns:a16="http://schemas.microsoft.com/office/drawing/2014/main" val="3761618276"/>
                    </a:ext>
                  </a:extLst>
                </a:gridCol>
                <a:gridCol w="417513">
                  <a:extLst>
                    <a:ext uri="{9D8B030D-6E8A-4147-A177-3AD203B41FA5}">
                      <a16:colId xmlns:a16="http://schemas.microsoft.com/office/drawing/2014/main" val="3198042466"/>
                    </a:ext>
                  </a:extLst>
                </a:gridCol>
                <a:gridCol w="395288">
                  <a:extLst>
                    <a:ext uri="{9D8B030D-6E8A-4147-A177-3AD203B41FA5}">
                      <a16:colId xmlns:a16="http://schemas.microsoft.com/office/drawing/2014/main" val="907602503"/>
                    </a:ext>
                  </a:extLst>
                </a:gridCol>
                <a:gridCol w="462836">
                  <a:extLst>
                    <a:ext uri="{9D8B030D-6E8A-4147-A177-3AD203B41FA5}">
                      <a16:colId xmlns:a16="http://schemas.microsoft.com/office/drawing/2014/main" val="2559000670"/>
                    </a:ext>
                  </a:extLst>
                </a:gridCol>
                <a:gridCol w="390525">
                  <a:extLst>
                    <a:ext uri="{9D8B030D-6E8A-4147-A177-3AD203B41FA5}">
                      <a16:colId xmlns:a16="http://schemas.microsoft.com/office/drawing/2014/main" val="1570560845"/>
                    </a:ext>
                  </a:extLst>
                </a:gridCol>
                <a:gridCol w="390525">
                  <a:extLst>
                    <a:ext uri="{9D8B030D-6E8A-4147-A177-3AD203B41FA5}">
                      <a16:colId xmlns:a16="http://schemas.microsoft.com/office/drawing/2014/main" val="3115430047"/>
                    </a:ext>
                  </a:extLst>
                </a:gridCol>
                <a:gridCol w="390525">
                  <a:extLst>
                    <a:ext uri="{9D8B030D-6E8A-4147-A177-3AD203B41FA5}">
                      <a16:colId xmlns:a16="http://schemas.microsoft.com/office/drawing/2014/main" val="1938446214"/>
                    </a:ext>
                  </a:extLst>
                </a:gridCol>
                <a:gridCol w="390525">
                  <a:extLst>
                    <a:ext uri="{9D8B030D-6E8A-4147-A177-3AD203B41FA5}">
                      <a16:colId xmlns:a16="http://schemas.microsoft.com/office/drawing/2014/main" val="2092384234"/>
                    </a:ext>
                  </a:extLst>
                </a:gridCol>
                <a:gridCol w="417322">
                  <a:extLst>
                    <a:ext uri="{9D8B030D-6E8A-4147-A177-3AD203B41FA5}">
                      <a16:colId xmlns:a16="http://schemas.microsoft.com/office/drawing/2014/main" val="1543501778"/>
                    </a:ext>
                  </a:extLst>
                </a:gridCol>
                <a:gridCol w="315912">
                  <a:extLst>
                    <a:ext uri="{9D8B030D-6E8A-4147-A177-3AD203B41FA5}">
                      <a16:colId xmlns:a16="http://schemas.microsoft.com/office/drawing/2014/main" val="3952738103"/>
                    </a:ext>
                  </a:extLst>
                </a:gridCol>
                <a:gridCol w="557825">
                  <a:extLst>
                    <a:ext uri="{9D8B030D-6E8A-4147-A177-3AD203B41FA5}">
                      <a16:colId xmlns:a16="http://schemas.microsoft.com/office/drawing/2014/main" val="4251940662"/>
                    </a:ext>
                  </a:extLst>
                </a:gridCol>
                <a:gridCol w="519588">
                  <a:extLst>
                    <a:ext uri="{9D8B030D-6E8A-4147-A177-3AD203B41FA5}">
                      <a16:colId xmlns:a16="http://schemas.microsoft.com/office/drawing/2014/main" val="1850605815"/>
                    </a:ext>
                  </a:extLst>
                </a:gridCol>
                <a:gridCol w="1339059">
                  <a:extLst>
                    <a:ext uri="{9D8B030D-6E8A-4147-A177-3AD203B41FA5}">
                      <a16:colId xmlns:a16="http://schemas.microsoft.com/office/drawing/2014/main" val="1892398071"/>
                    </a:ext>
                  </a:extLst>
                </a:gridCol>
                <a:gridCol w="1524000">
                  <a:extLst>
                    <a:ext uri="{9D8B030D-6E8A-4147-A177-3AD203B41FA5}">
                      <a16:colId xmlns:a16="http://schemas.microsoft.com/office/drawing/2014/main" val="4105911709"/>
                    </a:ext>
                  </a:extLst>
                </a:gridCol>
              </a:tblGrid>
              <a:tr h="267562">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Sl.NO</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ITEM DECRIPTION</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UOM</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Rate</a:t>
                      </a:r>
                    </a:p>
                    <a:p>
                      <a:pPr algn="ctr" fontAlgn="ctr">
                        <a:buNone/>
                      </a:pPr>
                      <a:r>
                        <a:rPr lang="en-IN" sz="1200" b="1" u="none" strike="noStrike">
                          <a:effectLst/>
                          <a:latin typeface="Segoe UI" panose="020B0502040204020203" pitchFamily="34" charset="0"/>
                          <a:cs typeface="Segoe UI" panose="020B0502040204020203" pitchFamily="34" charset="0"/>
                        </a:rPr>
                        <a:t>/unit</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Ins Qty</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gridSpan="4">
                  <a:txBody>
                    <a:bodyPr/>
                    <a:lstStyle/>
                    <a:p>
                      <a:pPr algn="ctr" fontAlgn="ctr">
                        <a:buNone/>
                      </a:pPr>
                      <a:r>
                        <a:rPr lang="en-IN" sz="1200" b="1" u="none" strike="noStrike">
                          <a:effectLst/>
                          <a:latin typeface="Segoe UI" panose="020B0502040204020203" pitchFamily="34" charset="0"/>
                          <a:cs typeface="Segoe UI" panose="020B0502040204020203" pitchFamily="34" charset="0"/>
                        </a:rPr>
                        <a:t>OFF SEASON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Stock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Net Req.</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Total value</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Remark</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US" sz="1200" b="1" i="0" u="none" strike="noStrike">
                          <a:solidFill>
                            <a:srgbClr val="000000"/>
                          </a:solidFill>
                          <a:effectLst/>
                          <a:latin typeface="Segoe UI" panose="020B0502040204020203" pitchFamily="34" charset="0"/>
                          <a:cs typeface="Segoe UI" panose="020B0502040204020203" pitchFamily="34" charset="0"/>
                        </a:rPr>
                        <a:t>Status</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444878052"/>
                  </a:ext>
                </a:extLst>
              </a:tr>
              <a:tr h="400180">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2026</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2025</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2024</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2023</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Store</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Mill</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758025099"/>
                  </a:ext>
                </a:extLst>
              </a:tr>
              <a:tr h="384320">
                <a:tc>
                  <a:txBody>
                    <a:bodyPr/>
                    <a:lstStyle/>
                    <a:p>
                      <a:pPr algn="ctr" fontAlgn="ctr">
                        <a:buNone/>
                      </a:pPr>
                      <a:r>
                        <a:rPr lang="en-IN" sz="1100" b="0" i="0" u="none" strike="noStrike">
                          <a:solidFill>
                            <a:srgbClr val="000000"/>
                          </a:solidFill>
                          <a:effectLst/>
                          <a:latin typeface="Arial" panose="020B0604020202020204" pitchFamily="34" charset="0"/>
                        </a:rPr>
                        <a:t>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OUTER LINK ITEM NO-2 FOR CANE CARRIER CHAIN 200 MM PITCH (Slotted)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350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10">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u="none" strike="noStrike">
                          <a:effectLst/>
                          <a:highlight>
                            <a:srgbClr val="00FF00"/>
                          </a:highlight>
                          <a:latin typeface="Segoe UI" panose="020B0502040204020203" pitchFamily="34" charset="0"/>
                          <a:cs typeface="Segoe UI" panose="020B0502040204020203" pitchFamily="34" charset="0"/>
                        </a:rPr>
                        <a:t>All Drawing &amp; list sent to purchase department for Enquiry on dated 23.01.26</a:t>
                      </a:r>
                      <a:endParaRPr lang="en-IN" sz="11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p>
                      <a:pPr algn="l" fontAlgn="ctr">
                        <a:buNone/>
                      </a:pPr>
                      <a:endParaRPr lang="en-IN" sz="11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139831"/>
                  </a:ext>
                </a:extLst>
              </a:tr>
              <a:tr h="384320">
                <a:tc>
                  <a:txBody>
                    <a:bodyPr/>
                    <a:lstStyle/>
                    <a:p>
                      <a:pPr algn="ctr" fontAlgn="ctr">
                        <a:buNone/>
                      </a:pPr>
                      <a:r>
                        <a:rPr lang="en-IN" sz="1100" b="0" i="0" u="none" strike="noStrike">
                          <a:solidFill>
                            <a:srgbClr val="000000"/>
                          </a:solidFill>
                          <a:effectLst/>
                          <a:latin typeface="Arial" panose="020B0604020202020204" pitchFamily="34" charset="0"/>
                        </a:rPr>
                        <a:t>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OUTER  LINK ITEM NO-3 FOR CANE CARRIER CHAIN 200 MM PITCH(Round)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350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553300"/>
                  </a:ext>
                </a:extLst>
              </a:tr>
              <a:tr h="384320">
                <a:tc>
                  <a:txBody>
                    <a:bodyPr/>
                    <a:lstStyle/>
                    <a:p>
                      <a:pPr algn="ctr" fontAlgn="ctr">
                        <a:buNone/>
                      </a:pPr>
                      <a:r>
                        <a:rPr lang="en-IN" sz="1100" b="0" i="0" u="none" strike="noStrike">
                          <a:solidFill>
                            <a:srgbClr val="000000"/>
                          </a:solidFill>
                          <a:effectLst/>
                          <a:latin typeface="Arial" panose="020B0604020202020204" pitchFamily="34" charset="0"/>
                        </a:rPr>
                        <a:t>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INNER LINK ITEM NO-1 FOR CANE CARRIER CHAIN 200 MM PITCH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2600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700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0737385"/>
                  </a:ext>
                </a:extLst>
              </a:tr>
              <a:tr h="384320">
                <a:tc>
                  <a:txBody>
                    <a:bodyPr/>
                    <a:lstStyle/>
                    <a:p>
                      <a:pPr algn="ctr" fontAlgn="ctr">
                        <a:buNone/>
                      </a:pPr>
                      <a:r>
                        <a:rPr lang="en-IN" sz="1100" b="0" i="0" u="none" strike="noStrike">
                          <a:solidFill>
                            <a:srgbClr val="000000"/>
                          </a:solidFill>
                          <a:effectLst/>
                          <a:latin typeface="Arial" panose="020B0604020202020204" pitchFamily="34" charset="0"/>
                        </a:rPr>
                        <a:t>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SLATES M.S.FOR CANE CARRIER CHAIN 200 MM PITCH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0.039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980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11.7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442635"/>
                  </a:ext>
                </a:extLst>
              </a:tr>
              <a:tr h="384320">
                <a:tc>
                  <a:txBody>
                    <a:bodyPr/>
                    <a:lstStyle/>
                    <a:p>
                      <a:pPr algn="ctr" fontAlgn="ctr">
                        <a:buNone/>
                      </a:pPr>
                      <a:r>
                        <a:rPr lang="en-IN" sz="1100" b="0" i="0" u="none" strike="noStrike">
                          <a:solidFill>
                            <a:srgbClr val="000000"/>
                          </a:solidFill>
                          <a:effectLst/>
                          <a:latin typeface="Arial" panose="020B0604020202020204" pitchFamily="34"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FORGED STEEL INTERMDIATE SHAFT FOR MILL TRANSMISSION GEAR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42317"/>
                  </a:ext>
                </a:extLst>
              </a:tr>
              <a:tr h="520289">
                <a:tc>
                  <a:txBody>
                    <a:bodyPr/>
                    <a:lstStyle/>
                    <a:p>
                      <a:pPr algn="ctr" fontAlgn="ctr">
                        <a:buNone/>
                      </a:pPr>
                      <a:r>
                        <a:rPr lang="en-IN" sz="1100" b="0" i="0" u="none" strike="noStrike">
                          <a:solidFill>
                            <a:srgbClr val="000000"/>
                          </a:solidFill>
                          <a:effectLst/>
                          <a:latin typeface="Arial" panose="020B0604020202020204" pitchFamily="34" charset="0"/>
                        </a:rPr>
                        <a:t>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100" b="0" i="0" u="none" strike="noStrike">
                          <a:solidFill>
                            <a:srgbClr val="000000"/>
                          </a:solidFill>
                          <a:effectLst/>
                          <a:latin typeface="Arial" panose="020B0604020202020204" pitchFamily="34" charset="0"/>
                        </a:rPr>
                        <a:t>G.M. LINER FOR KCP MILL (BOTTOM ROLLER),</a:t>
                      </a:r>
                      <a:r>
                        <a:rPr lang="en-IN" sz="1100" b="0" i="0" u="none" strike="noStrike" err="1">
                          <a:solidFill>
                            <a:srgbClr val="000000"/>
                          </a:solidFill>
                          <a:effectLst/>
                          <a:latin typeface="Arial" panose="020B0604020202020204" pitchFamily="34" charset="0"/>
                        </a:rPr>
                        <a:t>Drg</a:t>
                      </a:r>
                      <a:r>
                        <a:rPr lang="en-IN" sz="1100" b="0" i="0" u="none" strike="noStrike">
                          <a:solidFill>
                            <a:srgbClr val="000000"/>
                          </a:solidFill>
                          <a:effectLst/>
                          <a:latin typeface="Arial" panose="020B0604020202020204" pitchFamily="34" charset="0"/>
                        </a:rPr>
                        <a:t> No : M-KCP-14-16 ,MOC LTB 1 with test certificate on Conversion Basis ,Appx </a:t>
                      </a:r>
                      <a:r>
                        <a:rPr lang="en-IN" sz="1100" b="0" i="0" u="none" strike="noStrike" err="1">
                          <a:solidFill>
                            <a:srgbClr val="000000"/>
                          </a:solidFill>
                          <a:effectLst/>
                          <a:latin typeface="Arial" panose="020B0604020202020204" pitchFamily="34" charset="0"/>
                        </a:rPr>
                        <a:t>Wts</a:t>
                      </a:r>
                      <a:r>
                        <a:rPr lang="en-IN" sz="1100" b="0" i="0" u="none" strike="noStrike">
                          <a:solidFill>
                            <a:srgbClr val="000000"/>
                          </a:solidFill>
                          <a:effectLst/>
                          <a:latin typeface="Arial" panose="020B0604020202020204" pitchFamily="34" charset="0"/>
                        </a:rPr>
                        <a:t> :550 Kg / Each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Nos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9832422"/>
                  </a:ext>
                </a:extLst>
              </a:tr>
              <a:tr h="693719">
                <a:tc>
                  <a:txBody>
                    <a:bodyPr/>
                    <a:lstStyle/>
                    <a:p>
                      <a:pPr algn="ctr" fontAlgn="ctr">
                        <a:buNone/>
                      </a:pPr>
                      <a:r>
                        <a:rPr lang="en-IN" sz="1100" b="0" i="0" u="none" strike="noStrike">
                          <a:solidFill>
                            <a:srgbClr val="000000"/>
                          </a:solidFill>
                          <a:effectLst/>
                          <a:latin typeface="Arial" panose="020B0604020202020204" pitchFamily="34" charset="0"/>
                        </a:rPr>
                        <a:t>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100" b="0" i="0" u="none" strike="noStrike">
                          <a:solidFill>
                            <a:srgbClr val="000000"/>
                          </a:solidFill>
                          <a:effectLst/>
                          <a:latin typeface="Arial" panose="020B0604020202020204" pitchFamily="34" charset="0"/>
                        </a:rPr>
                        <a:t>G.M. LINER Top Roller Top half FOR KCP MILL(TOP ROLLER),</a:t>
                      </a:r>
                      <a:r>
                        <a:rPr lang="en-IN" sz="1100" b="0" i="0" u="none" strike="noStrike" err="1">
                          <a:solidFill>
                            <a:srgbClr val="000000"/>
                          </a:solidFill>
                          <a:effectLst/>
                          <a:latin typeface="Arial" panose="020B0604020202020204" pitchFamily="34" charset="0"/>
                        </a:rPr>
                        <a:t>Drg</a:t>
                      </a:r>
                      <a:r>
                        <a:rPr lang="en-IN" sz="1100" b="0" i="0" u="none" strike="noStrike">
                          <a:solidFill>
                            <a:srgbClr val="000000"/>
                          </a:solidFill>
                          <a:effectLst/>
                          <a:latin typeface="Arial" panose="020B0604020202020204" pitchFamily="34" charset="0"/>
                        </a:rPr>
                        <a:t> No: M-KCP-45-20 ,MOC: LTB1 with test certificate on Conversion Basis, Appx Wts:360 Kg / Each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Nos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130990"/>
                  </a:ext>
                </a:extLst>
              </a:tr>
              <a:tr h="693719">
                <a:tc>
                  <a:txBody>
                    <a:bodyPr/>
                    <a:lstStyle/>
                    <a:p>
                      <a:pPr algn="ctr" fontAlgn="ctr">
                        <a:buNone/>
                      </a:pPr>
                      <a:r>
                        <a:rPr lang="en-IN" sz="1100" b="0" i="0" u="none" strike="noStrike">
                          <a:solidFill>
                            <a:srgbClr val="000000"/>
                          </a:solidFill>
                          <a:effectLst/>
                          <a:latin typeface="Arial" panose="020B0604020202020204" pitchFamily="34" charset="0"/>
                        </a:rPr>
                        <a:t>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100" b="0" i="0" u="none" strike="noStrike">
                          <a:solidFill>
                            <a:srgbClr val="000000"/>
                          </a:solidFill>
                          <a:effectLst/>
                          <a:latin typeface="Arial" panose="020B0604020202020204" pitchFamily="34" charset="0"/>
                        </a:rPr>
                        <a:t>G.M. LINER Top Roller Bottom half FOR KCP MILL(TOP ROLLER),</a:t>
                      </a:r>
                      <a:r>
                        <a:rPr lang="en-IN" sz="1100" b="0" i="0" u="none" strike="noStrike" err="1">
                          <a:solidFill>
                            <a:srgbClr val="000000"/>
                          </a:solidFill>
                          <a:effectLst/>
                          <a:latin typeface="Arial" panose="020B0604020202020204" pitchFamily="34" charset="0"/>
                        </a:rPr>
                        <a:t>Drg</a:t>
                      </a:r>
                      <a:r>
                        <a:rPr lang="en-IN" sz="1100" b="0" i="0" u="none" strike="noStrike">
                          <a:solidFill>
                            <a:srgbClr val="000000"/>
                          </a:solidFill>
                          <a:effectLst/>
                          <a:latin typeface="Arial" panose="020B0604020202020204" pitchFamily="34" charset="0"/>
                        </a:rPr>
                        <a:t> No: M-KCP-46-20 MOC: LTB1 with test certificate on Conversion Basis, Appx </a:t>
                      </a:r>
                      <a:r>
                        <a:rPr lang="en-IN" sz="1100" b="0" i="0" u="none" strike="noStrike" err="1">
                          <a:solidFill>
                            <a:srgbClr val="000000"/>
                          </a:solidFill>
                          <a:effectLst/>
                          <a:latin typeface="Arial" panose="020B0604020202020204" pitchFamily="34" charset="0"/>
                        </a:rPr>
                        <a:t>Wts</a:t>
                      </a:r>
                      <a:r>
                        <a:rPr lang="en-IN" sz="1100" b="0" i="0" u="none" strike="noStrike">
                          <a:solidFill>
                            <a:srgbClr val="000000"/>
                          </a:solidFill>
                          <a:effectLst/>
                          <a:latin typeface="Arial" panose="020B0604020202020204" pitchFamily="34" charset="0"/>
                        </a:rPr>
                        <a:t> :242 Kg / Each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Nos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253196"/>
                  </a:ext>
                </a:extLst>
              </a:tr>
              <a:tr h="693719">
                <a:tc>
                  <a:txBody>
                    <a:bodyPr/>
                    <a:lstStyle/>
                    <a:p>
                      <a:pPr algn="ctr" fontAlgn="ctr">
                        <a:buNone/>
                      </a:pPr>
                      <a:r>
                        <a:rPr lang="en-IN" sz="1100" b="0" i="0" u="none" strike="noStrike">
                          <a:solidFill>
                            <a:srgbClr val="000000"/>
                          </a:solidFill>
                          <a:effectLst/>
                          <a:latin typeface="Arial" panose="020B0604020202020204" pitchFamily="34" charset="0"/>
                        </a:rPr>
                        <a:t>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100" b="0" i="0" u="none" strike="noStrike">
                          <a:solidFill>
                            <a:srgbClr val="000000"/>
                          </a:solidFill>
                          <a:effectLst/>
                          <a:latin typeface="Arial" panose="020B0604020202020204" pitchFamily="34" charset="0"/>
                        </a:rPr>
                        <a:t>G.M. LINER Top Roller top half &amp; Bottom Roller bottom half FOR TEXMACO MILL </a:t>
                      </a:r>
                      <a:r>
                        <a:rPr lang="en-IN" sz="1100" b="0" i="0" u="none" strike="noStrike" err="1">
                          <a:solidFill>
                            <a:srgbClr val="000000"/>
                          </a:solidFill>
                          <a:effectLst/>
                          <a:latin typeface="Arial" panose="020B0604020202020204" pitchFamily="34" charset="0"/>
                        </a:rPr>
                        <a:t>Drg</a:t>
                      </a:r>
                      <a:r>
                        <a:rPr lang="en-IN" sz="1100" b="0" i="0" u="none" strike="noStrike">
                          <a:solidFill>
                            <a:srgbClr val="000000"/>
                          </a:solidFill>
                          <a:effectLst/>
                          <a:latin typeface="Arial" panose="020B0604020202020204" pitchFamily="34" charset="0"/>
                        </a:rPr>
                        <a:t> No: TM-GEN-07-07,MOC: LTB1 with test certificate on Conversion Basis, Appx Wts:130 Kg/Each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Nos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1.12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736580"/>
                  </a:ext>
                </a:extLst>
              </a:tr>
              <a:tr h="384320">
                <a:tc>
                  <a:txBody>
                    <a:bodyPr/>
                    <a:lstStyle/>
                    <a:p>
                      <a:pPr algn="ctr" fontAlgn="ctr">
                        <a:buNone/>
                      </a:pPr>
                      <a:r>
                        <a:rPr lang="en-IN" sz="1100" b="0" i="0" u="none" strike="noStrike">
                          <a:solidFill>
                            <a:srgbClr val="000000"/>
                          </a:solidFill>
                          <a:effectLst/>
                          <a:latin typeface="Arial" panose="020B0604020202020204" pitchFamily="34"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100" b="0" i="0" u="none" strike="noStrike">
                          <a:solidFill>
                            <a:srgbClr val="000000"/>
                          </a:solidFill>
                          <a:effectLst/>
                          <a:latin typeface="Arial" panose="020B0604020202020204" pitchFamily="34" charset="0"/>
                        </a:rPr>
                        <a:t>HOIST DRUM FOR CANE UNLOADER APD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NOS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561946"/>
                  </a:ext>
                </a:extLst>
              </a:tr>
            </a:tbl>
          </a:graphicData>
        </a:graphic>
      </p:graphicFrame>
    </p:spTree>
    <p:extLst>
      <p:ext uri="{BB962C8B-B14F-4D97-AF65-F5344CB8AC3E}">
        <p14:creationId xmlns:p14="http://schemas.microsoft.com/office/powerpoint/2010/main" val="1318377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3FD40-AE32-6CB9-0C99-352AB9A0593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8D43E7-A304-D4AC-FB5A-C431B9F2F4FD}"/>
              </a:ext>
            </a:extLst>
          </p:cNvPr>
          <p:cNvSpPr txBox="1"/>
          <p:nvPr/>
        </p:nvSpPr>
        <p:spPr>
          <a:xfrm>
            <a:off x="1645674" y="368490"/>
            <a:ext cx="8900651" cy="400110"/>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LONG DELEVERY ITEM REQUIRED FOR OFF SEASON 2026</a:t>
            </a:r>
            <a:endParaRPr lang="en-IN" sz="2000" b="1">
              <a:latin typeface="Segoe UI" panose="020B0502040204020203" pitchFamily="34" charset="0"/>
              <a:cs typeface="Segoe UI" panose="020B0502040204020203" pitchFamily="34" charset="0"/>
            </a:endParaRPr>
          </a:p>
        </p:txBody>
      </p:sp>
      <p:graphicFrame>
        <p:nvGraphicFramePr>
          <p:cNvPr id="4" name="Table 3">
            <a:extLst>
              <a:ext uri="{FF2B5EF4-FFF2-40B4-BE49-F238E27FC236}">
                <a16:creationId xmlns:a16="http://schemas.microsoft.com/office/drawing/2014/main" id="{5858231C-C91D-9D6E-79EA-553CAA835FD0}"/>
              </a:ext>
            </a:extLst>
          </p:cNvPr>
          <p:cNvGraphicFramePr>
            <a:graphicFrameLocks noGrp="1"/>
          </p:cNvGraphicFramePr>
          <p:nvPr/>
        </p:nvGraphicFramePr>
        <p:xfrm>
          <a:off x="533400" y="914400"/>
          <a:ext cx="11353800" cy="5575107"/>
        </p:xfrm>
        <a:graphic>
          <a:graphicData uri="http://schemas.openxmlformats.org/drawingml/2006/table">
            <a:tbl>
              <a:tblPr>
                <a:tableStyleId>{5C22544A-7EE6-4342-B048-85BDC9FD1C3A}</a:tableStyleId>
              </a:tblPr>
              <a:tblGrid>
                <a:gridCol w="346011">
                  <a:extLst>
                    <a:ext uri="{9D8B030D-6E8A-4147-A177-3AD203B41FA5}">
                      <a16:colId xmlns:a16="http://schemas.microsoft.com/office/drawing/2014/main" val="2810629431"/>
                    </a:ext>
                  </a:extLst>
                </a:gridCol>
                <a:gridCol w="3496346">
                  <a:extLst>
                    <a:ext uri="{9D8B030D-6E8A-4147-A177-3AD203B41FA5}">
                      <a16:colId xmlns:a16="http://schemas.microsoft.com/office/drawing/2014/main" val="3761618276"/>
                    </a:ext>
                  </a:extLst>
                </a:gridCol>
                <a:gridCol w="412750">
                  <a:extLst>
                    <a:ext uri="{9D8B030D-6E8A-4147-A177-3AD203B41FA5}">
                      <a16:colId xmlns:a16="http://schemas.microsoft.com/office/drawing/2014/main" val="3198042466"/>
                    </a:ext>
                  </a:extLst>
                </a:gridCol>
                <a:gridCol w="395288">
                  <a:extLst>
                    <a:ext uri="{9D8B030D-6E8A-4147-A177-3AD203B41FA5}">
                      <a16:colId xmlns:a16="http://schemas.microsoft.com/office/drawing/2014/main" val="907602503"/>
                    </a:ext>
                  </a:extLst>
                </a:gridCol>
                <a:gridCol w="462836">
                  <a:extLst>
                    <a:ext uri="{9D8B030D-6E8A-4147-A177-3AD203B41FA5}">
                      <a16:colId xmlns:a16="http://schemas.microsoft.com/office/drawing/2014/main" val="2559000670"/>
                    </a:ext>
                  </a:extLst>
                </a:gridCol>
                <a:gridCol w="390525">
                  <a:extLst>
                    <a:ext uri="{9D8B030D-6E8A-4147-A177-3AD203B41FA5}">
                      <a16:colId xmlns:a16="http://schemas.microsoft.com/office/drawing/2014/main" val="1570560845"/>
                    </a:ext>
                  </a:extLst>
                </a:gridCol>
                <a:gridCol w="390525">
                  <a:extLst>
                    <a:ext uri="{9D8B030D-6E8A-4147-A177-3AD203B41FA5}">
                      <a16:colId xmlns:a16="http://schemas.microsoft.com/office/drawing/2014/main" val="3115430047"/>
                    </a:ext>
                  </a:extLst>
                </a:gridCol>
                <a:gridCol w="390525">
                  <a:extLst>
                    <a:ext uri="{9D8B030D-6E8A-4147-A177-3AD203B41FA5}">
                      <a16:colId xmlns:a16="http://schemas.microsoft.com/office/drawing/2014/main" val="1938446214"/>
                    </a:ext>
                  </a:extLst>
                </a:gridCol>
                <a:gridCol w="390525">
                  <a:extLst>
                    <a:ext uri="{9D8B030D-6E8A-4147-A177-3AD203B41FA5}">
                      <a16:colId xmlns:a16="http://schemas.microsoft.com/office/drawing/2014/main" val="2092384234"/>
                    </a:ext>
                  </a:extLst>
                </a:gridCol>
                <a:gridCol w="417322">
                  <a:extLst>
                    <a:ext uri="{9D8B030D-6E8A-4147-A177-3AD203B41FA5}">
                      <a16:colId xmlns:a16="http://schemas.microsoft.com/office/drawing/2014/main" val="1543501778"/>
                    </a:ext>
                  </a:extLst>
                </a:gridCol>
                <a:gridCol w="315912">
                  <a:extLst>
                    <a:ext uri="{9D8B030D-6E8A-4147-A177-3AD203B41FA5}">
                      <a16:colId xmlns:a16="http://schemas.microsoft.com/office/drawing/2014/main" val="3952738103"/>
                    </a:ext>
                  </a:extLst>
                </a:gridCol>
                <a:gridCol w="557825">
                  <a:extLst>
                    <a:ext uri="{9D8B030D-6E8A-4147-A177-3AD203B41FA5}">
                      <a16:colId xmlns:a16="http://schemas.microsoft.com/office/drawing/2014/main" val="4251940662"/>
                    </a:ext>
                  </a:extLst>
                </a:gridCol>
                <a:gridCol w="519588">
                  <a:extLst>
                    <a:ext uri="{9D8B030D-6E8A-4147-A177-3AD203B41FA5}">
                      <a16:colId xmlns:a16="http://schemas.microsoft.com/office/drawing/2014/main" val="1850605815"/>
                    </a:ext>
                  </a:extLst>
                </a:gridCol>
                <a:gridCol w="1343822">
                  <a:extLst>
                    <a:ext uri="{9D8B030D-6E8A-4147-A177-3AD203B41FA5}">
                      <a16:colId xmlns:a16="http://schemas.microsoft.com/office/drawing/2014/main" val="1892398071"/>
                    </a:ext>
                  </a:extLst>
                </a:gridCol>
                <a:gridCol w="1524000">
                  <a:extLst>
                    <a:ext uri="{9D8B030D-6E8A-4147-A177-3AD203B41FA5}">
                      <a16:colId xmlns:a16="http://schemas.microsoft.com/office/drawing/2014/main" val="1447456805"/>
                    </a:ext>
                  </a:extLst>
                </a:gridCol>
              </a:tblGrid>
              <a:tr h="330682">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Sl.NO</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ITEM DECRIPTION</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UOM</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Rate</a:t>
                      </a:r>
                    </a:p>
                    <a:p>
                      <a:pPr algn="ctr" fontAlgn="ctr">
                        <a:buNone/>
                      </a:pPr>
                      <a:r>
                        <a:rPr lang="en-IN" sz="1200" b="1" u="none" strike="noStrike">
                          <a:effectLst/>
                          <a:latin typeface="Segoe UI" panose="020B0502040204020203" pitchFamily="34" charset="0"/>
                          <a:cs typeface="Segoe UI" panose="020B0502040204020203" pitchFamily="34" charset="0"/>
                        </a:rPr>
                        <a:t>/unit</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Ins Qty</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gridSpan="4">
                  <a:txBody>
                    <a:bodyPr/>
                    <a:lstStyle/>
                    <a:p>
                      <a:pPr algn="ctr" fontAlgn="ctr">
                        <a:buNone/>
                      </a:pPr>
                      <a:r>
                        <a:rPr lang="en-IN" sz="1200" b="1" u="none" strike="noStrike">
                          <a:effectLst/>
                          <a:latin typeface="Segoe UI" panose="020B0502040204020203" pitchFamily="34" charset="0"/>
                          <a:cs typeface="Segoe UI" panose="020B0502040204020203" pitchFamily="34" charset="0"/>
                        </a:rPr>
                        <a:t>OFF SEASON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Stock </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IN"/>
                    </a:p>
                  </a:txBody>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Net Req.</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Total value</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IN" sz="1200" b="1" u="none" strike="noStrike">
                          <a:effectLst/>
                          <a:latin typeface="Segoe UI" panose="020B0502040204020203" pitchFamily="34" charset="0"/>
                          <a:cs typeface="Segoe UI" panose="020B0502040204020203" pitchFamily="34" charset="0"/>
                        </a:rPr>
                        <a:t>Remark</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rowSpan="2">
                  <a:txBody>
                    <a:bodyPr/>
                    <a:lstStyle/>
                    <a:p>
                      <a:pPr algn="ctr" fontAlgn="ctr">
                        <a:buNone/>
                      </a:pPr>
                      <a:r>
                        <a:rPr lang="en-US" sz="1200" b="1" i="0" u="none" strike="noStrike">
                          <a:solidFill>
                            <a:srgbClr val="000000"/>
                          </a:solidFill>
                          <a:effectLst/>
                          <a:latin typeface="Segoe UI" panose="020B0502040204020203" pitchFamily="34" charset="0"/>
                          <a:cs typeface="Segoe UI" panose="020B0502040204020203" pitchFamily="34" charset="0"/>
                        </a:rPr>
                        <a:t>Status</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444878052"/>
                  </a:ext>
                </a:extLst>
              </a:tr>
              <a:tr h="494585">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2026</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2025</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2024</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2023</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Store</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ctr">
                        <a:buNone/>
                      </a:pPr>
                      <a:r>
                        <a:rPr lang="en-IN" sz="1200" b="1" u="none" strike="noStrike">
                          <a:effectLst/>
                          <a:latin typeface="Segoe UI" panose="020B0502040204020203" pitchFamily="34" charset="0"/>
                          <a:cs typeface="Segoe UI" panose="020B0502040204020203" pitchFamily="34" charset="0"/>
                        </a:rPr>
                        <a:t>Mill</a:t>
                      </a:r>
                      <a:endParaRPr lang="en-IN" sz="1200" b="1" i="0" u="none" strike="noStrike">
                        <a:solidFill>
                          <a:srgbClr val="000000"/>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758025099"/>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BEARING HOUSING BOTTOM HALF OFSIDE ROLLER FOR TEXMACO MILL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5.52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10">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u="none" strike="noStrike">
                          <a:effectLst/>
                          <a:highlight>
                            <a:srgbClr val="00FF00"/>
                          </a:highlight>
                          <a:latin typeface="Segoe UI" panose="020B0502040204020203" pitchFamily="34" charset="0"/>
                          <a:cs typeface="Segoe UI" panose="020B0502040204020203" pitchFamily="34" charset="0"/>
                        </a:rPr>
                        <a:t>All Drawing &amp; list sent to purchase department for Enquiry on dated 23.01.26</a:t>
                      </a:r>
                      <a:endParaRPr lang="en-IN" sz="11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p>
                      <a:pPr algn="l" fontAlgn="ctr">
                        <a:buNone/>
                      </a:pPr>
                      <a:endParaRPr lang="en-IN" sz="1100" b="1" i="0" u="none" strike="noStrike">
                        <a:solidFill>
                          <a:srgbClr val="000000"/>
                        </a:solidFill>
                        <a:effectLst/>
                        <a:highlight>
                          <a:srgbClr val="00FF00"/>
                        </a:highlight>
                        <a:latin typeface="Segoe UI" panose="020B0502040204020203" pitchFamily="34" charset="0"/>
                        <a:cs typeface="Segoe UI" panose="020B0502040204020203" pitchFamily="34" charset="0"/>
                      </a:endParaRPr>
                    </a:p>
                    <a:p>
                      <a:pPr algn="l" fontAlgn="ctr">
                        <a:buNone/>
                      </a:pPr>
                      <a:endParaRPr lang="en-IN" sz="1100" b="0" i="0" u="none" strike="noStrike">
                        <a:solidFill>
                          <a:srgbClr val="000000"/>
                        </a:solidFill>
                        <a:effectLst/>
                        <a:latin typeface="Arial" panose="020B0604020202020204" pitchFamily="34" charset="0"/>
                      </a:endParaRPr>
                    </a:p>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139831"/>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PROOF MACHINE FORGED STEEL,SHAFT SIZE 460MM DIAX2080L(T. Gear)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100" b="0" i="0" u="none" strike="noStrike">
                          <a:solidFill>
                            <a:srgbClr val="000000"/>
                          </a:solidFill>
                          <a:effectLst/>
                          <a:latin typeface="Arial" panose="020B0604020202020204" pitchFamily="34" charset="0"/>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100" b="0" i="0" u="none" strike="noStrike">
                          <a:solidFill>
                            <a:srgbClr val="000000"/>
                          </a:solidFill>
                          <a:effectLst/>
                          <a:latin typeface="Arial" panose="020B0604020202020204" pitchFamily="34" charset="0"/>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100" b="0" i="0" u="none" strike="noStrike">
                          <a:solidFill>
                            <a:srgbClr val="000000"/>
                          </a:solidFill>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100" b="0" i="0" u="none" strike="noStrike">
                          <a:solidFill>
                            <a:srgbClr val="000000"/>
                          </a:solidFill>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553300"/>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NEW PINION SHAFT FOR,TRANSMISSION GEAR OF MILL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3.66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100" b="0" i="0" u="none" strike="noStrike">
                          <a:solidFill>
                            <a:srgbClr val="000000"/>
                          </a:solidFill>
                          <a:effectLst/>
                          <a:latin typeface="Arial" panose="020B0604020202020204" pitchFamily="34" charset="0"/>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100" b="0" i="0" u="none" strike="noStrike">
                          <a:solidFill>
                            <a:srgbClr val="000000"/>
                          </a:solidFill>
                          <a:effectLst/>
                          <a:latin typeface="Arial" panose="020B0604020202020204" pitchFamily="34" charset="0"/>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100" b="0" i="0" u="none" strike="noStrike">
                          <a:solidFill>
                            <a:srgbClr val="000000"/>
                          </a:solidFill>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100" b="0" i="0" u="none" strike="noStrike">
                          <a:solidFill>
                            <a:srgbClr val="000000"/>
                          </a:solidFill>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3.66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0737385"/>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IMPACT IDLER WITH SYNTHETIC,RUBBER AS DRG NO M-KCP-35-21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0.55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442635"/>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ANTI MAGNETIC IDLER (SS 304)  SIZE 141MM DIA X 2400MM LONG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42317"/>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DOUBLE ROW SPHERICAL ROLLER BEARING  239 / 560 BK.MB C3/W33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4.76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9832422"/>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100" b="0" i="0" u="none" strike="noStrike">
                          <a:solidFill>
                            <a:srgbClr val="000000"/>
                          </a:solidFill>
                          <a:effectLst/>
                          <a:latin typeface="Arial" panose="020B0604020202020204" pitchFamily="34" charset="0"/>
                        </a:rPr>
                        <a:t>GEAR COUPLING GC-114 ,MAKE-NU-TECK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130990"/>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IN" sz="1100" b="0" i="0" u="none" strike="noStrike">
                          <a:solidFill>
                            <a:srgbClr val="000000"/>
                          </a:solidFill>
                          <a:effectLst/>
                          <a:latin typeface="Arial" panose="020B0604020202020204" pitchFamily="34" charset="0"/>
                        </a:rPr>
                        <a:t>GEAR COUPLING GC-D-2008-C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0.68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253196"/>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0" i="0" u="none" strike="noStrike">
                          <a:solidFill>
                            <a:srgbClr val="000000"/>
                          </a:solidFill>
                          <a:effectLst/>
                          <a:latin typeface="Arial" panose="020B0604020202020204" pitchFamily="34" charset="0"/>
                        </a:rPr>
                        <a:t>SPACER TYPE GEAR COUPLING GC-110 ,MAKE-NU-TECK for Shredder APD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0"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736580"/>
                  </a:ext>
                </a:extLst>
              </a:tr>
              <a:tr h="474984">
                <a:tc>
                  <a:txBody>
                    <a:bodyPr/>
                    <a:lstStyle/>
                    <a:p>
                      <a:pPr algn="ctr" fontAlgn="ctr">
                        <a:buNone/>
                      </a:pPr>
                      <a:r>
                        <a:rPr lang="en-IN" sz="1100" b="0" i="0" u="none" strike="noStrike">
                          <a:solidFill>
                            <a:srgbClr val="000000"/>
                          </a:solidFill>
                          <a:effectLst/>
                          <a:latin typeface="Arial" panose="020B0604020202020204" pitchFamily="34" charset="0"/>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6000" algn="l" fontAlgn="ctr">
                        <a:buNone/>
                      </a:pPr>
                      <a:r>
                        <a:rPr lang="en-US" sz="1100" b="1" i="0" u="none" strike="noStrike">
                          <a:solidFill>
                            <a:srgbClr val="000000"/>
                          </a:solidFill>
                          <a:effectLst/>
                          <a:latin typeface="Arial" panose="020B0604020202020204" pitchFamily="34" charset="0"/>
                        </a:rPr>
                        <a:t>REPLACEMENT OF HEAD STOCK MILL NO.1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100" b="1"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F18B"/>
                    </a:solidFill>
                  </a:tcPr>
                </a:tc>
                <a:tc>
                  <a:txBody>
                    <a:bodyPr/>
                    <a:lstStyle/>
                    <a:p>
                      <a:pPr algn="ctr" fontAlgn="ctr">
                        <a:buNone/>
                      </a:pPr>
                      <a:r>
                        <a:rPr lang="en-IN" sz="1100" b="0" i="0" u="none" strike="noStrike">
                          <a:solidFill>
                            <a:srgbClr val="000000"/>
                          </a:solidFill>
                          <a:effectLst/>
                          <a:latin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buNone/>
                      </a:pPr>
                      <a:endParaRPr lang="en-IN" sz="1100" b="1" i="0" u="none" strike="noStrike">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561946"/>
                  </a:ext>
                </a:extLst>
              </a:tr>
            </a:tbl>
          </a:graphicData>
        </a:graphic>
      </p:graphicFrame>
    </p:spTree>
    <p:extLst>
      <p:ext uri="{BB962C8B-B14F-4D97-AF65-F5344CB8AC3E}">
        <p14:creationId xmlns:p14="http://schemas.microsoft.com/office/powerpoint/2010/main" val="1549288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8F13F6-E5F8-4FB2-8D97-8F5211C4C023}"/>
              </a:ext>
            </a:extLst>
          </p:cNvPr>
          <p:cNvSpPr>
            <a:spLocks noGrp="1"/>
          </p:cNvSpPr>
          <p:nvPr>
            <p:ph type="body" sz="quarter" idx="11"/>
          </p:nvPr>
        </p:nvSpPr>
        <p:spPr>
          <a:xfrm>
            <a:off x="6267910" y="2133600"/>
            <a:ext cx="5085430" cy="724343"/>
          </a:xfrm>
          <a:prstGeom prst="rect">
            <a:avLst/>
          </a:prstGeom>
        </p:spPr>
        <p:txBody>
          <a:bodyPr>
            <a:normAutofit fontScale="92500" lnSpcReduction="10000"/>
          </a:bodyPr>
          <a:lstStyle/>
          <a:p>
            <a:pPr marL="0" indent="0" algn="ctr">
              <a:buNone/>
            </a:pPr>
            <a:r>
              <a:rPr lang="en-IN" sz="4800" b="1"/>
              <a:t>PRODUCTION</a:t>
            </a:r>
          </a:p>
        </p:txBody>
      </p:sp>
      <p:pic>
        <p:nvPicPr>
          <p:cNvPr id="10" name="Picture Placeholder 9">
            <a:extLst>
              <a:ext uri="{FF2B5EF4-FFF2-40B4-BE49-F238E27FC236}">
                <a16:creationId xmlns:a16="http://schemas.microsoft.com/office/drawing/2014/main" id="{581AE52A-0910-AA88-0C4F-5AFEC44937D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590" r="20590"/>
          <a:stretch>
            <a:fillRect/>
          </a:stretch>
        </p:blipFill>
        <p:spPr/>
      </p:pic>
      <p:sp>
        <p:nvSpPr>
          <p:cNvPr id="2" name="AutoShape 2" descr="https://inc-powerpoint.officeapps.live.com/pods/GetClipboardImage.ashx?Id=3f040bf3-0dbe-4ff2-a653-3a6ee1022013&amp;DC=IN3&amp;pkey=1b1c7329-7cac-42a4-90f6-3982298e5d09&amp;wdwaccluster=IN3"/>
          <p:cNvSpPr>
            <a:spLocks noChangeAspect="1" noChangeArrowheads="1"/>
          </p:cNvSpPr>
          <p:nvPr/>
        </p:nvSpPr>
        <p:spPr bwMode="auto">
          <a:xfrm>
            <a:off x="2190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57678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t>69</a:t>
            </a:fld>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itle 2"/>
          <p:cNvSpPr>
            <a:spLocks noGrp="1"/>
          </p:cNvSpPr>
          <p:nvPr>
            <p:ph type="title"/>
          </p:nvPr>
        </p:nvSpPr>
        <p:spPr>
          <a:xfrm>
            <a:off x="2224063" y="192382"/>
            <a:ext cx="7529537" cy="542621"/>
          </a:xfrm>
          <a:solidFill>
            <a:schemeClr val="bg1"/>
          </a:solidFill>
        </p:spPr>
        <p:txBody>
          <a:bodyPr>
            <a:normAutofit/>
          </a:bodyPr>
          <a:lstStyle/>
          <a:p>
            <a:pPr algn="ctr"/>
            <a:r>
              <a:rPr lang="en-US" sz="2800" b="1">
                <a:solidFill>
                  <a:srgbClr val="002060"/>
                </a:solidFill>
              </a:rPr>
              <a:t>General Observation</a:t>
            </a:r>
            <a:endParaRPr lang="en-IN" sz="2800" b="1">
              <a:solidFill>
                <a:srgbClr val="002060"/>
              </a:solidFill>
            </a:endParaRPr>
          </a:p>
        </p:txBody>
      </p:sp>
      <p:sp>
        <p:nvSpPr>
          <p:cNvPr id="5" name="Rectangle 3"/>
          <p:cNvSpPr txBox="1"/>
          <p:nvPr/>
        </p:nvSpPr>
        <p:spPr>
          <a:xfrm>
            <a:off x="0" y="914400"/>
            <a:ext cx="12039601" cy="5943600"/>
          </a:xfrm>
          <a:prstGeom prst="rect">
            <a:avLst/>
          </a:prstGeom>
          <a:ln>
            <a:solidFill>
              <a:schemeClr val="tx1"/>
            </a:solidFill>
          </a:ln>
        </p:spPr>
        <p:txBody>
          <a:bodyPr vert="horz" lIns="91440" tIns="45720" rIns="91440" bIns="45720" rtlCol="0">
            <a:noAutofit/>
          </a:bodyPr>
          <a:lstStyle/>
          <a:p>
            <a:pPr marR="0" lvl="1" algn="just" defTabSz="914400" rtl="0" eaLnBrk="1" fontAlgn="auto" latinLnBrk="0" hangingPunct="1">
              <a:lnSpc>
                <a:spcPct val="150000"/>
              </a:lnSpc>
              <a:spcBef>
                <a:spcPts val="0"/>
              </a:spcBef>
              <a:spcAft>
                <a:spcPts val="0"/>
              </a:spcAft>
              <a:buClrTx/>
              <a:buSzTx/>
              <a:defRPr/>
            </a:pPr>
            <a:endParaRPr lang="en-US" sz="2400" b="1"/>
          </a:p>
          <a:p>
            <a:pPr marL="800100" marR="0" lvl="1"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2400" b="1"/>
              <a:t>The mud removal system and R-3 pan boiling system are operating satisfactorily in all respects. </a:t>
            </a:r>
          </a:p>
          <a:p>
            <a:pPr marL="800100" marR="0" lvl="1"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2400" b="1"/>
              <a:t>Syrup diversion and B heavy diversion process validation fee has been deposited  and NSI team visit is awaited for the same.</a:t>
            </a:r>
          </a:p>
          <a:p>
            <a:pPr marL="800100" marR="0" lvl="1"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2400" b="1"/>
              <a:t>The offer for the rotary dryer for brown sugar drying has been received.</a:t>
            </a:r>
          </a:p>
          <a:p>
            <a:pPr marR="0" lvl="1" algn="just" defTabSz="914400" rtl="0" eaLnBrk="1" fontAlgn="auto" latinLnBrk="0" hangingPunct="1">
              <a:lnSpc>
                <a:spcPct val="150000"/>
              </a:lnSpc>
              <a:spcBef>
                <a:spcPts val="0"/>
              </a:spcBef>
              <a:spcAft>
                <a:spcPts val="0"/>
              </a:spcAft>
              <a:buClrTx/>
              <a:buSzTx/>
              <a:defRPr/>
            </a:pPr>
            <a:endParaRPr kumimoji="0" lang="en-US" sz="2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457200" marR="0" lvl="1" indent="0" algn="just" defTabSz="914400" rtl="0" eaLnBrk="1" fontAlgn="auto" latinLnBrk="0" hangingPunct="1">
              <a:lnSpc>
                <a:spcPct val="150000"/>
              </a:lnSpc>
              <a:spcBef>
                <a:spcPts val="0"/>
              </a:spcBef>
              <a:spcAft>
                <a:spcPts val="0"/>
              </a:spcAft>
              <a:buClrTx/>
              <a:buSzTx/>
              <a:buFontTx/>
              <a:buNone/>
              <a:defRPr/>
            </a:pPr>
            <a:endParaRPr kumimoji="0" lang="en-US" sz="2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1C7525A-C8A4-619A-4ACE-4A0293F27CEA}"/>
              </a:ext>
            </a:extLst>
          </p:cNvPr>
          <p:cNvSpPr>
            <a:spLocks noGrp="1"/>
          </p:cNvSpPr>
          <p:nvPr>
            <p:ph type="body" sz="quarter" idx="11"/>
          </p:nvPr>
        </p:nvSpPr>
        <p:spPr/>
        <p:txBody>
          <a:bodyPr anchor="ctr"/>
          <a:lstStyle/>
          <a:p>
            <a:pPr algn="ctr"/>
            <a:r>
              <a:rPr lang="en-US" sz="5400" b="1"/>
              <a:t>CANE</a:t>
            </a:r>
          </a:p>
        </p:txBody>
      </p:sp>
      <p:pic>
        <p:nvPicPr>
          <p:cNvPr id="14" name="Picture Placeholder 13" descr="A picture containing outdoor, sky, grass, plant&#10;&#10;Description automatically generated">
            <a:extLst>
              <a:ext uri="{FF2B5EF4-FFF2-40B4-BE49-F238E27FC236}">
                <a16:creationId xmlns:a16="http://schemas.microsoft.com/office/drawing/2014/main" id="{32DE7C71-3CD3-110A-4BAA-49AFCD23A3E3}"/>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23858" r="23858"/>
          <a:stretch/>
        </p:blipFill>
        <p:spPr>
          <a:xfrm>
            <a:off x="0" y="0"/>
            <a:ext cx="5378450" cy="6858000"/>
          </a:xfrm>
          <a:prstGeom prst="rect">
            <a:avLst/>
          </a:prstGeom>
        </p:spPr>
      </p:pic>
    </p:spTree>
    <p:extLst>
      <p:ext uri="{BB962C8B-B14F-4D97-AF65-F5344CB8AC3E}">
        <p14:creationId xmlns:p14="http://schemas.microsoft.com/office/powerpoint/2010/main" val="179385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CE6AF-C53E-399C-57BC-22D037E9D7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E7E890-1DB1-BB50-F276-58A776D1B1E3}"/>
              </a:ext>
            </a:extLst>
          </p:cNvPr>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t>70</a:t>
            </a:fld>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itle 2">
            <a:extLst>
              <a:ext uri="{FF2B5EF4-FFF2-40B4-BE49-F238E27FC236}">
                <a16:creationId xmlns:a16="http://schemas.microsoft.com/office/drawing/2014/main" id="{2CAFA45E-A676-6A65-2C5F-6A99B3E17786}"/>
              </a:ext>
            </a:extLst>
          </p:cNvPr>
          <p:cNvSpPr>
            <a:spLocks noGrp="1"/>
          </p:cNvSpPr>
          <p:nvPr>
            <p:ph type="title"/>
          </p:nvPr>
        </p:nvSpPr>
        <p:spPr>
          <a:xfrm>
            <a:off x="2224063" y="192382"/>
            <a:ext cx="7529537" cy="542621"/>
          </a:xfrm>
          <a:solidFill>
            <a:schemeClr val="bg1"/>
          </a:solidFill>
        </p:spPr>
        <p:txBody>
          <a:bodyPr>
            <a:normAutofit/>
          </a:bodyPr>
          <a:lstStyle/>
          <a:p>
            <a:pPr algn="ctr"/>
            <a:r>
              <a:rPr lang="en-US"/>
              <a:t>Long Delivery Item /Jobs</a:t>
            </a:r>
            <a:endParaRPr lang="en-IN" sz="2800" b="1">
              <a:solidFill>
                <a:srgbClr val="002060"/>
              </a:solidFill>
            </a:endParaRPr>
          </a:p>
        </p:txBody>
      </p:sp>
      <p:sp>
        <p:nvSpPr>
          <p:cNvPr id="7" name="Rectangle 5">
            <a:extLst>
              <a:ext uri="{FF2B5EF4-FFF2-40B4-BE49-F238E27FC236}">
                <a16:creationId xmlns:a16="http://schemas.microsoft.com/office/drawing/2014/main" id="{7CEDFAB7-9E5E-2D7C-2536-871E3BBA324D}"/>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 name="Table 9">
            <a:extLst>
              <a:ext uri="{FF2B5EF4-FFF2-40B4-BE49-F238E27FC236}">
                <a16:creationId xmlns:a16="http://schemas.microsoft.com/office/drawing/2014/main" id="{7B78E335-26C4-5E8E-4F57-4FD0A7185A97}"/>
              </a:ext>
            </a:extLst>
          </p:cNvPr>
          <p:cNvGraphicFramePr>
            <a:graphicFrameLocks noGrp="1"/>
          </p:cNvGraphicFramePr>
          <p:nvPr/>
        </p:nvGraphicFramePr>
        <p:xfrm>
          <a:off x="381000" y="990600"/>
          <a:ext cx="11765968" cy="5446076"/>
        </p:xfrm>
        <a:graphic>
          <a:graphicData uri="http://schemas.openxmlformats.org/drawingml/2006/table">
            <a:tbl>
              <a:tblPr/>
              <a:tblGrid>
                <a:gridCol w="658368">
                  <a:extLst>
                    <a:ext uri="{9D8B030D-6E8A-4147-A177-3AD203B41FA5}">
                      <a16:colId xmlns:a16="http://schemas.microsoft.com/office/drawing/2014/main" val="95710827"/>
                    </a:ext>
                  </a:extLst>
                </a:gridCol>
                <a:gridCol w="6035040">
                  <a:extLst>
                    <a:ext uri="{9D8B030D-6E8A-4147-A177-3AD203B41FA5}">
                      <a16:colId xmlns:a16="http://schemas.microsoft.com/office/drawing/2014/main" val="3983772578"/>
                    </a:ext>
                  </a:extLst>
                </a:gridCol>
                <a:gridCol w="1122352">
                  <a:extLst>
                    <a:ext uri="{9D8B030D-6E8A-4147-A177-3AD203B41FA5}">
                      <a16:colId xmlns:a16="http://schemas.microsoft.com/office/drawing/2014/main" val="2601583963"/>
                    </a:ext>
                  </a:extLst>
                </a:gridCol>
                <a:gridCol w="2112264">
                  <a:extLst>
                    <a:ext uri="{9D8B030D-6E8A-4147-A177-3AD203B41FA5}">
                      <a16:colId xmlns:a16="http://schemas.microsoft.com/office/drawing/2014/main" val="685462795"/>
                    </a:ext>
                  </a:extLst>
                </a:gridCol>
                <a:gridCol w="1837944">
                  <a:extLst>
                    <a:ext uri="{9D8B030D-6E8A-4147-A177-3AD203B41FA5}">
                      <a16:colId xmlns:a16="http://schemas.microsoft.com/office/drawing/2014/main" val="2251169342"/>
                    </a:ext>
                  </a:extLst>
                </a:gridCol>
              </a:tblGrid>
              <a:tr h="902648">
                <a:tc>
                  <a:txBody>
                    <a:bodyPr/>
                    <a:lstStyle/>
                    <a:p>
                      <a:pPr algn="ctr" fontAlgn="b">
                        <a:buNone/>
                      </a:pPr>
                      <a:r>
                        <a:rPr lang="en-IN" sz="2000" b="1" i="0" u="none" strike="noStrike">
                          <a:solidFill>
                            <a:srgbClr val="000000"/>
                          </a:solidFill>
                          <a:effectLst/>
                          <a:latin typeface="Calibri" panose="020F0502020204030204" pitchFamily="34" charset="0"/>
                        </a:rPr>
                        <a:t>S No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buNone/>
                      </a:pPr>
                      <a:r>
                        <a:rPr lang="en-IN" sz="2000" b="1" i="0" u="none" strike="noStrike">
                          <a:solidFill>
                            <a:srgbClr val="000000"/>
                          </a:solidFill>
                          <a:effectLst/>
                          <a:latin typeface="Calibri" panose="020F0502020204030204" pitchFamily="34" charset="0"/>
                        </a:rPr>
                        <a:t>Equipment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buNone/>
                      </a:pPr>
                      <a:r>
                        <a:rPr lang="en-IN" sz="2000" b="1" i="0" u="none" strike="noStrike">
                          <a:solidFill>
                            <a:srgbClr val="000000"/>
                          </a:solidFill>
                          <a:effectLst/>
                          <a:latin typeface="Calibri" panose="020F0502020204030204" pitchFamily="34" charset="0"/>
                        </a:rPr>
                        <a:t>Cost (lacs)</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buNone/>
                      </a:pPr>
                      <a:r>
                        <a:rPr lang="en-IN" sz="2000" b="1" i="0" u="none" strike="noStrike">
                          <a:solidFill>
                            <a:srgbClr val="000000"/>
                          </a:solidFill>
                          <a:effectLst/>
                          <a:latin typeface="Calibri" panose="020F0502020204030204" pitchFamily="34" charset="0"/>
                        </a:rPr>
                        <a:t>Budget status</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buNone/>
                      </a:pPr>
                      <a:r>
                        <a:rPr lang="en-IN" sz="2000" b="1" i="0" u="none" strike="noStrike">
                          <a:solidFill>
                            <a:srgbClr val="000000"/>
                          </a:solidFill>
                          <a:effectLst/>
                          <a:latin typeface="Calibri" panose="020F0502020204030204" pitchFamily="34" charset="0"/>
                        </a:rPr>
                        <a:t>Reason for delay during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996973075"/>
                  </a:ext>
                </a:extLst>
              </a:tr>
              <a:tr h="902648">
                <a:tc>
                  <a:txBody>
                    <a:bodyPr/>
                    <a:lstStyle/>
                    <a:p>
                      <a:pPr lvl="1" algn="l" fontAlgn="t">
                        <a:buNone/>
                      </a:pPr>
                      <a:r>
                        <a:rPr lang="en-IN" sz="2000" b="0" i="0" u="none" strike="noStrike">
                          <a:solidFill>
                            <a:srgbClr val="000000"/>
                          </a:solidFill>
                          <a:effectLst/>
                          <a:latin typeface="Calibri" panose="020F0502020204030204" pitchFamily="34" charset="0"/>
                        </a:rPr>
                        <a:t>1</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1" algn="l" fontAlgn="b">
                        <a:buNone/>
                      </a:pPr>
                      <a:r>
                        <a:rPr lang="en-US" sz="2000" b="0" i="0" u="none" strike="noStrike">
                          <a:solidFill>
                            <a:srgbClr val="000000"/>
                          </a:solidFill>
                          <a:effectLst/>
                          <a:latin typeface="Calibri" panose="020F0502020204030204" pitchFamily="34" charset="0"/>
                        </a:rPr>
                        <a:t>35 Ton per hour capacity IC Grader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fontAlgn="b">
                        <a:buNone/>
                      </a:pPr>
                      <a:r>
                        <a:rPr lang="en-IN" sz="2000" b="0" i="0" u="none" strike="noStrike">
                          <a:solidFill>
                            <a:srgbClr val="000000"/>
                          </a:solidFill>
                          <a:effectLst/>
                          <a:latin typeface="Calibri" panose="020F0502020204030204" pitchFamily="34" charset="0"/>
                        </a:rPr>
                        <a:t>37.75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1" algn="l" fontAlgn="b">
                        <a:buNone/>
                      </a:pPr>
                      <a:r>
                        <a:rPr lang="en-IN" sz="2000" b="0" i="0" u="none" strike="noStrike">
                          <a:solidFill>
                            <a:srgbClr val="000000"/>
                          </a:solidFill>
                          <a:effectLst/>
                          <a:latin typeface="Calibri" panose="020F0502020204030204" pitchFamily="34" charset="0"/>
                        </a:rPr>
                        <a:t>Last year carryover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1" algn="l" fontAlgn="b">
                        <a:buNone/>
                      </a:pPr>
                      <a:r>
                        <a:rPr lang="en-IN" sz="2000" b="0" i="0" u="none" strike="noStrike">
                          <a:solidFill>
                            <a:srgbClr val="000000"/>
                          </a:solidFill>
                          <a:effectLst/>
                          <a:latin typeface="Calibri" panose="020F0502020204030204" pitchFamily="34" charset="0"/>
                        </a:rPr>
                        <a:t>Postponed due to Delay in delivery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7943733"/>
                  </a:ext>
                </a:extLst>
              </a:tr>
              <a:tr h="902648">
                <a:tc>
                  <a:txBody>
                    <a:bodyPr/>
                    <a:lstStyle/>
                    <a:p>
                      <a:pPr lvl="1" algn="l" fontAlgn="t">
                        <a:buNone/>
                      </a:pPr>
                      <a:r>
                        <a:rPr lang="en-IN" sz="2000" b="0" i="0" u="none" strike="noStrike">
                          <a:solidFill>
                            <a:srgbClr val="000000"/>
                          </a:solidFill>
                          <a:effectLst/>
                          <a:latin typeface="Calibri" panose="020F0502020204030204" pitchFamily="34" charset="0"/>
                        </a:rPr>
                        <a:t>2</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1" algn="l" fontAlgn="t">
                        <a:buNone/>
                      </a:pPr>
                      <a:r>
                        <a:rPr lang="en-US" sz="2000" b="0" i="0" u="none" strike="noStrike">
                          <a:solidFill>
                            <a:srgbClr val="000000"/>
                          </a:solidFill>
                          <a:effectLst/>
                          <a:latin typeface="Calibri" panose="020F0502020204030204" pitchFamily="34" charset="0"/>
                        </a:rPr>
                        <a:t>Mechanical circulator modification of two no’s </a:t>
                      </a:r>
                      <a:r>
                        <a:rPr lang="en-US" sz="1800" b="0" i="0" u="none" strike="noStrike">
                          <a:solidFill>
                            <a:srgbClr val="000000"/>
                          </a:solidFill>
                          <a:effectLst/>
                          <a:latin typeface="Calibri" panose="020F0502020204030204" pitchFamily="34" charset="0"/>
                        </a:rPr>
                        <a:t> </a:t>
                      </a:r>
                      <a:r>
                        <a:rPr lang="en-US" sz="2000" b="0" i="0" u="none" strike="noStrike">
                          <a:solidFill>
                            <a:srgbClr val="000000"/>
                          </a:solidFill>
                          <a:effectLst/>
                          <a:latin typeface="Calibri" panose="020F0502020204030204" pitchFamily="34" charset="0"/>
                        </a:rPr>
                        <a:t>refinery pan</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fontAlgn="b">
                        <a:buNone/>
                      </a:pPr>
                      <a:r>
                        <a:rPr lang="en-IN" sz="2000" b="0" i="0" u="none" strike="noStrike">
                          <a:solidFill>
                            <a:srgbClr val="000000"/>
                          </a:solidFill>
                          <a:effectLst/>
                          <a:latin typeface="Calibri" panose="020F0502020204030204" pitchFamily="34" charset="0"/>
                        </a:rPr>
                        <a:t>16.00</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1" algn="l" fontAlgn="b">
                        <a:buNone/>
                      </a:pPr>
                      <a:r>
                        <a:rPr lang="en-IN" sz="2000" b="0" i="0" u="none" strike="noStrike">
                          <a:solidFill>
                            <a:srgbClr val="000000"/>
                          </a:solidFill>
                          <a:effectLst/>
                          <a:latin typeface="Calibri" panose="020F0502020204030204" pitchFamily="34" charset="0"/>
                        </a:rPr>
                        <a:t>Used In IER column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1" algn="l" fontAlgn="b">
                        <a:buNone/>
                      </a:pPr>
                      <a:r>
                        <a:rPr lang="en-IN" sz="2000" b="0" i="0" u="none" strike="noStrike">
                          <a:solidFill>
                            <a:srgbClr val="000000"/>
                          </a:solidFill>
                          <a:effectLst/>
                          <a:latin typeface="Calibri" panose="020F0502020204030204" pitchFamily="34" charset="0"/>
                        </a:rPr>
                        <a:t>Postponed due to Delay in delivery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98733764"/>
                  </a:ext>
                </a:extLst>
              </a:tr>
              <a:tr h="1351128">
                <a:tc>
                  <a:txBody>
                    <a:bodyPr/>
                    <a:lstStyle/>
                    <a:p>
                      <a:pPr lvl="1" algn="l" fontAlgn="t">
                        <a:buNone/>
                      </a:pPr>
                      <a:r>
                        <a:rPr lang="en-IN" sz="2000" b="0" i="0" u="none" strike="noStrike">
                          <a:solidFill>
                            <a:srgbClr val="000000"/>
                          </a:solidFill>
                          <a:effectLst/>
                          <a:latin typeface="Calibri" panose="020F0502020204030204" pitchFamily="34" charset="0"/>
                        </a:rPr>
                        <a:t>3</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IER column (Two No's ) installation along with WRS and BRS capacity enhancement</a:t>
                      </a:r>
                    </a:p>
                    <a:p>
                      <a:pPr lvl="1" algn="l" fontAlgn="b">
                        <a:buNone/>
                      </a:pPr>
                      <a:endParaRPr lang="en-US" sz="2000" b="0" i="0" u="none" strike="noStrike">
                        <a:solidFill>
                          <a:srgbClr val="000000"/>
                        </a:solidFill>
                        <a:effectLst/>
                        <a:latin typeface="Calibri" panose="020F0502020204030204" pitchFamily="34" charset="0"/>
                      </a:endParaRP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fontAlgn="b">
                        <a:buNone/>
                      </a:pPr>
                      <a:r>
                        <a:rPr lang="en-IN" sz="2000" b="0" i="0" u="none" strike="noStrike">
                          <a:solidFill>
                            <a:srgbClr val="000000"/>
                          </a:solidFill>
                          <a:effectLst/>
                          <a:latin typeface="Calibri" panose="020F0502020204030204" pitchFamily="34" charset="0"/>
                        </a:rPr>
                        <a:t>400.00</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1" algn="l" fontAlgn="b">
                        <a:buNone/>
                      </a:pPr>
                      <a:r>
                        <a:rPr lang="en-IN" sz="2000" b="0" i="0" u="none" strike="noStrike">
                          <a:solidFill>
                            <a:srgbClr val="000000"/>
                          </a:solidFill>
                          <a:effectLst/>
                          <a:latin typeface="Calibri" panose="020F0502020204030204" pitchFamily="34" charset="0"/>
                        </a:rPr>
                        <a:t>New job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1" algn="l" fontAlgn="b">
                        <a:buNone/>
                      </a:pPr>
                      <a:r>
                        <a:rPr lang="en-IN" sz="2000" b="0" i="0" u="none" strike="noStrike">
                          <a:solidFill>
                            <a:srgbClr val="000000"/>
                          </a:solidFill>
                          <a:effectLst/>
                          <a:latin typeface="Calibri" panose="020F0502020204030204" pitchFamily="34" charset="0"/>
                        </a:rPr>
                        <a:t>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1643149"/>
                  </a:ext>
                </a:extLst>
              </a:tr>
              <a:tr h="1351128">
                <a:tc>
                  <a:txBody>
                    <a:bodyPr/>
                    <a:lstStyle/>
                    <a:p>
                      <a:pPr lvl="1" algn="l" fontAlgn="t">
                        <a:buNone/>
                      </a:pPr>
                      <a:r>
                        <a:rPr lang="en-IN" sz="2000" b="0" i="0" u="none" strike="noStrike">
                          <a:solidFill>
                            <a:srgbClr val="000000"/>
                          </a:solidFill>
                          <a:effectLst/>
                          <a:latin typeface="Calibri" panose="020F0502020204030204" pitchFamily="34" charset="0"/>
                        </a:rPr>
                        <a:t>4</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1" algn="l" fontAlgn="b">
                        <a:buNone/>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Upgradation of DS house for reducing steam consumption from 40 % on cane to 32 % on cane. </a:t>
                      </a:r>
                      <a:endParaRPr lang="en-US" sz="2000" b="0" i="0" u="none" strike="noStrike">
                        <a:solidFill>
                          <a:srgbClr val="000000"/>
                        </a:solidFill>
                        <a:effectLst/>
                        <a:latin typeface="Calibri" panose="020F0502020204030204" pitchFamily="34" charset="0"/>
                      </a:endParaRP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fontAlgn="b">
                        <a:buNone/>
                      </a:pPr>
                      <a:r>
                        <a:rPr lang="en-IN" sz="2000" b="0" i="0" u="none" strike="noStrike">
                          <a:solidFill>
                            <a:srgbClr val="000000"/>
                          </a:solidFill>
                          <a:effectLst/>
                          <a:latin typeface="Calibri" panose="020F0502020204030204" pitchFamily="34" charset="0"/>
                        </a:rPr>
                        <a:t>4000.00</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1" algn="l" fontAlgn="b">
                        <a:buNone/>
                      </a:pPr>
                      <a:r>
                        <a:rPr lang="en-IN" sz="2000" b="0" i="0" u="none" strike="noStrike">
                          <a:solidFill>
                            <a:srgbClr val="000000"/>
                          </a:solidFill>
                          <a:effectLst/>
                          <a:latin typeface="Calibri" panose="020F0502020204030204" pitchFamily="34" charset="0"/>
                        </a:rPr>
                        <a:t>New job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1" algn="l" fontAlgn="b">
                        <a:buNone/>
                      </a:pPr>
                      <a:r>
                        <a:rPr lang="en-IN" sz="1200" b="0" i="0" u="none" strike="noStrike">
                          <a:solidFill>
                            <a:srgbClr val="000000"/>
                          </a:solidFill>
                          <a:effectLst/>
                          <a:latin typeface="Calibri" panose="020F0502020204030204" pitchFamily="34" charset="0"/>
                        </a:rPr>
                        <a:t>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2088191"/>
                  </a:ext>
                </a:extLst>
              </a:tr>
            </a:tbl>
          </a:graphicData>
        </a:graphic>
      </p:graphicFrame>
    </p:spTree>
    <p:extLst>
      <p:ext uri="{BB962C8B-B14F-4D97-AF65-F5344CB8AC3E}">
        <p14:creationId xmlns:p14="http://schemas.microsoft.com/office/powerpoint/2010/main" val="1065215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Ic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p:cNvSpPr txBox="1"/>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Title 2"/>
          <p:cNvSpPr txBox="1"/>
          <p:nvPr/>
        </p:nvSpPr>
        <p:spPr>
          <a:xfrm>
            <a:off x="2438400" y="152400"/>
            <a:ext cx="7461045"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rPr>
              <a:t>Weekly Performance Snapshot - Production</a:t>
            </a:r>
          </a:p>
        </p:txBody>
      </p:sp>
      <p:graphicFrame>
        <p:nvGraphicFramePr>
          <p:cNvPr id="4" name="Table 3"/>
          <p:cNvGraphicFramePr>
            <a:graphicFrameLocks noGrp="1"/>
          </p:cNvGraphicFramePr>
          <p:nvPr>
            <p:custDataLst>
              <p:tags r:id="rId1"/>
            </p:custDataLst>
          </p:nvPr>
        </p:nvGraphicFramePr>
        <p:xfrm>
          <a:off x="301522" y="791817"/>
          <a:ext cx="11734800" cy="5760720"/>
        </p:xfrm>
        <a:graphic>
          <a:graphicData uri="http://schemas.openxmlformats.org/drawingml/2006/table">
            <a:tbl>
              <a:tblPr firstRow="1" bandRow="1">
                <a:tableStyleId>{17292A2E-F333-43FB-9621-5CBBE7FDCDCB}</a:tableStyleId>
              </a:tblPr>
              <a:tblGrid>
                <a:gridCol w="763395">
                  <a:extLst>
                    <a:ext uri="{9D8B030D-6E8A-4147-A177-3AD203B41FA5}">
                      <a16:colId xmlns:a16="http://schemas.microsoft.com/office/drawing/2014/main" val="20000"/>
                    </a:ext>
                  </a:extLst>
                </a:gridCol>
                <a:gridCol w="4128008">
                  <a:extLst>
                    <a:ext uri="{9D8B030D-6E8A-4147-A177-3AD203B41FA5}">
                      <a16:colId xmlns:a16="http://schemas.microsoft.com/office/drawing/2014/main" val="20001"/>
                    </a:ext>
                  </a:extLst>
                </a:gridCol>
                <a:gridCol w="1905709">
                  <a:extLst>
                    <a:ext uri="{9D8B030D-6E8A-4147-A177-3AD203B41FA5}">
                      <a16:colId xmlns:a16="http://schemas.microsoft.com/office/drawing/2014/main" val="20002"/>
                    </a:ext>
                  </a:extLst>
                </a:gridCol>
                <a:gridCol w="1366626">
                  <a:extLst>
                    <a:ext uri="{9D8B030D-6E8A-4147-A177-3AD203B41FA5}">
                      <a16:colId xmlns:a16="http://schemas.microsoft.com/office/drawing/2014/main" val="20003"/>
                    </a:ext>
                  </a:extLst>
                </a:gridCol>
                <a:gridCol w="1999222">
                  <a:extLst>
                    <a:ext uri="{9D8B030D-6E8A-4147-A177-3AD203B41FA5}">
                      <a16:colId xmlns:a16="http://schemas.microsoft.com/office/drawing/2014/main" val="20004"/>
                    </a:ext>
                  </a:extLst>
                </a:gridCol>
                <a:gridCol w="1571840">
                  <a:extLst>
                    <a:ext uri="{9D8B030D-6E8A-4147-A177-3AD203B41FA5}">
                      <a16:colId xmlns:a16="http://schemas.microsoft.com/office/drawing/2014/main" val="20005"/>
                    </a:ext>
                  </a:extLst>
                </a:gridCol>
              </a:tblGrid>
              <a:tr h="252307">
                <a:tc>
                  <a:txBody>
                    <a:bodyPr/>
                    <a:lstStyle/>
                    <a:p>
                      <a:pPr algn="ctr"/>
                      <a:r>
                        <a:rPr lang="en-US" sz="1200">
                          <a:solidFill>
                            <a:srgbClr val="002060"/>
                          </a:solidFill>
                          <a:latin typeface="Segoe UI" panose="020B0502040204020203" pitchFamily="34" charset="0"/>
                          <a:cs typeface="Segoe UI" panose="020B0502040204020203" pitchFamily="34" charset="0"/>
                        </a:rPr>
                        <a:t>No.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20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20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252307">
                <a:tc>
                  <a:txBody>
                    <a:bodyPr/>
                    <a:lstStyle/>
                    <a:p>
                      <a:pPr algn="ctr"/>
                      <a:r>
                        <a:rPr lang="en-US" sz="1200" b="1">
                          <a:latin typeface="Segoe UI" panose="020B0502040204020203" pitchFamily="34" charset="0"/>
                          <a:cs typeface="Segoe UI" panose="020B0502040204020203" pitchFamily="34" charset="0"/>
                        </a:rPr>
                        <a:t>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a:latin typeface="Segoe UI" panose="020B0502040204020203" pitchFamily="34" charset="0"/>
                          <a:cs typeface="Segoe UI" panose="020B0502040204020203" pitchFamily="34" charset="0"/>
                        </a:rPr>
                        <a:t>Sugar Production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15.26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0.66</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0.63</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r>
                        <a:rPr lang="en-US" sz="1400" b="1" i="0">
                          <a:solidFill>
                            <a:schemeClr val="tx1"/>
                          </a:solidFill>
                          <a:latin typeface="Segoe UI" panose="020B0502040204020203" pitchFamily="34" charset="0"/>
                          <a:ea typeface="Arial" panose="020B0604020202020204"/>
                          <a:cs typeface="Segoe UI" panose="020B0502040204020203" pitchFamily="34" charset="0"/>
                        </a:rPr>
                        <a:t>8.31</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252307">
                <a:tc>
                  <a:txBody>
                    <a:bodyPr/>
                    <a:lstStyle/>
                    <a:p>
                      <a:pPr algn="ctr"/>
                      <a:r>
                        <a:rPr lang="en-US" sz="1200" b="1">
                          <a:latin typeface="Segoe UI" panose="020B0502040204020203" pitchFamily="34" charset="0"/>
                          <a:cs typeface="Segoe UI" panose="020B0502040204020203" pitchFamily="34" charset="0"/>
                        </a:rPr>
                        <a:t>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a:latin typeface="Segoe UI" panose="020B0502040204020203" pitchFamily="34" charset="0"/>
                          <a:cs typeface="Segoe UI" panose="020B0502040204020203" pitchFamily="34" charset="0"/>
                        </a:rPr>
                        <a:t>Sugar Bagging – RS (Qtl)</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Segoe UI" panose="020B0502040204020203" pitchFamily="34" charset="0"/>
                        </a:rPr>
                        <a:t>824250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37857</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38276</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a:solidFill>
                            <a:schemeClr val="tx1"/>
                          </a:solidFill>
                          <a:latin typeface="Segoe UI" panose="020B0502040204020203" pitchFamily="34" charset="0"/>
                          <a:ea typeface="Arial" panose="020B0604020202020204"/>
                          <a:cs typeface="Segoe UI" panose="020B0502040204020203" pitchFamily="34" charset="0"/>
                        </a:rPr>
                        <a:t>504585</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252307">
                <a:tc>
                  <a:txBody>
                    <a:bodyPr/>
                    <a:lstStyle/>
                    <a:p>
                      <a:pPr algn="ctr"/>
                      <a:r>
                        <a:rPr lang="en-US" sz="1200" b="1">
                          <a:latin typeface="Segoe UI" panose="020B0502040204020203" pitchFamily="34" charset="0"/>
                          <a:cs typeface="Segoe UI" panose="020B0502040204020203" pitchFamily="34" charset="0"/>
                        </a:rPr>
                        <a:t>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a:latin typeface="Segoe UI" panose="020B0502040204020203" pitchFamily="34" charset="0"/>
                          <a:cs typeface="Segoe UI" panose="020B0502040204020203" pitchFamily="34" charset="0"/>
                        </a:rPr>
                        <a:t>Sugar Bagging – DS (Qtl)</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Segoe UI" panose="020B0502040204020203" pitchFamily="34" charset="0"/>
                        </a:rPr>
                        <a:t>702139</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28584</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lnSpc>
                          <a:spcPct val="100000"/>
                        </a:lnSpc>
                      </a:pPr>
                      <a:r>
                        <a:rPr lang="en-US" sz="1400" b="1" i="0">
                          <a:solidFill>
                            <a:schemeClr val="tx1"/>
                          </a:solidFill>
                          <a:latin typeface="Segoe UI" panose="020B0502040204020203" pitchFamily="34" charset="0"/>
                          <a:ea typeface="Arial" panose="020B0604020202020204"/>
                          <a:cs typeface="Segoe UI" panose="020B0502040204020203" pitchFamily="34" charset="0"/>
                        </a:rPr>
                        <a:t>24611</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a:solidFill>
                            <a:schemeClr val="tx1"/>
                          </a:solidFill>
                          <a:latin typeface="Segoe UI" panose="020B0502040204020203" pitchFamily="34" charset="0"/>
                          <a:ea typeface="Arial" panose="020B0604020202020204"/>
                          <a:cs typeface="Segoe UI" panose="020B0502040204020203" pitchFamily="34" charset="0"/>
                        </a:rPr>
                        <a:t>326504</a:t>
                      </a:r>
                    </a:p>
                  </a:txBody>
                  <a:tcPr marL="9842" marR="9842" marT="9842"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252307">
                <a:tc>
                  <a:txBody>
                    <a:bodyPr/>
                    <a:lstStyle/>
                    <a:p>
                      <a:pPr algn="ctr"/>
                      <a:endParaRPr lang="en-US" sz="1200" b="1">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200" b="1">
                          <a:latin typeface="Segoe UI" panose="020B0502040204020203" pitchFamily="34" charset="0"/>
                          <a:cs typeface="Segoe UI" panose="020B0502040204020203" pitchFamily="34" charset="0"/>
                        </a:rPr>
                        <a:t>Recovery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fontAlgn="ctr"/>
                      <a:endParaRPr lang="en-IN" sz="14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252307">
                <a:tc>
                  <a:txBody>
                    <a:bodyPr/>
                    <a:lstStyle/>
                    <a:p>
                      <a:pPr algn="ctr"/>
                      <a:r>
                        <a:rPr lang="en-US" sz="1200" b="1">
                          <a:latin typeface="Segoe UI" panose="020B0502040204020203" pitchFamily="34" charset="0"/>
                          <a:cs typeface="Segoe UI" panose="020B0502040204020203" pitchFamily="34" charset="0"/>
                        </a:rPr>
                        <a:t>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a:latin typeface="Segoe UI" panose="020B0502040204020203" pitchFamily="34" charset="0"/>
                          <a:cs typeface="Segoe UI" panose="020B0502040204020203" pitchFamily="34" charset="0"/>
                        </a:rPr>
                        <a:t>Sugar Recovery CH  – RS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10.14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endParaRPr lang="en-US" altLang="en-IN" sz="1400" b="1">
                        <a:solidFill>
                          <a:srgbClr val="00B050"/>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endParaRPr lang="en-US" alt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US" alt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252307">
                <a:tc>
                  <a:txBody>
                    <a:bodyPr/>
                    <a:lstStyle/>
                    <a:p>
                      <a:pPr algn="ctr"/>
                      <a:r>
                        <a:rPr lang="en-US" sz="1200" b="1">
                          <a:latin typeface="Segoe UI" panose="020B0502040204020203" pitchFamily="34" charset="0"/>
                          <a:cs typeface="Segoe UI" panose="020B0502040204020203" pitchFamily="34" charset="0"/>
                        </a:rPr>
                        <a:t>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a:latin typeface="Segoe UI" panose="020B0502040204020203" pitchFamily="34" charset="0"/>
                          <a:cs typeface="Segoe UI" panose="020B0502040204020203" pitchFamily="34" charset="0"/>
                        </a:rPr>
                        <a:t>Sugar Recovery CH</a:t>
                      </a:r>
                      <a:r>
                        <a:rPr lang="en-US" sz="1200" b="1" baseline="0">
                          <a:latin typeface="Segoe UI" panose="020B0502040204020203" pitchFamily="34" charset="0"/>
                          <a:cs typeface="Segoe UI" panose="020B0502040204020203" pitchFamily="34" charset="0"/>
                        </a:rPr>
                        <a:t> </a:t>
                      </a:r>
                      <a:r>
                        <a:rPr lang="en-US" sz="1200" b="1">
                          <a:latin typeface="Segoe UI" panose="020B0502040204020203" pitchFamily="34" charset="0"/>
                          <a:cs typeface="Segoe UI" panose="020B0502040204020203" pitchFamily="34" charset="0"/>
                        </a:rPr>
                        <a:t> – DS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10.14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endParaRPr lang="en-US" alt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endParaRPr lang="en-US" alt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endParaRPr lang="en-US" alt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6"/>
                  </a:ext>
                </a:extLst>
              </a:tr>
              <a:tr h="252307">
                <a:tc>
                  <a:txBody>
                    <a:bodyPr/>
                    <a:lstStyle/>
                    <a:p>
                      <a:pPr algn="ctr"/>
                      <a:r>
                        <a:rPr lang="en-US" sz="1200" b="1">
                          <a:latin typeface="Segoe UI" panose="020B0502040204020203" pitchFamily="34" charset="0"/>
                          <a:cs typeface="Segoe UI" panose="020B0502040204020203" pitchFamily="34" charset="0"/>
                        </a:rPr>
                        <a:t>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a:latin typeface="Segoe UI" panose="020B0502040204020203" pitchFamily="34" charset="0"/>
                          <a:cs typeface="Segoe UI" panose="020B0502040204020203" pitchFamily="34" charset="0"/>
                        </a:rPr>
                        <a:t>Sugar Recovery BH  – RS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10.69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10.20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10.05</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9.97</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7"/>
                  </a:ext>
                </a:extLst>
              </a:tr>
              <a:tr h="252307">
                <a:tc>
                  <a:txBody>
                    <a:bodyPr/>
                    <a:lstStyle/>
                    <a:p>
                      <a:pPr algn="ctr"/>
                      <a:r>
                        <a:rPr lang="en-US" sz="1200" b="1">
                          <a:latin typeface="Segoe UI" panose="020B0502040204020203" pitchFamily="34" charset="0"/>
                          <a:cs typeface="Segoe UI" panose="020B0502040204020203" pitchFamily="34" charset="0"/>
                        </a:rPr>
                        <a:t>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a:latin typeface="Segoe UI" panose="020B0502040204020203" pitchFamily="34" charset="0"/>
                          <a:cs typeface="Segoe UI" panose="020B0502040204020203" pitchFamily="34" charset="0"/>
                        </a:rPr>
                        <a:t>Sugar Recovery BH</a:t>
                      </a:r>
                      <a:r>
                        <a:rPr lang="en-US" sz="1200" b="1" baseline="0">
                          <a:latin typeface="Segoe UI" panose="020B0502040204020203" pitchFamily="34" charset="0"/>
                          <a:cs typeface="Segoe UI" panose="020B0502040204020203" pitchFamily="34" charset="0"/>
                        </a:rPr>
                        <a:t> </a:t>
                      </a:r>
                      <a:r>
                        <a:rPr lang="en-US" sz="1200" b="1">
                          <a:latin typeface="Segoe UI" panose="020B0502040204020203" pitchFamily="34" charset="0"/>
                          <a:cs typeface="Segoe UI" panose="020B0502040204020203" pitchFamily="34" charset="0"/>
                        </a:rPr>
                        <a:t> – DS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10.69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10.11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9.99</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9.67</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8"/>
                  </a:ext>
                </a:extLst>
              </a:tr>
              <a:tr h="252307">
                <a:tc>
                  <a:txBody>
                    <a:bodyPr/>
                    <a:lstStyle/>
                    <a:p>
                      <a:pPr algn="ctr"/>
                      <a:r>
                        <a:rPr lang="en-US" sz="1200" b="1">
                          <a:latin typeface="Segoe UI" panose="020B0502040204020203" pitchFamily="34" charset="0"/>
                          <a:cs typeface="Segoe UI" panose="020B0502040204020203" pitchFamily="34" charset="0"/>
                        </a:rPr>
                        <a:t>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a:latin typeface="Segoe UI" panose="020B0502040204020203" pitchFamily="34" charset="0"/>
                          <a:cs typeface="Segoe UI" panose="020B0502040204020203" pitchFamily="34" charset="0"/>
                        </a:rPr>
                        <a:t>B-</a:t>
                      </a:r>
                      <a:r>
                        <a:rPr lang="en-US" sz="1200" b="1" err="1">
                          <a:latin typeface="Segoe UI" panose="020B0502040204020203" pitchFamily="34" charset="0"/>
                          <a:cs typeface="Segoe UI" panose="020B0502040204020203" pitchFamily="34" charset="0"/>
                        </a:rPr>
                        <a:t>Mol</a:t>
                      </a:r>
                      <a:r>
                        <a:rPr lang="en-US" sz="1200" b="1">
                          <a:latin typeface="Segoe UI" panose="020B0502040204020203" pitchFamily="34" charset="0"/>
                          <a:cs typeface="Segoe UI" panose="020B0502040204020203" pitchFamily="34" charset="0"/>
                        </a:rPr>
                        <a:t> Recovery – RS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6.8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rgbClr val="00B050"/>
                          </a:solidFill>
                          <a:latin typeface="Segoe UI" panose="020B0502040204020203" pitchFamily="34" charset="0"/>
                          <a:cs typeface="Segoe UI" panose="020B0502040204020203" pitchFamily="34" charset="0"/>
                        </a:rPr>
                        <a:t>5.62</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5.84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a:solidFill>
                            <a:schemeClr val="tx1"/>
                          </a:solidFill>
                          <a:latin typeface="Segoe UI" panose="020B0502040204020203" pitchFamily="34" charset="0"/>
                          <a:cs typeface="Segoe UI" panose="020B0502040204020203" pitchFamily="34" charset="0"/>
                        </a:rPr>
                        <a:t>5.81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9"/>
                  </a:ext>
                </a:extLst>
              </a:tr>
              <a:tr h="252307">
                <a:tc>
                  <a:txBody>
                    <a:bodyPr/>
                    <a:lstStyle/>
                    <a:p>
                      <a:pPr algn="ctr"/>
                      <a:r>
                        <a:rPr lang="en-US" sz="1200" b="1">
                          <a:latin typeface="Segoe UI" panose="020B0502040204020203" pitchFamily="34" charset="0"/>
                          <a:cs typeface="Segoe UI" panose="020B0502040204020203" pitchFamily="34" charset="0"/>
                        </a:rPr>
                        <a:t>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a:latin typeface="Segoe UI" panose="020B0502040204020203" pitchFamily="34" charset="0"/>
                          <a:cs typeface="Segoe UI" panose="020B0502040204020203" pitchFamily="34" charset="0"/>
                        </a:rPr>
                        <a:t>B-</a:t>
                      </a:r>
                      <a:r>
                        <a:rPr lang="en-US" sz="1200" b="1" err="1">
                          <a:latin typeface="Segoe UI" panose="020B0502040204020203" pitchFamily="34" charset="0"/>
                          <a:cs typeface="Segoe UI" panose="020B0502040204020203" pitchFamily="34" charset="0"/>
                        </a:rPr>
                        <a:t>Mol</a:t>
                      </a:r>
                      <a:r>
                        <a:rPr lang="en-US" sz="1200" b="1">
                          <a:latin typeface="Segoe UI" panose="020B0502040204020203" pitchFamily="34" charset="0"/>
                          <a:cs typeface="Segoe UI" panose="020B0502040204020203" pitchFamily="34" charset="0"/>
                        </a:rPr>
                        <a:t> Recovery – DS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7.20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rgbClr val="00B050"/>
                          </a:solidFill>
                          <a:latin typeface="Segoe UI" panose="020B0502040204020203" pitchFamily="34" charset="0"/>
                          <a:cs typeface="Segoe UI" panose="020B0502040204020203" pitchFamily="34" charset="0"/>
                        </a:rPr>
                        <a:t>5.68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5.93</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a:solidFill>
                            <a:schemeClr val="tx1"/>
                          </a:solidFill>
                          <a:latin typeface="Segoe UI" panose="020B0502040204020203" pitchFamily="34" charset="0"/>
                          <a:cs typeface="Segoe UI" panose="020B0502040204020203" pitchFamily="34" charset="0"/>
                        </a:rPr>
                        <a:t>6.47</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0"/>
                  </a:ext>
                </a:extLst>
              </a:tr>
              <a:tr h="252307">
                <a:tc>
                  <a:txBody>
                    <a:bodyPr/>
                    <a:lstStyle/>
                    <a:p>
                      <a:pPr algn="ctr"/>
                      <a:endParaRPr lang="en-US" sz="1200" b="1">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200" b="1">
                          <a:solidFill>
                            <a:srgbClr val="002060"/>
                          </a:solidFill>
                          <a:latin typeface="Segoe UI" panose="020B0502040204020203" pitchFamily="34" charset="0"/>
                          <a:cs typeface="Segoe UI" panose="020B0502040204020203" pitchFamily="34" charset="0"/>
                        </a:rPr>
                        <a:t>Quality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fontAlgn="ctr"/>
                      <a:endParaRPr lang="en-IN" sz="14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11"/>
                  </a:ext>
                </a:extLst>
              </a:tr>
              <a:tr h="252307">
                <a:tc>
                  <a:txBody>
                    <a:bodyPr/>
                    <a:lstStyle/>
                    <a:p>
                      <a:pPr algn="ctr"/>
                      <a:r>
                        <a:rPr lang="en-US" sz="1200" b="1">
                          <a:latin typeface="Segoe UI" panose="020B0502040204020203" pitchFamily="34" charset="0"/>
                          <a:cs typeface="Segoe UI" panose="020B0502040204020203" pitchFamily="34" charset="0"/>
                        </a:rPr>
                        <a:t>10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200" b="1">
                          <a:latin typeface="Segoe UI" panose="020B0502040204020203" pitchFamily="34" charset="0"/>
                          <a:cs typeface="Segoe UI" panose="020B0502040204020203" pitchFamily="34" charset="0"/>
                        </a:rPr>
                        <a:t>B-</a:t>
                      </a:r>
                      <a:r>
                        <a:rPr lang="en-US" sz="1200" b="1" err="1">
                          <a:latin typeface="Segoe UI" panose="020B0502040204020203" pitchFamily="34" charset="0"/>
                          <a:cs typeface="Segoe UI" panose="020B0502040204020203" pitchFamily="34" charset="0"/>
                        </a:rPr>
                        <a:t>Mol</a:t>
                      </a:r>
                      <a:r>
                        <a:rPr lang="en-US" sz="1200" b="1">
                          <a:latin typeface="Segoe UI" panose="020B0502040204020203" pitchFamily="34" charset="0"/>
                          <a:cs typeface="Segoe UI" panose="020B0502040204020203" pitchFamily="34" charset="0"/>
                        </a:rPr>
                        <a:t> Purity – RS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&lt;</a:t>
                      </a:r>
                      <a:r>
                        <a:rPr lang="en-US" sz="1400" b="1" i="0" u="none" strike="noStrike" baseline="0">
                          <a:solidFill>
                            <a:schemeClr val="tx1"/>
                          </a:solidFill>
                          <a:effectLst/>
                          <a:latin typeface="Segoe UI" panose="020B0502040204020203" pitchFamily="34" charset="0"/>
                        </a:rPr>
                        <a:t> 51</a:t>
                      </a:r>
                      <a:r>
                        <a:rPr lang="en-US" sz="1400" b="1" i="0" u="none" strike="noStrike">
                          <a:solidFill>
                            <a:schemeClr val="tx1"/>
                          </a:solidFill>
                          <a:effectLst/>
                          <a:latin typeface="Segoe UI" panose="020B0502040204020203" pitchFamily="34" charset="0"/>
                        </a:rPr>
                        <a:t>.00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rgbClr val="00B050"/>
                          </a:solidFill>
                          <a:latin typeface="Segoe UI" panose="020B0502040204020203" pitchFamily="34" charset="0"/>
                          <a:cs typeface="Segoe UI" panose="020B0502040204020203" pitchFamily="34" charset="0"/>
                        </a:rPr>
                        <a:t>49.51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50.10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a:solidFill>
                            <a:schemeClr val="tx1"/>
                          </a:solidFill>
                          <a:latin typeface="Segoe UI" panose="020B0502040204020203" pitchFamily="34" charset="0"/>
                          <a:cs typeface="Segoe UI" panose="020B0502040204020203" pitchFamily="34" charset="0"/>
                        </a:rPr>
                        <a:t>50.06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2"/>
                  </a:ext>
                </a:extLst>
              </a:tr>
              <a:tr h="252307">
                <a:tc>
                  <a:txBody>
                    <a:bodyPr/>
                    <a:lstStyle/>
                    <a:p>
                      <a:pPr algn="ctr"/>
                      <a:r>
                        <a:rPr lang="en-US" sz="1200" b="1">
                          <a:latin typeface="Segoe UI" panose="020B0502040204020203" pitchFamily="34" charset="0"/>
                          <a:cs typeface="Segoe UI" panose="020B0502040204020203" pitchFamily="34" charset="0"/>
                        </a:rPr>
                        <a:t>11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a:latin typeface="Segoe UI" panose="020B0502040204020203" pitchFamily="34" charset="0"/>
                          <a:cs typeface="Segoe UI" panose="020B0502040204020203" pitchFamily="34" charset="0"/>
                        </a:rPr>
                        <a:t>B-</a:t>
                      </a:r>
                      <a:r>
                        <a:rPr lang="en-US" sz="1200" b="1" err="1">
                          <a:latin typeface="Segoe UI" panose="020B0502040204020203" pitchFamily="34" charset="0"/>
                          <a:cs typeface="Segoe UI" panose="020B0502040204020203" pitchFamily="34" charset="0"/>
                        </a:rPr>
                        <a:t>Mol</a:t>
                      </a:r>
                      <a:r>
                        <a:rPr lang="en-US" sz="1200" b="1">
                          <a:latin typeface="Segoe UI" panose="020B0502040204020203" pitchFamily="34" charset="0"/>
                          <a:cs typeface="Segoe UI" panose="020B0502040204020203" pitchFamily="34" charset="0"/>
                        </a:rPr>
                        <a:t> Purity – DS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&lt; 51.00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rgbClr val="00B050"/>
                          </a:solidFill>
                          <a:latin typeface="Segoe UI" panose="020B0502040204020203" pitchFamily="34" charset="0"/>
                          <a:cs typeface="Segoe UI" panose="020B0502040204020203" pitchFamily="34" charset="0"/>
                        </a:rPr>
                        <a:t>50.51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50.35</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a:solidFill>
                            <a:schemeClr val="tx1"/>
                          </a:solidFill>
                          <a:latin typeface="Segoe UI" panose="020B0502040204020203" pitchFamily="34" charset="0"/>
                          <a:cs typeface="Segoe UI" panose="020B0502040204020203" pitchFamily="34" charset="0"/>
                        </a:rPr>
                        <a:t>50.46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3"/>
                  </a:ext>
                </a:extLst>
              </a:tr>
              <a:tr h="252307">
                <a:tc>
                  <a:txBody>
                    <a:bodyPr/>
                    <a:lstStyle/>
                    <a:p>
                      <a:pPr algn="ctr"/>
                      <a:r>
                        <a:rPr lang="en-US" sz="1200" b="1">
                          <a:latin typeface="Segoe UI" panose="020B0502040204020203" pitchFamily="34" charset="0"/>
                          <a:cs typeface="Segoe UI" panose="020B0502040204020203" pitchFamily="34" charset="0"/>
                        </a:rPr>
                        <a:t>12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a:latin typeface="Segoe UI" panose="020B0502040204020203" pitchFamily="34" charset="0"/>
                          <a:cs typeface="Segoe UI" panose="020B0502040204020203" pitchFamily="34" charset="0"/>
                        </a:rPr>
                        <a:t>Losses in Mol % Cane BH – RS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&lt; 3.00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rgbClr val="00B050"/>
                          </a:solidFill>
                          <a:latin typeface="Segoe UI" panose="020B0502040204020203" pitchFamily="34" charset="0"/>
                          <a:cs typeface="Segoe UI" panose="020B0502040204020203" pitchFamily="34" charset="0"/>
                        </a:rPr>
                        <a:t>2.44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2.47</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a:solidFill>
                            <a:schemeClr val="tx1"/>
                          </a:solidFill>
                          <a:latin typeface="Segoe UI" panose="020B0502040204020203" pitchFamily="34" charset="0"/>
                          <a:cs typeface="Segoe UI" panose="020B0502040204020203" pitchFamily="34" charset="0"/>
                        </a:rPr>
                        <a:t>2.51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4"/>
                  </a:ext>
                </a:extLst>
              </a:tr>
              <a:tr h="252307">
                <a:tc>
                  <a:txBody>
                    <a:bodyPr/>
                    <a:lstStyle/>
                    <a:p>
                      <a:pPr algn="ctr"/>
                      <a:r>
                        <a:rPr lang="en-US" sz="1200" b="1">
                          <a:latin typeface="Segoe UI" panose="020B0502040204020203" pitchFamily="34" charset="0"/>
                          <a:cs typeface="Segoe UI" panose="020B0502040204020203" pitchFamily="34" charset="0"/>
                        </a:rPr>
                        <a:t>13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a:latin typeface="Segoe UI" panose="020B0502040204020203" pitchFamily="34" charset="0"/>
                          <a:cs typeface="Segoe UI" panose="020B0502040204020203" pitchFamily="34" charset="0"/>
                        </a:rPr>
                        <a:t>Losses in Mol % Cane BH – DS</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&lt; 3.18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rgbClr val="00B050"/>
                          </a:solidFill>
                          <a:latin typeface="Segoe UI" panose="020B0502040204020203" pitchFamily="34" charset="0"/>
                          <a:cs typeface="Segoe UI" panose="020B0502040204020203" pitchFamily="34" charset="0"/>
                        </a:rPr>
                        <a:t>2.54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2.54</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a:solidFill>
                            <a:schemeClr val="tx1"/>
                          </a:solidFill>
                          <a:latin typeface="Segoe UI" panose="020B0502040204020203" pitchFamily="34" charset="0"/>
                          <a:cs typeface="Segoe UI" panose="020B0502040204020203" pitchFamily="34" charset="0"/>
                        </a:rPr>
                        <a:t>2.75</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5"/>
                  </a:ext>
                </a:extLst>
              </a:tr>
              <a:tr h="252307">
                <a:tc>
                  <a:txBody>
                    <a:bodyPr/>
                    <a:lstStyle/>
                    <a:p>
                      <a:pPr algn="ctr"/>
                      <a:r>
                        <a:rPr lang="en-US" sz="1200" b="1">
                          <a:latin typeface="Segoe UI" panose="020B0502040204020203" pitchFamily="34" charset="0"/>
                          <a:cs typeface="Segoe UI" panose="020B0502040204020203" pitchFamily="34" charset="0"/>
                        </a:rPr>
                        <a:t>14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r>
                        <a:rPr lang="en-US" sz="1200" b="1">
                          <a:latin typeface="Segoe UI" panose="020B0502040204020203" pitchFamily="34" charset="0"/>
                          <a:cs typeface="Segoe UI" panose="020B0502040204020203" pitchFamily="34" charset="0"/>
                        </a:rPr>
                        <a:t>Pol % Filter cake </a:t>
                      </a:r>
                      <a:endParaRPr lang="en-IN" sz="1200" b="1">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&lt; 2.00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rgbClr val="00B050"/>
                          </a:solidFill>
                          <a:latin typeface="Segoe UI" panose="020B0502040204020203" pitchFamily="34" charset="0"/>
                          <a:cs typeface="Segoe UI" panose="020B0502040204020203" pitchFamily="34" charset="0"/>
                        </a:rPr>
                        <a:t>1.7</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1.7</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a:solidFill>
                            <a:schemeClr val="tx1"/>
                          </a:solidFill>
                          <a:latin typeface="Segoe UI" panose="020B0502040204020203" pitchFamily="34" charset="0"/>
                          <a:cs typeface="Segoe UI" panose="020B0502040204020203" pitchFamily="34" charset="0"/>
                        </a:rPr>
                        <a:t>1.93</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6"/>
                  </a:ext>
                </a:extLst>
              </a:tr>
              <a:tr h="252307">
                <a:tc>
                  <a:txBody>
                    <a:bodyPr/>
                    <a:lstStyle/>
                    <a:p>
                      <a:pPr algn="ctr"/>
                      <a:endParaRPr lang="en-US" sz="1200" b="1">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a:latin typeface="Segoe UI" panose="020B0502040204020203" pitchFamily="34" charset="0"/>
                          <a:cs typeface="Segoe UI" panose="020B0502040204020203" pitchFamily="34" charset="0"/>
                        </a:rPr>
                        <a:t>Consumption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fontAlgn="ctr"/>
                      <a:endParaRPr lang="en-IN" sz="14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lnSpc>
                          <a:spcPct val="100000"/>
                        </a:lnSpc>
                      </a:pPr>
                      <a:endParaRPr 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endParaRPr lang="en-IN" sz="1400" b="1">
                        <a:solidFill>
                          <a:schemeClr val="tx1"/>
                        </a:solidFill>
                        <a:latin typeface="Segoe UI" panose="020B0502040204020203" pitchFamily="34" charset="0"/>
                        <a:cs typeface="Segoe UI" panose="020B0502040204020203" pitchFamily="34" charset="0"/>
                      </a:endParaRP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17"/>
                  </a:ext>
                </a:extLst>
              </a:tr>
              <a:tr h="252307">
                <a:tc>
                  <a:txBody>
                    <a:bodyPr/>
                    <a:lstStyle/>
                    <a:p>
                      <a:pPr algn="ctr"/>
                      <a:r>
                        <a:rPr lang="en-US" sz="1200" b="1">
                          <a:latin typeface="Segoe UI" panose="020B0502040204020203" pitchFamily="34" charset="0"/>
                          <a:cs typeface="Segoe UI" panose="020B0502040204020203" pitchFamily="34" charset="0"/>
                        </a:rPr>
                        <a:t>15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a:latin typeface="Segoe UI" panose="020B0502040204020203" pitchFamily="34" charset="0"/>
                          <a:cs typeface="Segoe UI" panose="020B0502040204020203" pitchFamily="34" charset="0"/>
                        </a:rPr>
                        <a:t>Steam Consumption (Kg/</a:t>
                      </a:r>
                      <a:r>
                        <a:rPr lang="en-US" sz="1200" b="1" err="1">
                          <a:latin typeface="Segoe UI" panose="020B0502040204020203" pitchFamily="34" charset="0"/>
                          <a:cs typeface="Segoe UI" panose="020B0502040204020203" pitchFamily="34" charset="0"/>
                        </a:rPr>
                        <a:t>Qtl</a:t>
                      </a:r>
                      <a:r>
                        <a:rPr lang="en-US" sz="1200" b="1">
                          <a:latin typeface="Segoe UI" panose="020B0502040204020203" pitchFamily="34" charset="0"/>
                          <a:cs typeface="Segoe UI" panose="020B0502040204020203" pitchFamily="34" charset="0"/>
                        </a:rPr>
                        <a:t> Sugar)</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panose="020B0604020202020204" pitchFamily="34" charset="0"/>
                        </a:rPr>
                        <a:t>400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418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440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a:solidFill>
                            <a:schemeClr val="tx1"/>
                          </a:solidFill>
                          <a:latin typeface="Segoe UI" panose="020B0502040204020203" pitchFamily="34" charset="0"/>
                          <a:cs typeface="Segoe UI" panose="020B0502040204020203" pitchFamily="34" charset="0"/>
                        </a:rPr>
                        <a:t>472</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8"/>
                  </a:ext>
                </a:extLst>
              </a:tr>
              <a:tr h="252307">
                <a:tc>
                  <a:txBody>
                    <a:bodyPr/>
                    <a:lstStyle/>
                    <a:p>
                      <a:pPr algn="ctr"/>
                      <a:r>
                        <a:rPr lang="en-US" sz="1200" b="1">
                          <a:latin typeface="Segoe UI" panose="020B0502040204020203" pitchFamily="34" charset="0"/>
                          <a:cs typeface="Segoe UI" panose="020B0502040204020203" pitchFamily="34" charset="0"/>
                        </a:rPr>
                        <a:t>16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a:latin typeface="Segoe UI" panose="020B0502040204020203" pitchFamily="34" charset="0"/>
                          <a:cs typeface="Segoe UI" panose="020B0502040204020203" pitchFamily="34" charset="0"/>
                        </a:rPr>
                        <a:t>Steam % Cane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&lt;42</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rgbClr val="00B050"/>
                          </a:solidFill>
                          <a:latin typeface="Segoe UI" panose="020B0502040204020203" pitchFamily="34" charset="0"/>
                          <a:cs typeface="Segoe UI" panose="020B0502040204020203" pitchFamily="34" charset="0"/>
                        </a:rPr>
                        <a:t>39.38</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rgbClr val="00B050"/>
                          </a:solidFill>
                          <a:latin typeface="Segoe UI" panose="020B0502040204020203" pitchFamily="34" charset="0"/>
                          <a:cs typeface="Segoe UI" panose="020B0502040204020203" pitchFamily="34" charset="0"/>
                        </a:rPr>
                        <a:t>39.51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a:solidFill>
                            <a:srgbClr val="00B050"/>
                          </a:solidFill>
                          <a:latin typeface="Segoe UI" panose="020B0502040204020203" pitchFamily="34" charset="0"/>
                          <a:cs typeface="Segoe UI" panose="020B0502040204020203" pitchFamily="34" charset="0"/>
                        </a:rPr>
                        <a:t>39.66</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9"/>
                  </a:ext>
                </a:extLst>
              </a:tr>
              <a:tr h="252307">
                <a:tc>
                  <a:txBody>
                    <a:bodyPr/>
                    <a:lstStyle/>
                    <a:p>
                      <a:pPr algn="ctr"/>
                      <a:r>
                        <a:rPr lang="en-US" sz="1200" b="1">
                          <a:latin typeface="Segoe UI" panose="020B0502040204020203" pitchFamily="34" charset="0"/>
                          <a:cs typeface="Segoe UI" panose="020B0502040204020203" pitchFamily="34" charset="0"/>
                        </a:rPr>
                        <a:t>17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a:latin typeface="Segoe UI" panose="020B0502040204020203" pitchFamily="34" charset="0"/>
                          <a:cs typeface="Segoe UI" panose="020B0502040204020203" pitchFamily="34" charset="0"/>
                        </a:rPr>
                        <a:t>Power Consumption (Units/</a:t>
                      </a:r>
                      <a:r>
                        <a:rPr lang="en-US" sz="1200" b="1" err="1">
                          <a:latin typeface="Segoe UI" panose="020B0502040204020203" pitchFamily="34" charset="0"/>
                          <a:cs typeface="Segoe UI" panose="020B0502040204020203" pitchFamily="34" charset="0"/>
                        </a:rPr>
                        <a:t>Qtl</a:t>
                      </a:r>
                      <a:r>
                        <a:rPr lang="en-US" sz="1200" b="1">
                          <a:latin typeface="Segoe UI" panose="020B0502040204020203" pitchFamily="34" charset="0"/>
                          <a:cs typeface="Segoe UI" panose="020B0502040204020203" pitchFamily="34" charset="0"/>
                        </a:rPr>
                        <a:t> Sugar)</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400" b="1" i="0" u="none" strike="noStrike">
                          <a:solidFill>
                            <a:schemeClr val="tx1"/>
                          </a:solidFill>
                          <a:effectLst/>
                          <a:latin typeface="Segoe UI" panose="020B0502040204020203" pitchFamily="34" charset="0"/>
                        </a:rPr>
                        <a:t>11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10.92</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altLang="en-IN" sz="1400" b="1">
                          <a:solidFill>
                            <a:schemeClr val="tx1"/>
                          </a:solidFill>
                          <a:latin typeface="Segoe UI" panose="020B0502040204020203" pitchFamily="34" charset="0"/>
                          <a:cs typeface="Segoe UI" panose="020B0502040204020203" pitchFamily="34" charset="0"/>
                        </a:rPr>
                        <a:t>11.71</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a:r>
                        <a:rPr lang="en-US" altLang="en-IN" sz="1400" b="1">
                          <a:solidFill>
                            <a:schemeClr val="tx1"/>
                          </a:solidFill>
                          <a:latin typeface="Segoe UI" panose="020B0502040204020203" pitchFamily="34" charset="0"/>
                          <a:cs typeface="Segoe UI" panose="020B0502040204020203" pitchFamily="34" charset="0"/>
                        </a:rPr>
                        <a:t>11.02</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52400"/>
            <a:ext cx="7467600" cy="609600"/>
          </a:xfrm>
        </p:spPr>
        <p:txBody>
          <a:bodyPr>
            <a:normAutofit/>
          </a:bodyPr>
          <a:lstStyle/>
          <a:p>
            <a:pPr algn="ctr"/>
            <a:r>
              <a:rPr lang="en-US" sz="2400" b="1">
                <a:solidFill>
                  <a:srgbClr val="002060"/>
                </a:solidFill>
                <a:latin typeface="Segoe UI" panose="020B0502040204020203" pitchFamily="34" charset="0"/>
                <a:cs typeface="Segoe UI" panose="020B0502040204020203" pitchFamily="34" charset="0"/>
              </a:rPr>
              <a:t>Weekly Sugar Production – DS House</a:t>
            </a:r>
          </a:p>
        </p:txBody>
      </p:sp>
      <p:graphicFrame>
        <p:nvGraphicFramePr>
          <p:cNvPr id="7" name="Chart 6"/>
          <p:cNvGraphicFramePr/>
          <p:nvPr/>
        </p:nvGraphicFramePr>
        <p:xfrm>
          <a:off x="0" y="914400"/>
          <a:ext cx="8534400" cy="5943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p:cNvGraphicFramePr>
            <a:graphicFrameLocks noGrp="1"/>
          </p:cNvGraphicFramePr>
          <p:nvPr/>
        </p:nvGraphicFramePr>
        <p:xfrm>
          <a:off x="8534400" y="904876"/>
          <a:ext cx="3429000" cy="5648323"/>
        </p:xfrm>
        <a:graphic>
          <a:graphicData uri="http://schemas.openxmlformats.org/drawingml/2006/table">
            <a:tbl>
              <a:tblPr/>
              <a:tblGrid>
                <a:gridCol w="1143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989815">
                <a:tc gridSpan="3">
                  <a:txBody>
                    <a:bodyPr/>
                    <a:lstStyle/>
                    <a:p>
                      <a:pPr algn="ctr" rtl="0" fontAlgn="b"/>
                      <a:r>
                        <a:rPr lang="en-US" sz="1400" b="1" i="0" u="none" strike="noStrike">
                          <a:solidFill>
                            <a:srgbClr val="000000"/>
                          </a:solidFill>
                          <a:effectLst/>
                          <a:latin typeface="Aptos Narrow" panose="020B0004020202020204" pitchFamily="34" charset="0"/>
                        </a:rPr>
                        <a:t>Production Plan for Next Week </a:t>
                      </a:r>
                    </a:p>
                  </a:txBody>
                  <a:tcPr marL="182880"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989815">
                <a:tc>
                  <a:txBody>
                    <a:bodyPr/>
                    <a:lstStyle/>
                    <a:p>
                      <a:pPr algn="ctr" rtl="0" fontAlgn="b"/>
                      <a:r>
                        <a:rPr lang="en-US" sz="1400" b="1" i="0" u="none" strike="noStrike">
                          <a:solidFill>
                            <a:srgbClr val="000000"/>
                          </a:solidFill>
                          <a:effectLst/>
                          <a:latin typeface="Aptos Narrow" panose="020B0004020202020204" pitchFamily="34" charset="0"/>
                        </a:rPr>
                        <a:t>SKU</a:t>
                      </a:r>
                    </a:p>
                  </a:txBody>
                  <a:tcPr marL="182880" marR="4763" marT="4763"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a:solidFill>
                            <a:srgbClr val="000000"/>
                          </a:solidFill>
                          <a:effectLst/>
                          <a:latin typeface="Aptos Narrow" panose="020B0004020202020204" pitchFamily="34" charset="0"/>
                        </a:rPr>
                        <a:t> Quantity </a:t>
                      </a:r>
                    </a:p>
                    <a:p>
                      <a:pPr algn="ctr" rtl="0" fontAlgn="b"/>
                      <a:r>
                        <a:rPr lang="en-US" sz="1400" b="1" i="0" u="none" strike="noStrike">
                          <a:solidFill>
                            <a:srgbClr val="000000"/>
                          </a:solidFill>
                          <a:effectLst/>
                          <a:latin typeface="Aptos Narrow" panose="020B0004020202020204" pitchFamily="34" charset="0"/>
                        </a:rPr>
                        <a:t>(Qtls)</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a:solidFill>
                            <a:srgbClr val="000000"/>
                          </a:solidFill>
                          <a:effectLst/>
                          <a:latin typeface="Aptos Narrow" panose="020B0004020202020204" pitchFamily="34" charset="0"/>
                        </a:rPr>
                        <a:t>% of Total</a:t>
                      </a:r>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863108">
                <a:tc>
                  <a:txBody>
                    <a:bodyPr/>
                    <a:lstStyle/>
                    <a:p>
                      <a:pPr algn="ctr" rtl="0" fontAlgn="b"/>
                      <a:r>
                        <a:rPr lang="en-US" sz="1400" b="1" i="0" u="none" strike="noStrike">
                          <a:solidFill>
                            <a:srgbClr val="000000"/>
                          </a:solidFill>
                          <a:effectLst/>
                          <a:latin typeface="Aptos Narrow" panose="020B0004020202020204" pitchFamily="34" charset="0"/>
                        </a:rPr>
                        <a:t>L</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altLang="en-IN" sz="1400" b="1" i="0" u="none" strike="noStrike">
                          <a:solidFill>
                            <a:schemeClr val="tx1"/>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rtl="0" fontAlgn="b"/>
                      <a:r>
                        <a:rPr lang="en-US" sz="1400" b="1" i="0" u="none" strike="noStrike">
                          <a:solidFill>
                            <a:srgbClr val="000000"/>
                          </a:solidFill>
                          <a:effectLst/>
                          <a:latin typeface="Aptos Narrow" panose="020B0004020202020204" pitchFamily="34" charset="0"/>
                        </a:rPr>
                        <a:t>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02"/>
                  </a:ext>
                </a:extLst>
              </a:tr>
              <a:tr h="701396">
                <a:tc>
                  <a:txBody>
                    <a:bodyPr/>
                    <a:lstStyle/>
                    <a:p>
                      <a:pPr algn="ctr" rtl="0" fontAlgn="b"/>
                      <a:r>
                        <a:rPr lang="en-US" sz="1400" b="1" i="0" u="none" strike="noStrike">
                          <a:solidFill>
                            <a:srgbClr val="000000"/>
                          </a:solidFill>
                          <a:effectLst/>
                          <a:latin typeface="Aptos Narrow" panose="020B0004020202020204" pitchFamily="34" charset="0"/>
                        </a:rPr>
                        <a:t>M</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400" b="1" i="0" u="none" strike="noStrike">
                          <a:solidFill>
                            <a:schemeClr val="tx1"/>
                          </a:solidFill>
                          <a:effectLst/>
                          <a:latin typeface="Calibri" panose="020F0502020204030204" pitchFamily="34" charset="0"/>
                        </a:rPr>
                        <a:t>17754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rtl="0" fontAlgn="b"/>
                      <a:r>
                        <a:rPr lang="en-US" sz="1400" b="1" i="0" u="none" strike="noStrike">
                          <a:solidFill>
                            <a:srgbClr val="000000"/>
                          </a:solidFill>
                          <a:effectLst/>
                          <a:latin typeface="Aptos Narrow" panose="020B0004020202020204" pitchFamily="34" charset="0"/>
                        </a:rPr>
                        <a:t>90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3"/>
                  </a:ext>
                </a:extLst>
              </a:tr>
              <a:tr h="701396">
                <a:tc>
                  <a:txBody>
                    <a:bodyPr/>
                    <a:lstStyle/>
                    <a:p>
                      <a:pPr algn="ctr" rtl="0" fontAlgn="b"/>
                      <a:r>
                        <a:rPr lang="en-US" sz="1400" b="1" i="0" u="none" strike="noStrike">
                          <a:solidFill>
                            <a:srgbClr val="000000"/>
                          </a:solidFill>
                          <a:effectLst/>
                          <a:latin typeface="Aptos Narrow" panose="020B0004020202020204" pitchFamily="34" charset="0"/>
                        </a:rPr>
                        <a:t>S</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400" b="1" i="0" u="none" strike="noStrike">
                          <a:solidFill>
                            <a:schemeClr val="tx1"/>
                          </a:solidFill>
                          <a:effectLst/>
                          <a:latin typeface="Calibri" panose="020F0502020204030204" pitchFamily="34" charset="0"/>
                        </a:rPr>
                        <a:t>1973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rtl="0" fontAlgn="b"/>
                      <a:r>
                        <a:rPr lang="en-US" sz="1400" b="1" i="0" u="none" strike="noStrike">
                          <a:solidFill>
                            <a:srgbClr val="000000"/>
                          </a:solidFill>
                          <a:effectLst/>
                          <a:latin typeface="Aptos Narrow" panose="020B0004020202020204" pitchFamily="34" charset="0"/>
                        </a:rPr>
                        <a:t>10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4"/>
                  </a:ext>
                </a:extLst>
              </a:tr>
              <a:tr h="1402793">
                <a:tc>
                  <a:txBody>
                    <a:bodyPr/>
                    <a:lstStyle/>
                    <a:p>
                      <a:pPr algn="ctr" rtl="0" fontAlgn="b"/>
                      <a:r>
                        <a:rPr lang="en-US" sz="1400" b="1" i="0" u="none" strike="noStrike">
                          <a:solidFill>
                            <a:srgbClr val="000000"/>
                          </a:solidFill>
                          <a:effectLst/>
                          <a:latin typeface="Aptos Narrow" panose="020B0004020202020204" pitchFamily="34" charset="0"/>
                        </a:rPr>
                        <a:t>Total</a:t>
                      </a:r>
                    </a:p>
                  </a:txBody>
                  <a:tcPr marL="182880"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ltLang="en-US" sz="1400" b="1" i="0" u="none" strike="noStrike">
                          <a:solidFill>
                            <a:srgbClr val="000000"/>
                          </a:solidFill>
                          <a:effectLst/>
                          <a:latin typeface="Aptos Narrow" panose="020B0004020202020204" pitchFamily="34" charset="0"/>
                        </a:rPr>
                        <a:t> 19,727</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1" i="0" u="none" strike="noStrike">
                          <a:solidFill>
                            <a:srgbClr val="000000"/>
                          </a:solidFill>
                          <a:effectLst/>
                          <a:latin typeface="Aptos Narrow" panose="020B0004020202020204" pitchFamily="34" charset="0"/>
                        </a:rPr>
                        <a:t>100</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7467600" cy="609600"/>
          </a:xfrm>
        </p:spPr>
        <p:txBody>
          <a:bodyPr>
            <a:normAutofit/>
          </a:bodyPr>
          <a:lstStyle/>
          <a:p>
            <a:pPr algn="ctr"/>
            <a:r>
              <a:rPr lang="en-US" sz="2400" b="1">
                <a:solidFill>
                  <a:srgbClr val="002060"/>
                </a:solidFill>
                <a:latin typeface="Segoe UI" panose="020B0502040204020203" pitchFamily="34" charset="0"/>
                <a:cs typeface="Segoe UI" panose="020B0502040204020203" pitchFamily="34" charset="0"/>
              </a:rPr>
              <a:t>Weekly Sugar Production – RS House</a:t>
            </a:r>
          </a:p>
        </p:txBody>
      </p:sp>
      <p:graphicFrame>
        <p:nvGraphicFramePr>
          <p:cNvPr id="7" name="Chart 6"/>
          <p:cNvGraphicFramePr/>
          <p:nvPr/>
        </p:nvGraphicFramePr>
        <p:xfrm>
          <a:off x="76200" y="930275"/>
          <a:ext cx="9149080" cy="28035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Table 8"/>
          <p:cNvGraphicFramePr>
            <a:graphicFrameLocks noGrp="1"/>
          </p:cNvGraphicFramePr>
          <p:nvPr>
            <p:custDataLst>
              <p:tags r:id="rId1"/>
            </p:custDataLst>
          </p:nvPr>
        </p:nvGraphicFramePr>
        <p:xfrm>
          <a:off x="9250680" y="937895"/>
          <a:ext cx="2887345" cy="5310505"/>
        </p:xfrm>
        <a:graphic>
          <a:graphicData uri="http://schemas.openxmlformats.org/drawingml/2006/table">
            <a:tbl>
              <a:tblPr/>
              <a:tblGrid>
                <a:gridCol w="1016000">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gridCol w="873125">
                  <a:extLst>
                    <a:ext uri="{9D8B030D-6E8A-4147-A177-3AD203B41FA5}">
                      <a16:colId xmlns:a16="http://schemas.microsoft.com/office/drawing/2014/main" val="20002"/>
                    </a:ext>
                  </a:extLst>
                </a:gridCol>
              </a:tblGrid>
              <a:tr h="306705">
                <a:tc gridSpan="3">
                  <a:txBody>
                    <a:bodyPr/>
                    <a:lstStyle/>
                    <a:p>
                      <a:pPr algn="l" rtl="0" fontAlgn="b"/>
                      <a:r>
                        <a:rPr lang="en-US" sz="1400" b="1" i="0" u="none" strike="noStrike">
                          <a:solidFill>
                            <a:srgbClr val="000000"/>
                          </a:solidFill>
                          <a:effectLst/>
                          <a:latin typeface="Aptos Narrow" panose="020B0004020202020204" pitchFamily="34" charset="0"/>
                        </a:rPr>
                        <a:t>Production Plan for Next Week </a:t>
                      </a:r>
                    </a:p>
                  </a:txBody>
                  <a:tcPr marL="182880"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605155">
                <a:tc>
                  <a:txBody>
                    <a:bodyPr/>
                    <a:lstStyle/>
                    <a:p>
                      <a:pPr algn="l" rtl="0" fontAlgn="b"/>
                      <a:r>
                        <a:rPr lang="en-US" sz="1400" b="1" i="0" u="none" strike="noStrike">
                          <a:solidFill>
                            <a:srgbClr val="000000"/>
                          </a:solidFill>
                          <a:effectLst/>
                          <a:latin typeface="Aptos Narrow" panose="020B0004020202020204" pitchFamily="34" charset="0"/>
                        </a:rPr>
                        <a:t>SKU</a:t>
                      </a:r>
                    </a:p>
                  </a:txBody>
                  <a:tcPr marL="182880" marR="4763" marT="4763"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a:solidFill>
                            <a:srgbClr val="000000"/>
                          </a:solidFill>
                          <a:effectLst/>
                          <a:latin typeface="Aptos Narrow" panose="020B0004020202020204" pitchFamily="34" charset="0"/>
                        </a:rPr>
                        <a:t> Quantity </a:t>
                      </a:r>
                    </a:p>
                    <a:p>
                      <a:pPr algn="ctr" rtl="0" fontAlgn="b"/>
                      <a:r>
                        <a:rPr lang="en-US" sz="1400" b="1" i="0" u="none" strike="noStrike">
                          <a:solidFill>
                            <a:srgbClr val="000000"/>
                          </a:solidFill>
                          <a:effectLst/>
                          <a:latin typeface="Aptos Narrow" panose="020B0004020202020204" pitchFamily="34" charset="0"/>
                        </a:rPr>
                        <a:t>(Qtls)</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sz="1400" b="1" i="0" u="none" strike="noStrike">
                          <a:solidFill>
                            <a:srgbClr val="000000"/>
                          </a:solidFill>
                          <a:effectLst/>
                          <a:latin typeface="Aptos Narrow" panose="020B0004020202020204" pitchFamily="34" charset="0"/>
                        </a:rPr>
                        <a:t>% of Total</a:t>
                      </a:r>
                    </a:p>
                  </a:txBody>
                  <a:tcPr marL="4763" marR="4763" marT="476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06705">
                <a:tc>
                  <a:txBody>
                    <a:bodyPr/>
                    <a:lstStyle/>
                    <a:p>
                      <a:pPr algn="l" rtl="0" fontAlgn="b"/>
                      <a:r>
                        <a:rPr lang="en-US" sz="1400" b="0" i="0" u="none" strike="noStrike">
                          <a:solidFill>
                            <a:srgbClr val="000000"/>
                          </a:solidFill>
                          <a:effectLst/>
                          <a:latin typeface="Aptos Narrow" panose="020B0004020202020204" pitchFamily="34" charset="0"/>
                        </a:rPr>
                        <a:t>L</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3282</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10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16560">
                <a:tc>
                  <a:txBody>
                    <a:bodyPr/>
                    <a:lstStyle/>
                    <a:p>
                      <a:pPr algn="l" rtl="0" fontAlgn="b"/>
                      <a:r>
                        <a:rPr lang="en-US" sz="1400" b="0" i="0" u="none" strike="noStrike">
                          <a:solidFill>
                            <a:srgbClr val="000000"/>
                          </a:solidFill>
                          <a:effectLst/>
                          <a:latin typeface="Aptos Narrow" panose="020B0004020202020204" pitchFamily="34" charset="0"/>
                        </a:rPr>
                        <a:t>M</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22973</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70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06705">
                <a:tc>
                  <a:txBody>
                    <a:bodyPr/>
                    <a:lstStyle/>
                    <a:p>
                      <a:pPr algn="l" rtl="0" fontAlgn="b"/>
                      <a:r>
                        <a:rPr lang="en-US" sz="1400" b="0" i="0" u="none" strike="noStrike">
                          <a:solidFill>
                            <a:srgbClr val="000000"/>
                          </a:solidFill>
                          <a:effectLst/>
                          <a:latin typeface="Aptos Narrow" panose="020B0004020202020204" pitchFamily="34" charset="0"/>
                        </a:rPr>
                        <a:t>S</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4922</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15</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06070">
                <a:tc>
                  <a:txBody>
                    <a:bodyPr/>
                    <a:lstStyle/>
                    <a:p>
                      <a:pPr algn="l" rtl="0" fontAlgn="b"/>
                      <a:r>
                        <a:rPr lang="en-US" sz="1400" b="0" i="0" u="none" strike="noStrike">
                          <a:solidFill>
                            <a:srgbClr val="000000"/>
                          </a:solidFill>
                          <a:effectLst/>
                          <a:latin typeface="Aptos Narrow" panose="020B0004020202020204" pitchFamily="34" charset="0"/>
                        </a:rPr>
                        <a:t>Pharma</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1641</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5</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06070">
                <a:tc>
                  <a:txBody>
                    <a:bodyPr/>
                    <a:lstStyle/>
                    <a:p>
                      <a:pPr algn="l" rtl="0" fontAlgn="b"/>
                      <a:r>
                        <a:rPr lang="en-US" sz="1400" b="1" i="0" u="none" strike="noStrike">
                          <a:solidFill>
                            <a:schemeClr val="tx1"/>
                          </a:solidFill>
                          <a:effectLst/>
                          <a:latin typeface="Aptos Narrow" panose="020B0004020202020204" pitchFamily="34" charset="0"/>
                        </a:rPr>
                        <a:t>Total</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ltLang="en-US" sz="1400" b="1" i="0" u="none" strike="noStrike">
                          <a:solidFill>
                            <a:schemeClr val="tx1"/>
                          </a:solidFill>
                          <a:effectLst/>
                          <a:latin typeface="Aptos Narrow" panose="020B0004020202020204" pitchFamily="34" charset="0"/>
                        </a:rPr>
                        <a:t>32,818</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1" i="0" u="none" strike="noStrike">
                          <a:solidFill>
                            <a:schemeClr val="tx1"/>
                          </a:solidFill>
                          <a:effectLst/>
                          <a:latin typeface="Aptos Narrow" panose="020B0004020202020204" pitchFamily="34" charset="0"/>
                        </a:rPr>
                        <a:t>100</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06070">
                <a:tc>
                  <a:txBody>
                    <a:bodyPr/>
                    <a:lstStyle/>
                    <a:p>
                      <a:pPr algn="l" rtl="0" fontAlgn="b"/>
                      <a:r>
                        <a:rPr lang="en-US" sz="1400" b="0" i="0" u="none" strike="noStrike">
                          <a:solidFill>
                            <a:srgbClr val="000000"/>
                          </a:solidFill>
                          <a:effectLst/>
                          <a:latin typeface="Aptos Narrow" panose="020B0004020202020204" pitchFamily="34" charset="0"/>
                        </a:rPr>
                        <a:t>Icing</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a:solidFill>
                            <a:srgbClr val="000000"/>
                          </a:solidFill>
                          <a:latin typeface="Arial" panose="020B0604020202020204" pitchFamily="34" charset="0"/>
                          <a:ea typeface="Calibri" panose="020F0502020204030204"/>
                          <a:cs typeface="Arial" panose="020B0604020202020204" pitchFamily="34" charset="0"/>
                        </a:rPr>
                        <a:t>10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0.62</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06705">
                <a:tc>
                  <a:txBody>
                    <a:bodyPr/>
                    <a:lstStyle/>
                    <a:p>
                      <a:pPr algn="l" rtl="0" fontAlgn="b"/>
                      <a:r>
                        <a:rPr lang="en-US" sz="1400" b="0" i="0" u="none" strike="noStrike">
                          <a:solidFill>
                            <a:srgbClr val="000000"/>
                          </a:solidFill>
                          <a:effectLst/>
                          <a:latin typeface="Aptos Narrow" panose="020B0004020202020204" pitchFamily="34" charset="0"/>
                        </a:rPr>
                        <a:t>Bura</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a:solidFill>
                            <a:srgbClr val="000000"/>
                          </a:solidFill>
                          <a:latin typeface="Arial" panose="020B0604020202020204" pitchFamily="34" charset="0"/>
                          <a:ea typeface="Calibri" panose="020F0502020204030204"/>
                          <a:cs typeface="Arial" panose="020B0604020202020204" pitchFamily="34" charset="0"/>
                        </a:rPr>
                        <a:t>200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12.46</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06705">
                <a:tc>
                  <a:txBody>
                    <a:bodyPr/>
                    <a:lstStyle/>
                    <a:p>
                      <a:pPr algn="l" rtl="0" fontAlgn="b"/>
                      <a:r>
                        <a:rPr lang="en-US" sz="1400" b="0" i="0" u="none" strike="noStrike">
                          <a:solidFill>
                            <a:srgbClr val="000000"/>
                          </a:solidFill>
                          <a:effectLst/>
                          <a:latin typeface="Aptos Narrow" panose="020B0004020202020204" pitchFamily="34" charset="0"/>
                        </a:rPr>
                        <a:t>Sachet</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a:solidFill>
                            <a:srgbClr val="000000"/>
                          </a:solidFill>
                          <a:latin typeface="Arial" panose="020B0604020202020204" pitchFamily="34" charset="0"/>
                          <a:ea typeface="Calibri" panose="020F0502020204030204"/>
                          <a:cs typeface="Arial" panose="020B0604020202020204" pitchFamily="34" charset="0"/>
                        </a:rPr>
                        <a:t>205</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12.77</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05435">
                <a:tc>
                  <a:txBody>
                    <a:bodyPr/>
                    <a:lstStyle/>
                    <a:p>
                      <a:pPr algn="l" rtl="0" fontAlgn="b"/>
                      <a:r>
                        <a:rPr lang="en-US" sz="1400" b="0" i="0" u="none" strike="noStrike">
                          <a:solidFill>
                            <a:srgbClr val="000000"/>
                          </a:solidFill>
                          <a:effectLst/>
                          <a:latin typeface="Aptos Narrow" panose="020B0004020202020204" pitchFamily="34" charset="0"/>
                        </a:rPr>
                        <a:t>1kg pack</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a:solidFill>
                            <a:srgbClr val="000000"/>
                          </a:solidFill>
                          <a:latin typeface="Arial" panose="020B0604020202020204" pitchFamily="34" charset="0"/>
                          <a:ea typeface="Calibri" panose="020F0502020204030204"/>
                          <a:cs typeface="Arial" panose="020B0604020202020204" pitchFamily="34" charset="0"/>
                        </a:rPr>
                        <a:t>250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15.58</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06705">
                <a:tc>
                  <a:txBody>
                    <a:bodyPr/>
                    <a:lstStyle/>
                    <a:p>
                      <a:pPr algn="l" rtl="0" fontAlgn="b"/>
                      <a:r>
                        <a:rPr lang="en-US" sz="1400" b="0" i="0" u="none" strike="noStrike">
                          <a:solidFill>
                            <a:srgbClr val="000000"/>
                          </a:solidFill>
                          <a:effectLst/>
                          <a:latin typeface="Aptos Narrow" panose="020B0004020202020204" pitchFamily="34" charset="0"/>
                        </a:rPr>
                        <a:t>5kg pack</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a:solidFill>
                            <a:srgbClr val="000000"/>
                          </a:solidFill>
                          <a:latin typeface="Arial" panose="020B0604020202020204" pitchFamily="34" charset="0"/>
                          <a:ea typeface="Calibri" panose="020F0502020204030204"/>
                          <a:cs typeface="Arial" panose="020B0604020202020204" pitchFamily="34" charset="0"/>
                        </a:rPr>
                        <a:t>325</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20.25</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06070">
                <a:tc>
                  <a:txBody>
                    <a:bodyPr/>
                    <a:lstStyle/>
                    <a:p>
                      <a:pPr algn="l" rtl="0" fontAlgn="b"/>
                      <a:r>
                        <a:rPr lang="en-US" sz="1400" b="0" i="0" u="none" strike="noStrike">
                          <a:solidFill>
                            <a:srgbClr val="000000"/>
                          </a:solidFill>
                          <a:effectLst/>
                          <a:latin typeface="Aptos Narrow" panose="020B0004020202020204" pitchFamily="34" charset="0"/>
                        </a:rPr>
                        <a:t>Superfine</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a:solidFill>
                            <a:srgbClr val="000000"/>
                          </a:solidFill>
                          <a:latin typeface="Arial" panose="020B0604020202020204" pitchFamily="34" charset="0"/>
                          <a:ea typeface="Calibri" panose="020F0502020204030204"/>
                          <a:cs typeface="Arial" panose="020B0604020202020204" pitchFamily="34" charset="0"/>
                        </a:rPr>
                        <a:t>25</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1.56</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306705">
                <a:tc>
                  <a:txBody>
                    <a:bodyPr/>
                    <a:lstStyle/>
                    <a:p>
                      <a:pPr algn="l" rtl="0" fontAlgn="b"/>
                      <a:r>
                        <a:rPr lang="en-US" sz="1400" b="0" i="0" u="none" strike="noStrike">
                          <a:solidFill>
                            <a:srgbClr val="000000"/>
                          </a:solidFill>
                          <a:effectLst/>
                          <a:latin typeface="Aptos Narrow" panose="020B0004020202020204" pitchFamily="34" charset="0"/>
                        </a:rPr>
                        <a:t>Brown 1kg</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a:solidFill>
                            <a:srgbClr val="000000"/>
                          </a:solidFill>
                          <a:latin typeface="Arial" panose="020B0604020202020204" pitchFamily="34" charset="0"/>
                          <a:ea typeface="Calibri" panose="020F0502020204030204"/>
                          <a:cs typeface="Arial" panose="020B0604020202020204" pitchFamily="34" charset="0"/>
                        </a:rPr>
                        <a:t>40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2.49</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305435">
                <a:tc>
                  <a:txBody>
                    <a:bodyPr/>
                    <a:lstStyle/>
                    <a:p>
                      <a:pPr algn="l" rtl="0" fontAlgn="b"/>
                      <a:r>
                        <a:rPr lang="en-US" sz="1400" b="0" i="0" u="none" strike="noStrike">
                          <a:solidFill>
                            <a:srgbClr val="000000"/>
                          </a:solidFill>
                          <a:effectLst/>
                          <a:latin typeface="Aptos Narrow" panose="020B0004020202020204" pitchFamily="34" charset="0"/>
                        </a:rPr>
                        <a:t>Pharma</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a:solidFill>
                            <a:srgbClr val="000000"/>
                          </a:solidFill>
                          <a:latin typeface="Arial" panose="020B0604020202020204" pitchFamily="34" charset="0"/>
                          <a:ea typeface="Calibri" panose="020F0502020204030204"/>
                          <a:cs typeface="Arial" panose="020B0604020202020204" pitchFamily="34" charset="0"/>
                        </a:rPr>
                        <a:t>550</a:t>
                      </a:r>
                    </a:p>
                  </a:txBody>
                  <a:tcPr marL="9842" marR="9842" marT="98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0" i="0" u="none" strike="noStrike">
                          <a:solidFill>
                            <a:srgbClr val="000000"/>
                          </a:solidFill>
                          <a:effectLst/>
                          <a:latin typeface="Aptos Narrow" panose="020B0004020202020204" pitchFamily="34" charset="0"/>
                        </a:rPr>
                        <a:t>34.26</a:t>
                      </a:r>
                    </a:p>
                  </a:txBody>
                  <a:tcPr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306705">
                <a:tc>
                  <a:txBody>
                    <a:bodyPr/>
                    <a:lstStyle/>
                    <a:p>
                      <a:pPr algn="l" rtl="0" fontAlgn="b"/>
                      <a:r>
                        <a:rPr lang="en-US" sz="1400" b="1" i="0" u="none" strike="noStrike">
                          <a:solidFill>
                            <a:srgbClr val="000000"/>
                          </a:solidFill>
                          <a:effectLst/>
                          <a:latin typeface="Aptos Narrow" panose="020B0004020202020204" pitchFamily="34" charset="0"/>
                        </a:rPr>
                        <a:t>Total</a:t>
                      </a:r>
                    </a:p>
                  </a:txBody>
                  <a:tcPr marR="4763" marT="476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US" sz="1400" b="1" i="0" u="none" strike="noStrike">
                          <a:solidFill>
                            <a:srgbClr val="000000"/>
                          </a:solidFill>
                          <a:effectLst/>
                          <a:latin typeface="Aptos Narrow" panose="020B0004020202020204" pitchFamily="34" charset="0"/>
                        </a:rPr>
                        <a:t>    </a:t>
                      </a:r>
                      <a:r>
                        <a:rPr lang="en-US" altLang="en-US" sz="1400" b="1" i="0" u="none" strike="noStrike">
                          <a:solidFill>
                            <a:srgbClr val="000000"/>
                          </a:solidFill>
                          <a:effectLst/>
                          <a:latin typeface="Aptos Narrow" panose="020B0004020202020204" pitchFamily="34" charset="0"/>
                        </a:rPr>
                        <a:t>1,605</a:t>
                      </a:r>
                    </a:p>
                  </a:txBody>
                  <a:tcPr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400" b="1" i="0" u="none" strike="noStrike">
                          <a:solidFill>
                            <a:srgbClr val="000000"/>
                          </a:solidFill>
                          <a:effectLst/>
                          <a:latin typeface="Aptos Narrow" panose="020B0004020202020204" pitchFamily="34" charset="0"/>
                        </a:rPr>
                        <a:t>100%</a:t>
                      </a:r>
                    </a:p>
                  </a:txBody>
                  <a:tcPr marR="4763" marT="476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graphicFrame>
        <p:nvGraphicFramePr>
          <p:cNvPr id="3" name="Chart 2"/>
          <p:cNvGraphicFramePr/>
          <p:nvPr/>
        </p:nvGraphicFramePr>
        <p:xfrm>
          <a:off x="76200" y="3822065"/>
          <a:ext cx="9144000" cy="2587625"/>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Rectangle 3"/>
          <p:cNvSpPr txBox="1"/>
          <p:nvPr/>
        </p:nvSpPr>
        <p:spPr>
          <a:xfrm>
            <a:off x="1905000" y="914400"/>
            <a:ext cx="8458200" cy="5562600"/>
          </a:xfrm>
          <a:prstGeom prst="rect">
            <a:avLst/>
          </a:prstGeom>
        </p:spPr>
        <p:txBody>
          <a:bodyPr vert="horz" lIns="91440" tIns="45720" rIns="91440" bIns="45720" rtlCol="0">
            <a:noAutofit/>
          </a:bodyPr>
          <a:lstStyle/>
          <a:p>
            <a:pPr marL="1257300" marR="0" lvl="2" indent="-342900" algn="just"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457200" marR="0" lvl="1"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TextBox 4"/>
          <p:cNvSpPr txBox="1">
            <a:spLocks noChangeArrowheads="1"/>
          </p:cNvSpPr>
          <p:nvPr/>
        </p:nvSpPr>
        <p:spPr bwMode="auto">
          <a:xfrm>
            <a:off x="1767726" y="167044"/>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5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rPr>
              <a:t>Sugar Production Quality</a:t>
            </a:r>
          </a:p>
        </p:txBody>
      </p:sp>
      <p:graphicFrame>
        <p:nvGraphicFramePr>
          <p:cNvPr id="12" name="Table 11"/>
          <p:cNvGraphicFramePr>
            <a:graphicFrameLocks noGrp="1"/>
          </p:cNvGraphicFramePr>
          <p:nvPr/>
        </p:nvGraphicFramePr>
        <p:xfrm>
          <a:off x="76200" y="914400"/>
          <a:ext cx="12115801" cy="5578250"/>
        </p:xfrm>
        <a:graphic>
          <a:graphicData uri="http://schemas.openxmlformats.org/drawingml/2006/table">
            <a:tbl>
              <a:tblPr>
                <a:effectLst>
                  <a:outerShdw blurRad="50800" dist="38100" dir="2700000" algn="tl" rotWithShape="0">
                    <a:prstClr val="black">
                      <a:alpha val="40000"/>
                    </a:prstClr>
                  </a:outerShdw>
                </a:effectLst>
              </a:tblPr>
              <a:tblGrid>
                <a:gridCol w="3574192">
                  <a:extLst>
                    <a:ext uri="{9D8B030D-6E8A-4147-A177-3AD203B41FA5}">
                      <a16:colId xmlns:a16="http://schemas.microsoft.com/office/drawing/2014/main" val="20000"/>
                    </a:ext>
                  </a:extLst>
                </a:gridCol>
                <a:gridCol w="1545624">
                  <a:extLst>
                    <a:ext uri="{9D8B030D-6E8A-4147-A177-3AD203B41FA5}">
                      <a16:colId xmlns:a16="http://schemas.microsoft.com/office/drawing/2014/main" val="20001"/>
                    </a:ext>
                  </a:extLst>
                </a:gridCol>
                <a:gridCol w="1708322">
                  <a:extLst>
                    <a:ext uri="{9D8B030D-6E8A-4147-A177-3AD203B41FA5}">
                      <a16:colId xmlns:a16="http://schemas.microsoft.com/office/drawing/2014/main" val="20002"/>
                    </a:ext>
                  </a:extLst>
                </a:gridCol>
                <a:gridCol w="1543641">
                  <a:extLst>
                    <a:ext uri="{9D8B030D-6E8A-4147-A177-3AD203B41FA5}">
                      <a16:colId xmlns:a16="http://schemas.microsoft.com/office/drawing/2014/main" val="20003"/>
                    </a:ext>
                  </a:extLst>
                </a:gridCol>
                <a:gridCol w="1222214">
                  <a:extLst>
                    <a:ext uri="{9D8B030D-6E8A-4147-A177-3AD203B41FA5}">
                      <a16:colId xmlns:a16="http://schemas.microsoft.com/office/drawing/2014/main" val="20004"/>
                    </a:ext>
                  </a:extLst>
                </a:gridCol>
                <a:gridCol w="1273801">
                  <a:extLst>
                    <a:ext uri="{9D8B030D-6E8A-4147-A177-3AD203B41FA5}">
                      <a16:colId xmlns:a16="http://schemas.microsoft.com/office/drawing/2014/main" val="20005"/>
                    </a:ext>
                  </a:extLst>
                </a:gridCol>
                <a:gridCol w="1248007">
                  <a:extLst>
                    <a:ext uri="{9D8B030D-6E8A-4147-A177-3AD203B41FA5}">
                      <a16:colId xmlns:a16="http://schemas.microsoft.com/office/drawing/2014/main" val="20006"/>
                    </a:ext>
                  </a:extLst>
                </a:gridCol>
              </a:tblGrid>
              <a:tr h="625639">
                <a:tc rowSpan="2">
                  <a:txBody>
                    <a:bodyPr/>
                    <a:lstStyle/>
                    <a:p>
                      <a:pPr algn="ctr" fontAlgn="b"/>
                      <a:r>
                        <a:rPr lang="en-US" sz="1800" b="1" i="0" u="none" strike="noStrike">
                          <a:solidFill>
                            <a:srgbClr val="000000"/>
                          </a:solidFill>
                          <a:effectLst/>
                          <a:latin typeface="Segoe UI" panose="020B0502040204020203" pitchFamily="34" charset="0"/>
                          <a:cs typeface="Segoe UI" panose="020B0502040204020203" pitchFamily="34" charset="0"/>
                        </a:rPr>
                        <a:t>Sugar Quality</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4">
                  <a:txBody>
                    <a:bodyPr/>
                    <a:lstStyle/>
                    <a:p>
                      <a:pPr algn="ctr" rtl="0" fontAlgn="ctr"/>
                      <a:r>
                        <a:rPr lang="en-US" sz="1600" b="1" i="0" u="none" strike="noStrike">
                          <a:solidFill>
                            <a:srgbClr val="000000"/>
                          </a:solidFill>
                          <a:effectLst/>
                          <a:latin typeface="Segoe UI" panose="020B0502040204020203" pitchFamily="34" charset="0"/>
                          <a:cs typeface="Segoe UI" panose="020B0502040204020203" pitchFamily="34" charset="0"/>
                        </a:rPr>
                        <a:t>Season 2025-26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gridSpan="2">
                  <a:txBody>
                    <a:bodyPr/>
                    <a:lstStyle/>
                    <a:p>
                      <a:pPr algn="ctr" rtl="0" fontAlgn="ctr"/>
                      <a:r>
                        <a:rPr lang="en-US" sz="1600" b="1" i="0" u="none" strike="noStrike">
                          <a:solidFill>
                            <a:srgbClr val="000000"/>
                          </a:solidFill>
                          <a:effectLst/>
                          <a:latin typeface="Segoe UI" panose="020B0502040204020203" pitchFamily="34" charset="0"/>
                          <a:cs typeface="Segoe UI" panose="020B0502040204020203" pitchFamily="34" charset="0"/>
                        </a:rPr>
                        <a:t>Season </a:t>
                      </a:r>
                    </a:p>
                    <a:p>
                      <a:pPr algn="ctr" rtl="0" fontAlgn="ctr"/>
                      <a:r>
                        <a:rPr lang="en-US" sz="1600" b="1" i="0" u="none" strike="noStrike">
                          <a:solidFill>
                            <a:srgbClr val="000000"/>
                          </a:solidFill>
                          <a:effectLst/>
                          <a:latin typeface="Segoe UI" panose="020B0502040204020203" pitchFamily="34" charset="0"/>
                          <a:cs typeface="Segoe UI" panose="020B0502040204020203" pitchFamily="34" charset="0"/>
                        </a:rPr>
                        <a:t>2024-25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extLst>
                  <a:ext uri="{0D108BD9-81ED-4DB2-BD59-A6C34878D82A}">
                    <a16:rowId xmlns:a16="http://schemas.microsoft.com/office/drawing/2014/main" val="10000"/>
                  </a:ext>
                </a:extLst>
              </a:tr>
              <a:tr h="315845">
                <a:tc vMerge="1">
                  <a:txBody>
                    <a:bodyPr/>
                    <a:lstStyle/>
                    <a:p>
                      <a:endParaRPr lang="en-US"/>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b="1" i="1" u="none" strike="noStrike">
                          <a:solidFill>
                            <a:srgbClr val="000000"/>
                          </a:solidFill>
                          <a:effectLst/>
                          <a:latin typeface="Segoe UI" panose="020B0502040204020203" pitchFamily="34" charset="0"/>
                          <a:cs typeface="Segoe UI" panose="020B0502040204020203" pitchFamily="34" charset="0"/>
                        </a:rPr>
                        <a:t>Target</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a:solidFill>
                            <a:srgbClr val="000000"/>
                          </a:solidFill>
                          <a:effectLst/>
                          <a:latin typeface="Segoe UI" panose="020B0502040204020203" pitchFamily="34" charset="0"/>
                          <a:cs typeface="Segoe UI" panose="020B0502040204020203" pitchFamily="34" charset="0"/>
                        </a:rPr>
                        <a:t>Current Week</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a:solidFill>
                            <a:srgbClr val="000000"/>
                          </a:solidFill>
                          <a:effectLst/>
                          <a:latin typeface="Segoe UI" panose="020B0502040204020203" pitchFamily="34" charset="0"/>
                          <a:cs typeface="Segoe UI" panose="020B0502040204020203" pitchFamily="34" charset="0"/>
                        </a:rPr>
                        <a:t>Last Week</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a:solidFill>
                            <a:srgbClr val="000000"/>
                          </a:solidFill>
                          <a:effectLst/>
                          <a:latin typeface="Segoe UI" panose="020B0502040204020203" pitchFamily="34" charset="0"/>
                          <a:cs typeface="Segoe UI" panose="020B0502040204020203" pitchFamily="34" charset="0"/>
                        </a:rPr>
                        <a:t>Till Date</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600" b="1" i="1" u="none" strike="noStrike">
                          <a:solidFill>
                            <a:srgbClr val="000000"/>
                          </a:solidFill>
                          <a:effectLst/>
                          <a:latin typeface="Segoe UI" panose="020B0502040204020203" pitchFamily="34" charset="0"/>
                          <a:cs typeface="Segoe UI" panose="020B0502040204020203" pitchFamily="34" charset="0"/>
                        </a:rPr>
                        <a:t>Week</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rtl="0" fontAlgn="ctr"/>
                      <a:r>
                        <a:rPr lang="en-US" sz="1600" b="1" i="1" u="none" strike="noStrike">
                          <a:solidFill>
                            <a:srgbClr val="000000"/>
                          </a:solidFill>
                          <a:effectLst/>
                          <a:latin typeface="Segoe UI" panose="020B0502040204020203" pitchFamily="34" charset="0"/>
                          <a:cs typeface="Segoe UI" panose="020B0502040204020203" pitchFamily="34" charset="0"/>
                        </a:rPr>
                        <a:t>Till Date</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4569">
                <a:tc>
                  <a:txBody>
                    <a:bodyPr/>
                    <a:lstStyle/>
                    <a:p>
                      <a:pPr algn="l" rtl="0" fontAlgn="ctr"/>
                      <a:r>
                        <a:rPr lang="en-US" sz="1800" b="1" i="0" u="none" strike="noStrike">
                          <a:solidFill>
                            <a:srgbClr val="000000"/>
                          </a:solidFill>
                          <a:effectLst/>
                          <a:latin typeface="Segoe UI" panose="020B0502040204020203" pitchFamily="34" charset="0"/>
                          <a:cs typeface="Segoe UI" panose="020B0502040204020203" pitchFamily="34" charset="0"/>
                        </a:rPr>
                        <a:t>  Sugar Quality - DS</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6">
                  <a:txBody>
                    <a:bodyPr/>
                    <a:lstStyle/>
                    <a:p>
                      <a:pPr algn="l" rtl="0" fontAlgn="ctr"/>
                      <a:endParaRPr lang="en-US" sz="1400" b="0" i="0" u="sng" strike="noStrike">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93065">
                <a:tc>
                  <a:txBody>
                    <a:bodyPr/>
                    <a:lstStyle/>
                    <a:p>
                      <a:pPr lvl="1" algn="l" rtl="0" fontAlgn="ctr"/>
                      <a:r>
                        <a:rPr lang="en-US" sz="1800" b="0" i="0" u="none" strike="noStrike">
                          <a:solidFill>
                            <a:srgbClr val="000000"/>
                          </a:solidFill>
                          <a:effectLst/>
                          <a:latin typeface="Segoe UI" panose="020B0502040204020203" pitchFamily="34" charset="0"/>
                          <a:cs typeface="Segoe UI" panose="020B0502040204020203" pitchFamily="34" charset="0"/>
                        </a:rPr>
                        <a:t>ICUMSA (L-sugar)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en-US" sz="1600" b="1" i="0" u="none" strike="noStrike">
                          <a:solidFill>
                            <a:schemeClr val="tx1"/>
                          </a:solidFill>
                          <a:effectLst/>
                          <a:latin typeface="Segoe UI" panose="020B0502040204020203" pitchFamily="34" charset="0"/>
                          <a:cs typeface="Segoe UI" panose="020B0502040204020203" pitchFamily="34" charset="0"/>
                        </a:rPr>
                        <a:t>&lt;110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600" b="1" i="0" u="none" strike="noStrike">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600" b="1" i="0" u="none" strike="noStrike">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endParaRPr lang="en-US" sz="1600" b="1" i="0" u="none" strike="noStrike">
                        <a:solidFill>
                          <a:srgbClr val="000000"/>
                        </a:solidFill>
                        <a:effectLst/>
                        <a:latin typeface="Segoe UI" panose="020B0502040204020203" pitchFamily="34" charset="0"/>
                        <a:cs typeface="Segoe UI" panose="020B0502040204020203"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600" b="1" i="0" u="none" strike="noStrike">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600" b="1" i="0" u="none" strike="noStrike">
                        <a:solidFill>
                          <a:srgbClr val="000000"/>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93293">
                <a:tc>
                  <a:txBody>
                    <a:bodyPr/>
                    <a:lstStyle/>
                    <a:p>
                      <a:pPr lvl="1" algn="l" rtl="0" fontAlgn="ctr"/>
                      <a:r>
                        <a:rPr lang="en-US" sz="1800" b="0" i="0" u="none" strike="noStrike">
                          <a:solidFill>
                            <a:srgbClr val="000000"/>
                          </a:solidFill>
                          <a:effectLst/>
                          <a:latin typeface="Segoe UI" panose="020B0502040204020203" pitchFamily="34" charset="0"/>
                          <a:cs typeface="Segoe UI" panose="020B0502040204020203" pitchFamily="34" charset="0"/>
                        </a:rPr>
                        <a:t>ICUMSA (M-sugar)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a:solidFill>
                            <a:srgbClr val="00B050"/>
                          </a:solidFill>
                        </a:rPr>
                        <a:t>86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solidFill>
                            <a:srgbClr val="00B050"/>
                          </a:solidFill>
                        </a:rPr>
                        <a:t>80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B050"/>
                          </a:solidFill>
                          <a:effectLst/>
                          <a:latin typeface="Calibri" panose="020F0502020204030204" pitchFamily="34" charset="0"/>
                          <a:cs typeface="Calibri" panose="020F0502020204030204" pitchFamily="34" charset="0"/>
                        </a:rPr>
                        <a:t>97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0000"/>
                          </a:solidFill>
                          <a:effectLst/>
                          <a:cs typeface="+mn-lt"/>
                        </a:rPr>
                        <a:t>102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a:solidFill>
                            <a:srgbClr val="000000"/>
                          </a:solidFill>
                          <a:effectLst/>
                          <a:cs typeface="+mn-lt"/>
                        </a:rPr>
                        <a:t>115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8065">
                <a:tc>
                  <a:txBody>
                    <a:bodyPr/>
                    <a:lstStyle/>
                    <a:p>
                      <a:pPr lvl="1" algn="l" rtl="0" fontAlgn="ctr"/>
                      <a:r>
                        <a:rPr lang="en-US" sz="1800" b="0" i="0" u="none" strike="noStrike">
                          <a:solidFill>
                            <a:srgbClr val="000000"/>
                          </a:solidFill>
                          <a:effectLst/>
                          <a:latin typeface="Segoe UI" panose="020B0502040204020203" pitchFamily="34" charset="0"/>
                          <a:cs typeface="Segoe UI" panose="020B0502040204020203" pitchFamily="34" charset="0"/>
                        </a:rPr>
                        <a:t>ICUMSA (S-sugar)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a:solidFill>
                            <a:srgbClr val="00B050"/>
                          </a:solidFill>
                        </a:rPr>
                        <a:t>87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solidFill>
                            <a:srgbClr val="00B050"/>
                          </a:solidFill>
                        </a:rPr>
                        <a:t>80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B050"/>
                          </a:solidFill>
                          <a:effectLst/>
                          <a:latin typeface="Calibri" panose="020F0502020204030204" pitchFamily="34" charset="0"/>
                          <a:cs typeface="Calibri" panose="020F0502020204030204" pitchFamily="34" charset="0"/>
                        </a:rPr>
                        <a:t>98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0000"/>
                          </a:solidFill>
                          <a:effectLst/>
                          <a:cs typeface="+mn-lt"/>
                        </a:rPr>
                        <a:t>106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a:solidFill>
                            <a:srgbClr val="000000"/>
                          </a:solidFill>
                          <a:effectLst/>
                          <a:cs typeface="+mn-lt"/>
                        </a:rPr>
                        <a:t>116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93293">
                <a:tc>
                  <a:txBody>
                    <a:bodyPr/>
                    <a:lstStyle/>
                    <a:p>
                      <a:pPr algn="l" rtl="0" fontAlgn="ctr"/>
                      <a:r>
                        <a:rPr lang="en-US" sz="1800" b="1" i="0" u="none" strike="noStrike">
                          <a:solidFill>
                            <a:srgbClr val="000000"/>
                          </a:solidFill>
                          <a:effectLst/>
                          <a:latin typeface="Segoe UI" panose="020B0502040204020203" pitchFamily="34" charset="0"/>
                          <a:cs typeface="Segoe UI" panose="020B0502040204020203" pitchFamily="34" charset="0"/>
                        </a:rPr>
                        <a:t>  Sugar Quality – RS</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endParaRPr lang="en-US" sz="1600" b="1" i="0" u="none" strike="noStrike">
                        <a:solidFill>
                          <a:schemeClr val="tx1"/>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a:solidFill>
                          <a:srgbClr val="00B050"/>
                        </a:solidFill>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a:solidFill>
                          <a:schemeClr val="tx1"/>
                        </a:solidFill>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3">
                  <a:txBody>
                    <a:bodyPr/>
                    <a:lstStyle/>
                    <a:p>
                      <a:pPr algn="ctr" rtl="0" fontAlgn="ctr"/>
                      <a:endParaRPr lang="en-US" sz="1800" b="1" i="0" u="none" strike="noStrike">
                        <a:solidFill>
                          <a:srgbClr val="000000"/>
                        </a:solidFill>
                        <a:effectLst/>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6"/>
                  </a:ext>
                </a:extLst>
              </a:tr>
              <a:tr h="393293">
                <a:tc>
                  <a:txBody>
                    <a:bodyPr/>
                    <a:lstStyle/>
                    <a:p>
                      <a:pPr lvl="1" algn="l" rtl="0" fontAlgn="ctr"/>
                      <a:r>
                        <a:rPr lang="en-US" sz="1800" b="0" i="0" u="none" strike="noStrike">
                          <a:solidFill>
                            <a:srgbClr val="000000"/>
                          </a:solidFill>
                          <a:effectLst/>
                          <a:latin typeface="Segoe UI" panose="020B0502040204020203" pitchFamily="34" charset="0"/>
                          <a:cs typeface="Segoe UI" panose="020B0502040204020203" pitchFamily="34" charset="0"/>
                        </a:rPr>
                        <a:t>ICUMSA (L-sugar)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en-US" sz="1600" b="1" i="0" u="none" strike="noStrike">
                          <a:solidFill>
                            <a:schemeClr val="tx1"/>
                          </a:solidFill>
                          <a:effectLst/>
                          <a:latin typeface="Segoe UI" panose="020B0502040204020203" pitchFamily="34" charset="0"/>
                          <a:cs typeface="Segoe UI" panose="020B0502040204020203" pitchFamily="34" charset="0"/>
                        </a:rPr>
                        <a:t>&lt;30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solidFill>
                            <a:srgbClr val="00B050"/>
                          </a:solidFill>
                        </a:rPr>
                        <a:t>25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solidFill>
                            <a:srgbClr val="00B050"/>
                          </a:solidFill>
                        </a:rPr>
                        <a:t>23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solidFill>
                            <a:srgbClr val="00B050"/>
                          </a:solidFill>
                        </a:rPr>
                        <a: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0000"/>
                          </a:solidFill>
                          <a:effectLst/>
                          <a:cs typeface="+mn-lt"/>
                        </a:rPr>
                        <a:t>38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a:solidFill>
                            <a:srgbClr val="000000"/>
                          </a:solidFill>
                          <a:effectLst/>
                          <a:cs typeface="+mn-lt"/>
                        </a:rPr>
                        <a:t>35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93293">
                <a:tc>
                  <a:txBody>
                    <a:bodyPr/>
                    <a:lstStyle/>
                    <a:p>
                      <a:pPr lvl="1" algn="l" rtl="0" fontAlgn="ctr"/>
                      <a:r>
                        <a:rPr lang="en-US" sz="1800" b="0" i="0" u="none" strike="noStrike">
                          <a:solidFill>
                            <a:srgbClr val="000000"/>
                          </a:solidFill>
                          <a:effectLst/>
                          <a:latin typeface="Segoe UI" panose="020B0502040204020203" pitchFamily="34" charset="0"/>
                          <a:cs typeface="Segoe UI" panose="020B0502040204020203" pitchFamily="34" charset="0"/>
                        </a:rPr>
                        <a:t>ICUMSA (M-sugar)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a:solidFill>
                            <a:srgbClr val="00B050"/>
                          </a:solidFill>
                        </a:rPr>
                        <a:t>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solidFill>
                            <a:srgbClr val="00B050"/>
                          </a:solidFill>
                        </a:rPr>
                        <a:t>25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t>31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0000"/>
                          </a:solidFill>
                          <a:effectLst/>
                          <a:cs typeface="+mn-lt"/>
                        </a:rPr>
                        <a:t>39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a:solidFill>
                            <a:srgbClr val="000000"/>
                          </a:solidFill>
                          <a:effectLst/>
                          <a:cs typeface="+mn-lt"/>
                        </a:rPr>
                        <a:t>36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04723">
                <a:tc>
                  <a:txBody>
                    <a:bodyPr/>
                    <a:lstStyle/>
                    <a:p>
                      <a:pPr lvl="1" algn="l" rtl="0" fontAlgn="ctr"/>
                      <a:r>
                        <a:rPr lang="en-US" sz="1800" b="0" i="0" u="none" strike="noStrike">
                          <a:solidFill>
                            <a:srgbClr val="000000"/>
                          </a:solidFill>
                          <a:effectLst/>
                          <a:latin typeface="Segoe UI" panose="020B0502040204020203" pitchFamily="34" charset="0"/>
                          <a:cs typeface="Segoe UI" panose="020B0502040204020203" pitchFamily="34" charset="0"/>
                        </a:rPr>
                        <a:t>ICUMSA (S-sugar)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a:solidFill>
                            <a:srgbClr val="00B050"/>
                          </a:solidFill>
                        </a:rPr>
                        <a:t>28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solidFill>
                            <a:srgbClr val="00B050"/>
                          </a:solidFill>
                        </a:rPr>
                        <a:t>27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t>33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0000"/>
                          </a:solidFill>
                          <a:effectLst/>
                          <a:cs typeface="+mn-lt"/>
                        </a:rPr>
                        <a:t>38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a:solidFill>
                            <a:srgbClr val="000000"/>
                          </a:solidFill>
                          <a:effectLst/>
                          <a:cs typeface="+mn-lt"/>
                        </a:rPr>
                        <a:t>37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93293">
                <a:tc>
                  <a:txBody>
                    <a:bodyPr/>
                    <a:lstStyle/>
                    <a:p>
                      <a:pPr algn="l" rtl="0" fontAlgn="ctr"/>
                      <a:r>
                        <a:rPr lang="en-US" sz="1800" b="1" i="0" u="none" strike="noStrike">
                          <a:solidFill>
                            <a:srgbClr val="000000"/>
                          </a:solidFill>
                          <a:effectLst/>
                          <a:latin typeface="Segoe UI" panose="020B0502040204020203" pitchFamily="34" charset="0"/>
                          <a:cs typeface="Segoe UI" panose="020B0502040204020203" pitchFamily="34" charset="0"/>
                        </a:rPr>
                        <a:t>  Sugar Quality Pharma</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endParaRPr lang="en-US" sz="1600" b="1" i="0" u="none" strike="noStrike">
                        <a:solidFill>
                          <a:schemeClr val="tx1"/>
                        </a:solidFill>
                        <a:effectLst/>
                        <a:latin typeface="Segoe UI" panose="020B0502040204020203" pitchFamily="34" charset="0"/>
                        <a:cs typeface="Segoe UI" panose="020B0502040204020203"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a:solidFill>
                          <a:srgbClr val="00B050"/>
                        </a:solidFill>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IN" b="1">
                        <a:solidFill>
                          <a:schemeClr val="tx1"/>
                        </a:solidFill>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3">
                  <a:txBody>
                    <a:bodyPr/>
                    <a:lstStyle/>
                    <a:p>
                      <a:pPr algn="ctr" rtl="0" fontAlgn="ctr"/>
                      <a:endParaRPr lang="en-US" sz="1800" b="1" i="0" u="none" strike="noStrike">
                        <a:solidFill>
                          <a:srgbClr val="000000"/>
                        </a:solidFill>
                        <a:effectLst/>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10"/>
                  </a:ext>
                </a:extLst>
              </a:tr>
              <a:tr h="393293">
                <a:tc>
                  <a:txBody>
                    <a:bodyPr/>
                    <a:lstStyle/>
                    <a:p>
                      <a:pPr lvl="1" algn="l" rtl="0" fontAlgn="ctr"/>
                      <a:r>
                        <a:rPr lang="en-US" sz="1800" b="0" i="0" u="none" strike="noStrike">
                          <a:solidFill>
                            <a:srgbClr val="000000"/>
                          </a:solidFill>
                          <a:effectLst/>
                          <a:latin typeface="Segoe UI" panose="020B0502040204020203" pitchFamily="34" charset="0"/>
                          <a:cs typeface="Segoe UI" panose="020B0502040204020203" pitchFamily="34" charset="0"/>
                        </a:rPr>
                        <a:t>ICUMSA (SS - 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en-US" sz="1600" b="1" i="0" u="none" strike="noStrike">
                          <a:solidFill>
                            <a:schemeClr val="tx1"/>
                          </a:solidFill>
                          <a:effectLst/>
                          <a:latin typeface="Segoe UI" panose="020B0502040204020203" pitchFamily="34" charset="0"/>
                          <a:cs typeface="Segoe UI" panose="020B0502040204020203" pitchFamily="34" charset="0"/>
                        </a:rPr>
                        <a:t>&lt;25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tLang="en-IN" b="1">
                        <a:solidFill>
                          <a:srgbClr val="00B050"/>
                        </a:solidFill>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solidFill>
                            <a:schemeClr val="tx1"/>
                          </a:solidFill>
                        </a:rPr>
                        <a:t>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0000"/>
                          </a:solidFill>
                          <a:effectLst/>
                          <a:cs typeface="+mn-lt"/>
                        </a:rPr>
                        <a:t>30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sz="1800" b="1" i="0" u="none" strike="noStrike">
                        <a:solidFill>
                          <a:srgbClr val="000000"/>
                        </a:solidFill>
                        <a:effectLst/>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800" b="1" i="0" u="none" strike="noStrike">
                        <a:solidFill>
                          <a:srgbClr val="000000"/>
                        </a:solidFill>
                        <a:effectLst/>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93293">
                <a:tc>
                  <a:txBody>
                    <a:bodyPr/>
                    <a:lstStyle/>
                    <a:p>
                      <a:pPr lvl="1" algn="l" rtl="0" fontAlgn="ctr"/>
                      <a:r>
                        <a:rPr lang="en-US" sz="1800" b="0" i="0" u="none" strike="noStrike">
                          <a:solidFill>
                            <a:srgbClr val="000000"/>
                          </a:solidFill>
                          <a:effectLst/>
                          <a:latin typeface="Segoe UI" panose="020B0502040204020203" pitchFamily="34" charset="0"/>
                          <a:cs typeface="Segoe UI" panose="020B0502040204020203" pitchFamily="34" charset="0"/>
                        </a:rPr>
                        <a:t>ICUMSA (20/80 - 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a:solidFill>
                            <a:srgbClr val="00B050"/>
                          </a:solidFill>
                        </a:rPr>
                        <a:t>23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solidFill>
                            <a:srgbClr val="00B050"/>
                          </a:solidFill>
                        </a:rPr>
                        <a:t>25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0000"/>
                          </a:solidFill>
                          <a:effectLst/>
                          <a:cs typeface="+mn-lt"/>
                        </a:rPr>
                        <a:t>29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0000"/>
                          </a:solidFill>
                          <a:effectLst/>
                          <a:cs typeface="+mn-lt"/>
                        </a:rPr>
                        <a:t>34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a:solidFill>
                            <a:srgbClr val="000000"/>
                          </a:solidFill>
                          <a:effectLst/>
                          <a:cs typeface="+mn-lt"/>
                        </a:rPr>
                        <a:t>32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393293">
                <a:tc>
                  <a:txBody>
                    <a:bodyPr/>
                    <a:lstStyle/>
                    <a:p>
                      <a:pPr lvl="1" algn="l" rtl="0" fontAlgn="ctr"/>
                      <a:r>
                        <a:rPr lang="en-US" sz="1800" b="0" i="0" u="none" strike="noStrike">
                          <a:solidFill>
                            <a:srgbClr val="000000"/>
                          </a:solidFill>
                          <a:effectLst/>
                          <a:latin typeface="Segoe UI" panose="020B0502040204020203" pitchFamily="34" charset="0"/>
                          <a:cs typeface="Segoe UI" panose="020B0502040204020203" pitchFamily="34" charset="0"/>
                        </a:rPr>
                        <a:t>ICUMSA (30/80  - Sugar)</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marL="4763" marR="4763" marT="476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altLang="en-IN" b="1">
                          <a:solidFill>
                            <a:srgbClr val="00B050"/>
                          </a:solidFill>
                        </a:rPr>
                        <a:t>23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en-IN" b="1">
                          <a:solidFill>
                            <a:schemeClr val="tx1"/>
                          </a:solidFill>
                        </a:rPr>
                        <a:t>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0000"/>
                          </a:solidFill>
                          <a:effectLst/>
                          <a:cs typeface="+mn-lt"/>
                        </a:rPr>
                        <a:t>29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800" b="1" i="0" u="none" strike="noStrike">
                          <a:solidFill>
                            <a:srgbClr val="000000"/>
                          </a:solidFill>
                          <a:effectLst/>
                          <a:cs typeface="+mn-lt"/>
                        </a:rPr>
                        <a:t>34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1" i="0" u="none" strike="noStrike">
                          <a:solidFill>
                            <a:srgbClr val="000000"/>
                          </a:solidFill>
                          <a:effectLst/>
                          <a:cs typeface="+mn-lt"/>
                        </a:rPr>
                        <a:t>34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Rectangle 3"/>
          <p:cNvSpPr txBox="1"/>
          <p:nvPr/>
        </p:nvSpPr>
        <p:spPr>
          <a:xfrm>
            <a:off x="1905000" y="914400"/>
            <a:ext cx="8458200" cy="5562600"/>
          </a:xfrm>
          <a:prstGeom prst="rect">
            <a:avLst/>
          </a:prstGeom>
        </p:spPr>
        <p:txBody>
          <a:bodyPr vert="horz" lIns="91440" tIns="45720" rIns="91440" bIns="45720" rtlCol="0">
            <a:noAutofit/>
          </a:bodyPr>
          <a:lstStyle/>
          <a:p>
            <a:pPr marL="1257300" marR="0" lvl="2" indent="-342900" algn="just"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457200" marR="0" lvl="1"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TextBox 4"/>
          <p:cNvSpPr txBox="1">
            <a:spLocks noChangeArrowheads="1"/>
          </p:cNvSpPr>
          <p:nvPr/>
        </p:nvSpPr>
        <p:spPr bwMode="auto">
          <a:xfrm>
            <a:off x="1767726" y="167044"/>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Calibri" panose="020F0502020204030204"/>
                <a:ea typeface="+mj-ea"/>
                <a:cs typeface="Segoe UI" panose="020B0502040204020203" pitchFamily="34" charset="0"/>
              </a:rPr>
              <a:t>                            Monthly Performance Snapshot - Production</a:t>
            </a:r>
          </a:p>
        </p:txBody>
      </p:sp>
      <p:graphicFrame>
        <p:nvGraphicFramePr>
          <p:cNvPr id="3" name="Table 2"/>
          <p:cNvGraphicFramePr>
            <a:graphicFrameLocks noGrp="1"/>
          </p:cNvGraphicFramePr>
          <p:nvPr/>
        </p:nvGraphicFramePr>
        <p:xfrm>
          <a:off x="38100" y="914400"/>
          <a:ext cx="12124924" cy="5744439"/>
        </p:xfrm>
        <a:graphic>
          <a:graphicData uri="http://schemas.openxmlformats.org/drawingml/2006/table">
            <a:tbl>
              <a:tblPr>
                <a:tableStyleId>{21E4AEA4-8DFA-4A89-87EB-49C32662AFE0}</a:tableStyleId>
              </a:tblPr>
              <a:tblGrid>
                <a:gridCol w="537845">
                  <a:extLst>
                    <a:ext uri="{9D8B030D-6E8A-4147-A177-3AD203B41FA5}">
                      <a16:colId xmlns:a16="http://schemas.microsoft.com/office/drawing/2014/main" val="20000"/>
                    </a:ext>
                  </a:extLst>
                </a:gridCol>
                <a:gridCol w="2567940">
                  <a:extLst>
                    <a:ext uri="{9D8B030D-6E8A-4147-A177-3AD203B41FA5}">
                      <a16:colId xmlns:a16="http://schemas.microsoft.com/office/drawing/2014/main" val="20001"/>
                    </a:ext>
                  </a:extLst>
                </a:gridCol>
                <a:gridCol w="1211580">
                  <a:extLst>
                    <a:ext uri="{9D8B030D-6E8A-4147-A177-3AD203B41FA5}">
                      <a16:colId xmlns:a16="http://schemas.microsoft.com/office/drawing/2014/main" val="20002"/>
                    </a:ext>
                  </a:extLst>
                </a:gridCol>
                <a:gridCol w="2037080">
                  <a:extLst>
                    <a:ext uri="{9D8B030D-6E8A-4147-A177-3AD203B41FA5}">
                      <a16:colId xmlns:a16="http://schemas.microsoft.com/office/drawing/2014/main" val="20003"/>
                    </a:ext>
                  </a:extLst>
                </a:gridCol>
                <a:gridCol w="1978025">
                  <a:extLst>
                    <a:ext uri="{9D8B030D-6E8A-4147-A177-3AD203B41FA5}">
                      <a16:colId xmlns:a16="http://schemas.microsoft.com/office/drawing/2014/main" val="20004"/>
                    </a:ext>
                  </a:extLst>
                </a:gridCol>
                <a:gridCol w="1915977">
                  <a:extLst>
                    <a:ext uri="{9D8B030D-6E8A-4147-A177-3AD203B41FA5}">
                      <a16:colId xmlns:a16="http://schemas.microsoft.com/office/drawing/2014/main" val="20005"/>
                    </a:ext>
                  </a:extLst>
                </a:gridCol>
                <a:gridCol w="1876477">
                  <a:extLst>
                    <a:ext uri="{9D8B030D-6E8A-4147-A177-3AD203B41FA5}">
                      <a16:colId xmlns:a16="http://schemas.microsoft.com/office/drawing/2014/main" val="20006"/>
                    </a:ext>
                  </a:extLst>
                </a:gridCol>
              </a:tblGrid>
              <a:tr h="268970">
                <a:tc>
                  <a:txBody>
                    <a:bodyPr/>
                    <a:lstStyle/>
                    <a:p>
                      <a:pPr algn="ctr" rtl="0" fontAlgn="ctr"/>
                      <a:r>
                        <a:rPr lang="en-IN" sz="1600" b="1" u="none" strike="noStrike" err="1">
                          <a:effectLst/>
                        </a:rPr>
                        <a:t>S.No</a:t>
                      </a:r>
                      <a:r>
                        <a:rPr lang="en-IN" sz="1600" b="1" u="none" strike="noStrike">
                          <a:effectLst/>
                        </a:rPr>
                        <a:t>.</a:t>
                      </a:r>
                      <a:endParaRPr lang="en-IN" sz="1600" b="1" i="0" u="none" strike="noStrike">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a:effectLst/>
                        </a:rPr>
                        <a:t>Capacity Utilization</a:t>
                      </a:r>
                      <a:endParaRPr lang="en-IN" sz="1600" b="1" i="0" u="none" strike="noStrike">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a:effectLst/>
                        </a:rPr>
                        <a:t>Target</a:t>
                      </a:r>
                      <a:endParaRPr lang="en-IN" sz="1600" b="1" i="0" u="none" strike="noStrike">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400" b="1">
                          <a:solidFill>
                            <a:srgbClr val="002060"/>
                          </a:solidFill>
                          <a:effectLst/>
                          <a:latin typeface="Segoe UI" panose="020B0502040204020203" pitchFamily="34" charset="0"/>
                          <a:sym typeface="+mn-ea"/>
                        </a:rPr>
                        <a:t>Jan.-26</a:t>
                      </a:r>
                      <a:endParaRPr lang="en-IN" sz="1400" b="1" i="0" u="none" strike="noStrike">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400" b="1">
                          <a:solidFill>
                            <a:srgbClr val="002060"/>
                          </a:solidFill>
                          <a:effectLst/>
                          <a:latin typeface="Segoe UI" panose="020B0502040204020203" pitchFamily="34" charset="0"/>
                          <a:sym typeface="+mn-ea"/>
                        </a:rPr>
                        <a:t>Jan.-25</a:t>
                      </a:r>
                      <a:endParaRPr lang="en-IN" sz="1400" b="1" i="0" u="none" strike="noStrike">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400" b="1">
                          <a:solidFill>
                            <a:srgbClr val="002060"/>
                          </a:solidFill>
                          <a:effectLst/>
                          <a:latin typeface="Segoe UI" panose="020B0502040204020203" pitchFamily="34" charset="0"/>
                          <a:sym typeface="+mn-ea"/>
                        </a:rPr>
                        <a:t>Dec.-25</a:t>
                      </a:r>
                      <a:endParaRPr lang="en-IN" sz="1400" b="1" i="0" u="none" strike="noStrike">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US" sz="1400" b="1">
                          <a:solidFill>
                            <a:srgbClr val="002060"/>
                          </a:solidFill>
                          <a:effectLst/>
                          <a:latin typeface="Segoe UI" panose="020B0502040204020203" pitchFamily="34" charset="0"/>
                          <a:sym typeface="+mn-ea"/>
                        </a:rPr>
                        <a:t>Dec.-24</a:t>
                      </a:r>
                      <a:endParaRPr lang="en-IN" sz="1400" b="1" i="0" u="none" strike="noStrike">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186600">
                <a:tc>
                  <a:txBody>
                    <a:bodyPr/>
                    <a:lstStyle/>
                    <a:p>
                      <a:pPr algn="ctr" rtl="0" fontAlgn="ctr"/>
                      <a:r>
                        <a:rPr lang="en-IN" sz="1100" b="1" u="none" strike="noStrike">
                          <a:effectLst/>
                        </a:rPr>
                        <a:t>1</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Sugar Production (LQ)</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a:solidFill>
                            <a:schemeClr val="tx1"/>
                          </a:solidFill>
                          <a:effectLst/>
                          <a:latin typeface="Segoe UI" panose="020B0502040204020203" pitchFamily="34" charset="0"/>
                        </a:rPr>
                        <a:t>1</a:t>
                      </a:r>
                      <a:r>
                        <a:rPr lang="en-IN" sz="1200" b="1" i="0" u="none" strike="noStrike">
                          <a:solidFill>
                            <a:schemeClr val="tx1"/>
                          </a:solidFill>
                          <a:effectLst/>
                          <a:latin typeface="Segoe UI" panose="020B0502040204020203" pitchFamily="34" charset="0"/>
                        </a:rPr>
                        <a:t>5.26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2.79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2.71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2.89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2.77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81450">
                <a:tc>
                  <a:txBody>
                    <a:bodyPr/>
                    <a:lstStyle/>
                    <a:p>
                      <a:pPr algn="ctr" rtl="0" fontAlgn="ctr"/>
                      <a:r>
                        <a:rPr lang="en-IN" sz="1100" b="1" u="none" strike="noStrike">
                          <a:effectLst/>
                        </a:rPr>
                        <a:t>2</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Sugar Bagging – RS (</a:t>
                      </a:r>
                      <a:r>
                        <a:rPr lang="en-IN" sz="1200" b="1" u="none" strike="noStrike" err="1">
                          <a:effectLst/>
                        </a:rPr>
                        <a:t>Qtl</a:t>
                      </a:r>
                      <a:r>
                        <a:rPr lang="en-IN" sz="1200" b="1" u="none" strike="noStrike">
                          <a:effectLst/>
                        </a:rPr>
                        <a:t>)</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a:solidFill>
                            <a:schemeClr val="tx1"/>
                          </a:solidFill>
                          <a:effectLst/>
                          <a:latin typeface="Segoe UI" panose="020B0502040204020203" pitchFamily="34" charset="0"/>
                        </a:rPr>
                        <a:t>8</a:t>
                      </a:r>
                      <a:r>
                        <a:rPr lang="en-IN" sz="1200" b="1" i="0" u="none" strike="noStrike">
                          <a:solidFill>
                            <a:schemeClr val="tx1"/>
                          </a:solidFill>
                          <a:effectLst/>
                          <a:latin typeface="Segoe UI" panose="020B0502040204020203" pitchFamily="34" charset="0"/>
                        </a:rPr>
                        <a:t>24250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US" sz="1200" b="1" i="0" u="none" strike="noStrike">
                          <a:effectLst/>
                          <a:latin typeface="Arial" panose="020B0604020202020204" pitchFamily="34" charset="0"/>
                        </a:rPr>
                        <a:t>164859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US" sz="1200" b="1" i="0" u="none" strike="noStrike">
                          <a:effectLst/>
                          <a:latin typeface="Arial" panose="020B0604020202020204" pitchFamily="34" charset="0"/>
                        </a:rPr>
                        <a:t>160523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173434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169441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81450">
                <a:tc>
                  <a:txBody>
                    <a:bodyPr/>
                    <a:lstStyle/>
                    <a:p>
                      <a:pPr algn="ctr" rtl="0" fontAlgn="ctr"/>
                      <a:r>
                        <a:rPr lang="en-IN" sz="1100" b="1" u="none" strike="noStrike">
                          <a:effectLst/>
                        </a:rPr>
                        <a:t>3</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Sugar Bagging – DS (</a:t>
                      </a:r>
                      <a:r>
                        <a:rPr lang="en-IN" sz="1200" b="1" u="none" strike="noStrike" err="1">
                          <a:effectLst/>
                        </a:rPr>
                        <a:t>Qtl</a:t>
                      </a:r>
                      <a:r>
                        <a:rPr lang="en-IN" sz="1200" b="1" u="none" strike="noStrike">
                          <a:effectLst/>
                        </a:rPr>
                        <a:t>)</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a:solidFill>
                            <a:schemeClr val="tx1"/>
                          </a:solidFill>
                          <a:effectLst/>
                          <a:latin typeface="Segoe UI" panose="020B0502040204020203" pitchFamily="34" charset="0"/>
                        </a:rPr>
                        <a:t>7</a:t>
                      </a:r>
                      <a:r>
                        <a:rPr lang="en-IN" sz="1200" b="1" i="0" u="none" strike="noStrike">
                          <a:solidFill>
                            <a:schemeClr val="tx1"/>
                          </a:solidFill>
                          <a:effectLst/>
                          <a:latin typeface="Segoe UI" panose="020B0502040204020203" pitchFamily="34" charset="0"/>
                        </a:rPr>
                        <a:t>02139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US" sz="1200" b="1" i="0" u="none" strike="noStrike">
                          <a:effectLst/>
                          <a:latin typeface="Arial" panose="020B0604020202020204" pitchFamily="34" charset="0"/>
                        </a:rPr>
                        <a:t>113985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US" sz="1200" b="1" i="0" u="none" strike="noStrike">
                          <a:effectLst/>
                          <a:latin typeface="Arial" panose="020B0604020202020204" pitchFamily="34" charset="0"/>
                        </a:rPr>
                        <a:t>110165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115599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108046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35192">
                <a:tc>
                  <a:txBody>
                    <a:bodyPr/>
                    <a:lstStyle/>
                    <a:p>
                      <a:pPr algn="ctr" fontAlgn="ctr"/>
                      <a:r>
                        <a:rPr lang="en-IN" sz="1400" b="1" u="none" strike="noStrike">
                          <a:effectLst/>
                        </a:rPr>
                        <a:t> </a:t>
                      </a:r>
                      <a:endParaRPr lang="en-IN" sz="1400" b="1" i="0" u="none" strike="noStrike">
                        <a:solidFill>
                          <a:srgbClr val="FFC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a:effectLst/>
                        </a:rPr>
                        <a:t>Recovery</a:t>
                      </a:r>
                      <a:endParaRPr lang="en-IN" sz="1600" b="1" i="0" u="none" strike="noStrike">
                        <a:solidFill>
                          <a:srgbClr val="FFC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a:effectLst/>
                        </a:rPr>
                        <a:t> </a:t>
                      </a:r>
                      <a:endParaRPr lang="en-IN" sz="1600" b="1" i="0" u="none" strike="noStrike">
                        <a:solidFill>
                          <a:srgbClr val="FFC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a:solidFill>
                          <a:srgbClr val="FFC00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152600">
                <a:tc>
                  <a:txBody>
                    <a:bodyPr/>
                    <a:lstStyle/>
                    <a:p>
                      <a:pPr algn="ctr" rtl="0" fontAlgn="ctr"/>
                      <a:r>
                        <a:rPr lang="en-IN" sz="1100" b="1" u="none" strike="noStrike">
                          <a:effectLst/>
                        </a:rPr>
                        <a:t>4</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Sugar Recovery CH – RS (%)</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a:solidFill>
                            <a:schemeClr val="tx1"/>
                          </a:solidFill>
                          <a:effectLst/>
                          <a:latin typeface="Segoe UI" panose="020B0502040204020203" pitchFamily="34" charset="0"/>
                        </a:rPr>
                        <a:t>10.14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solidFill>
                            <a:srgbClr val="00B050"/>
                          </a:solidFill>
                          <a:effectLst/>
                          <a:latin typeface="Arial" panose="020B0604020202020204" pitchFamily="34" charset="0"/>
                          <a:sym typeface="+mn-ea"/>
                        </a:rPr>
                        <a:t>11.17(01 Jan. to 03 Jan.)</a:t>
                      </a:r>
                      <a:endParaRPr lang="en-US" alt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11.55(01 Jan. to 07 Jan.)</a:t>
                      </a:r>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11.03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10.75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47243">
                <a:tc>
                  <a:txBody>
                    <a:bodyPr/>
                    <a:lstStyle/>
                    <a:p>
                      <a:pPr algn="ctr" rtl="0" fontAlgn="ctr"/>
                      <a:r>
                        <a:rPr lang="en-IN" sz="1100" b="1" u="none" strike="noStrike">
                          <a:effectLst/>
                        </a:rPr>
                        <a:t>5</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Sugar Recovery CH– DS (%)</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a:solidFill>
                            <a:schemeClr val="tx1"/>
                          </a:solidFill>
                          <a:effectLst/>
                          <a:latin typeface="Segoe UI" panose="020B0502040204020203" pitchFamily="34" charset="0"/>
                        </a:rPr>
                        <a:t>10.14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10.63(01 Dec. to 08 Dec.)</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10.45(01 Dec. to 21 Dec.)</a:t>
                      </a:r>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248285">
                <a:tc>
                  <a:txBody>
                    <a:bodyPr/>
                    <a:lstStyle/>
                    <a:p>
                      <a:pPr algn="ctr" rtl="0" fontAlgn="ct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Sugar Recovery BH – RS (%)</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a:solidFill>
                            <a:schemeClr val="tx1"/>
                          </a:solidFill>
                          <a:effectLst/>
                          <a:latin typeface="Segoe UI" panose="020B0502040204020203" pitchFamily="34" charset="0"/>
                        </a:rPr>
                        <a:t>10.69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US" sz="1200" b="1" i="0" u="none" strike="noStrike">
                          <a:effectLst/>
                          <a:latin typeface="Arial" panose="020B0604020202020204" pitchFamily="34" charset="0"/>
                        </a:rPr>
                        <a:t>9.97</a:t>
                      </a:r>
                      <a:r>
                        <a:rPr lang="en-US" altLang="en-IN" sz="1200" b="1">
                          <a:effectLst/>
                          <a:latin typeface="Arial" panose="020B0604020202020204" pitchFamily="34" charset="0"/>
                          <a:sym typeface="+mn-ea"/>
                        </a:rPr>
                        <a:t>(04 Jan. to 31 Jan.)</a:t>
                      </a:r>
                      <a:endParaRPr lang="en-US" altLang="en-US"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10.14(08 Jan. to 31 Jan.)</a:t>
                      </a:r>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176394">
                <a:tc>
                  <a:txBody>
                    <a:bodyPr/>
                    <a:lstStyle/>
                    <a:p>
                      <a:pPr algn="ctr" rtl="0" fontAlgn="ct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Sugar Recovery BH– DS (%)</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1200" b="1" i="0" u="none" strike="noStrike">
                          <a:solidFill>
                            <a:schemeClr val="tx1"/>
                          </a:solidFill>
                          <a:effectLst/>
                          <a:latin typeface="Segoe UI" panose="020B0502040204020203" pitchFamily="34" charset="0"/>
                        </a:rPr>
                        <a:t>10.69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9.86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10.02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9.43(9 Dec. to 31 Dec.)</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9.45(22 Dec. to 31 Dec.)</a:t>
                      </a:r>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181450">
                <a:tc>
                  <a:txBody>
                    <a:bodyPr/>
                    <a:lstStyle/>
                    <a:p>
                      <a:pPr algn="ctr" rtl="0" fontAlgn="ctr"/>
                      <a:r>
                        <a:rPr lang="en-IN" sz="1100" b="1" u="none" strike="noStrike">
                          <a:effectLst/>
                        </a:rPr>
                        <a:t>6</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C-Mol Recovery – RS (%)</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4.8</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4.61</a:t>
                      </a:r>
                      <a:r>
                        <a:rPr lang="en-US" altLang="en-IN" sz="1200" b="1">
                          <a:solidFill>
                            <a:srgbClr val="00B050"/>
                          </a:solidFill>
                          <a:effectLst/>
                          <a:latin typeface="Arial" panose="020B0604020202020204" pitchFamily="34" charset="0"/>
                          <a:sym typeface="+mn-ea"/>
                        </a:rPr>
                        <a:t>(01 Jan. to 03 Jan.)</a:t>
                      </a:r>
                      <a:endParaRPr lang="en-US" alt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4.57(01 Jan. to 07 Jan.)</a:t>
                      </a:r>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4.34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4.77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181450">
                <a:tc>
                  <a:txBody>
                    <a:bodyPr/>
                    <a:lstStyle/>
                    <a:p>
                      <a:pPr algn="ctr" rtl="0" fontAlgn="ctr"/>
                      <a:r>
                        <a:rPr lang="en-IN" sz="1100" b="1" u="none" strike="noStrike">
                          <a:effectLst/>
                        </a:rPr>
                        <a:t>7</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C-Mol Recovery – DS (%)</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5.2</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US" alt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solidFill>
                            <a:srgbClr val="00B050"/>
                          </a:solidFill>
                          <a:effectLst/>
                          <a:latin typeface="Arial" panose="020B0604020202020204" pitchFamily="34" charset="0"/>
                          <a:sym typeface="+mn-ea"/>
                        </a:rPr>
                        <a:t>5.12(01 Dec. to 08 Dec.)</a:t>
                      </a:r>
                      <a:endParaRPr lang="en-US" alt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4.98(01 Dec. to 21 Dec.)</a:t>
                      </a:r>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181450">
                <a:tc>
                  <a:txBody>
                    <a:bodyPr/>
                    <a:lstStyle/>
                    <a:p>
                      <a:pPr algn="ctr" rtl="0" fontAlgn="ctr"/>
                      <a:r>
                        <a:rPr lang="en-IN" sz="1100" b="1" u="none" strike="noStrike">
                          <a:effectLst/>
                        </a:rPr>
                        <a:t>8</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B-Mol Recovery – RS (%)</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6.8</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5.81</a:t>
                      </a:r>
                      <a:r>
                        <a:rPr lang="en-US" altLang="en-IN" sz="1200" b="1">
                          <a:solidFill>
                            <a:srgbClr val="00B050"/>
                          </a:solidFill>
                          <a:effectLst/>
                          <a:latin typeface="Arial" panose="020B0604020202020204" pitchFamily="34" charset="0"/>
                          <a:sym typeface="+mn-ea"/>
                        </a:rPr>
                        <a:t>(04 Jan. to 31 Jan.)</a:t>
                      </a:r>
                      <a:endParaRPr lang="en-US" alt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6.62(08 Jan. to 31 Jan.)</a:t>
                      </a:r>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114272">
                <a:tc>
                  <a:txBody>
                    <a:bodyPr/>
                    <a:lstStyle/>
                    <a:p>
                      <a:pPr algn="ctr" rtl="0" fontAlgn="ctr"/>
                      <a:r>
                        <a:rPr lang="en-IN" sz="1100" b="1" u="none" strike="noStrike">
                          <a:effectLst/>
                        </a:rPr>
                        <a:t>9</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B-Mol Recovery – DS (%)</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7.2</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6.11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6.90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solidFill>
                            <a:srgbClr val="00B050"/>
                          </a:solidFill>
                          <a:effectLst/>
                          <a:latin typeface="Arial" panose="020B0604020202020204" pitchFamily="34" charset="0"/>
                          <a:sym typeface="+mn-ea"/>
                        </a:rPr>
                        <a:t>6.96(9 Dec. to 31 Dec.)</a:t>
                      </a:r>
                      <a:endParaRPr 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7.45(22 Dec. to 31 Dec.)</a:t>
                      </a:r>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235192">
                <a:tc>
                  <a:txBody>
                    <a:bodyPr/>
                    <a:lstStyle/>
                    <a:p>
                      <a:pPr algn="ctr" fontAlgn="ctr"/>
                      <a:r>
                        <a:rPr lang="en-IN" sz="1400" b="1" u="none" strike="noStrike">
                          <a:effectLst/>
                        </a:rPr>
                        <a:t> </a:t>
                      </a:r>
                      <a:endParaRPr lang="en-IN" sz="1400" b="1" i="0" u="none" strike="noStrike">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a:effectLst/>
                        </a:rPr>
                        <a:t>Quality</a:t>
                      </a:r>
                      <a:endParaRPr lang="en-IN" sz="1600" b="1" i="0" u="none" strike="noStrike">
                        <a:solidFill>
                          <a:srgbClr val="00206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a:effectLst/>
                          <a:latin typeface="Segoe UI" panose="020B0502040204020203" pitchFamily="34" charset="0"/>
                          <a:cs typeface="Segoe UI" panose="020B0502040204020203" pitchFamily="34" charset="0"/>
                        </a:rPr>
                        <a:t> </a:t>
                      </a:r>
                      <a:endParaRPr lang="en-IN" sz="16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6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6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13"/>
                  </a:ext>
                </a:extLst>
              </a:tr>
              <a:tr h="181450">
                <a:tc>
                  <a:txBody>
                    <a:bodyPr/>
                    <a:lstStyle/>
                    <a:p>
                      <a:pPr algn="ctr" rtl="0" fontAlgn="ctr"/>
                      <a:r>
                        <a:rPr lang="en-IN" sz="1100" b="1" u="none" strike="noStrike">
                          <a:effectLst/>
                        </a:rPr>
                        <a:t>10</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C-Mol Purity – RS</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&lt;33.00</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solidFill>
                            <a:srgbClr val="00B050"/>
                          </a:solidFill>
                          <a:effectLst/>
                          <a:latin typeface="Arial" panose="020B0604020202020204" pitchFamily="34" charset="0"/>
                          <a:sym typeface="+mn-ea"/>
                        </a:rPr>
                        <a:t>31.26(01 Jan. to 03 Jan.)</a:t>
                      </a:r>
                      <a:endParaRPr lang="en-US" alt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31.19(01 Jan. to 07 Jan.)</a:t>
                      </a:r>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32.08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30.80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r h="181450">
                <a:tc>
                  <a:txBody>
                    <a:bodyPr/>
                    <a:lstStyle/>
                    <a:p>
                      <a:pPr algn="ctr" rtl="0" fontAlgn="ctr"/>
                      <a:r>
                        <a:rPr lang="en-IN" sz="1100" b="1" u="none" strike="noStrike">
                          <a:effectLst/>
                        </a:rPr>
                        <a:t>11</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C-Mol Purity – DS</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&lt;32.00</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US" alt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solidFill>
                            <a:srgbClr val="00B050"/>
                          </a:solidFill>
                          <a:effectLst/>
                          <a:latin typeface="Arial" panose="020B0604020202020204" pitchFamily="34" charset="0"/>
                          <a:sym typeface="+mn-ea"/>
                        </a:rPr>
                        <a:t>30.31(01 Dec. to 08 Dec.)</a:t>
                      </a:r>
                      <a:endParaRPr lang="en-US" alt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30.68(01 Dec. to 21 Dec.)</a:t>
                      </a:r>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5"/>
                  </a:ext>
                </a:extLst>
              </a:tr>
              <a:tr h="181450">
                <a:tc>
                  <a:txBody>
                    <a:bodyPr/>
                    <a:lstStyle/>
                    <a:p>
                      <a:pPr algn="ctr" rtl="0" fontAlgn="ctr"/>
                      <a:r>
                        <a:rPr lang="en-IN" sz="1100" b="1" u="none" strike="noStrike">
                          <a:effectLst/>
                        </a:rPr>
                        <a:t>12</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B-Mol Purity – RS</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&lt;51.00</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solidFill>
                            <a:srgbClr val="00B050"/>
                          </a:solidFill>
                          <a:effectLst/>
                          <a:latin typeface="Arial" panose="020B0604020202020204" pitchFamily="34" charset="0"/>
                          <a:sym typeface="+mn-ea"/>
                        </a:rPr>
                        <a:t>50.06(04 Jan. to 31 Jan.)</a:t>
                      </a:r>
                      <a:endParaRPr 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50.16(08 Jan. to 31 Jan.)</a:t>
                      </a:r>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6"/>
                  </a:ext>
                </a:extLst>
              </a:tr>
              <a:tr h="181450">
                <a:tc>
                  <a:txBody>
                    <a:bodyPr/>
                    <a:lstStyle/>
                    <a:p>
                      <a:pPr algn="ctr" rtl="0" fontAlgn="ctr"/>
                      <a:r>
                        <a:rPr lang="en-IN" sz="1100" b="1" u="none" strike="noStrike">
                          <a:effectLst/>
                        </a:rPr>
                        <a:t>13</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B-Mol Purity – DS</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&lt;51.00</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50.37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50.21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solidFill>
                            <a:srgbClr val="00B050"/>
                          </a:solidFill>
                          <a:effectLst/>
                          <a:latin typeface="Arial" panose="020B0604020202020204" pitchFamily="34" charset="0"/>
                          <a:sym typeface="+mn-ea"/>
                        </a:rPr>
                        <a:t>50.52(09 Dec. to 31 Dec.)</a:t>
                      </a:r>
                      <a:endParaRPr 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51.10(22 Dec. to 31 Dec.)</a:t>
                      </a:r>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7"/>
                  </a:ext>
                </a:extLst>
              </a:tr>
              <a:tr h="181450">
                <a:tc>
                  <a:txBody>
                    <a:bodyPr/>
                    <a:lstStyle/>
                    <a:p>
                      <a:pPr algn="ctr" rtl="0" fontAlgn="ctr"/>
                      <a:r>
                        <a:rPr lang="en-IN" sz="1100" b="1" u="none" strike="noStrike">
                          <a:effectLst/>
                        </a:rPr>
                        <a:t>14</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Losses in Mol % Cane CH– RS</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&lt;1.39</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1.27</a:t>
                      </a:r>
                      <a:r>
                        <a:rPr lang="en-US" altLang="en-IN" sz="1200" b="1">
                          <a:solidFill>
                            <a:srgbClr val="00B050"/>
                          </a:solidFill>
                          <a:effectLst/>
                          <a:latin typeface="Arial" panose="020B0604020202020204" pitchFamily="34" charset="0"/>
                          <a:sym typeface="+mn-ea"/>
                        </a:rPr>
                        <a:t>(01 Jan. to 03 Jan.)</a:t>
                      </a:r>
                      <a:endParaRPr lang="en-US" alt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1.26(01 Jan. to 07 Jan.)</a:t>
                      </a:r>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1.15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1.30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8"/>
                  </a:ext>
                </a:extLst>
              </a:tr>
              <a:tr h="181450">
                <a:tc>
                  <a:txBody>
                    <a:bodyPr/>
                    <a:lstStyle/>
                    <a:p>
                      <a:pPr algn="ctr" rtl="0" fontAlgn="ctr"/>
                      <a:r>
                        <a:rPr lang="en-IN" sz="1100" b="1" u="none" strike="noStrike">
                          <a:effectLst/>
                        </a:rPr>
                        <a:t>15</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Losses in Mol % Cane CH – DS</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&lt;1.46</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solidFill>
                            <a:srgbClr val="00B050"/>
                          </a:solidFill>
                          <a:effectLst/>
                          <a:latin typeface="Arial" panose="020B0604020202020204" pitchFamily="34" charset="0"/>
                          <a:sym typeface="+mn-ea"/>
                        </a:rPr>
                        <a:t>1.18(01 Dec. to 08 Dec.)</a:t>
                      </a:r>
                      <a:endParaRPr lang="en-US" alt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1.30(01 Dec. to 21 Dec.)</a:t>
                      </a:r>
                      <a:endParaRPr lang="en-US" alt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9"/>
                  </a:ext>
                </a:extLst>
              </a:tr>
              <a:tr h="114272">
                <a:tc>
                  <a:txBody>
                    <a:bodyPr/>
                    <a:lstStyle/>
                    <a:p>
                      <a:pPr algn="ctr" rtl="0" fontAlgn="ctr"/>
                      <a:r>
                        <a:rPr lang="en-IN" sz="1100" b="1" u="none" strike="noStrike">
                          <a:effectLst/>
                        </a:rPr>
                        <a:t>16</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Losses in Mol % Cane BH  – RS</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&lt;3.00</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2.51</a:t>
                      </a:r>
                      <a:r>
                        <a:rPr lang="en-US" altLang="en-IN" sz="1200" b="1">
                          <a:solidFill>
                            <a:srgbClr val="00B050"/>
                          </a:solidFill>
                          <a:effectLst/>
                          <a:latin typeface="Arial" panose="020B0604020202020204" pitchFamily="34" charset="0"/>
                          <a:sym typeface="+mn-ea"/>
                        </a:rPr>
                        <a:t>(04 Jan. to 31 Jan.)</a:t>
                      </a:r>
                      <a:endParaRPr lang="en-US" alt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altLang="en-IN" sz="1200" b="1">
                          <a:effectLst/>
                          <a:latin typeface="Arial" panose="020B0604020202020204" pitchFamily="34" charset="0"/>
                          <a:sym typeface="+mn-ea"/>
                        </a:rPr>
                        <a:t>    2.90(08 Jan. to 31 Jan.)</a:t>
                      </a:r>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endParaRPr 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0"/>
                  </a:ext>
                </a:extLst>
              </a:tr>
              <a:tr h="181450">
                <a:tc>
                  <a:txBody>
                    <a:bodyPr/>
                    <a:lstStyle/>
                    <a:p>
                      <a:pPr algn="ctr" rtl="0" fontAlgn="ctr"/>
                      <a:r>
                        <a:rPr lang="en-IN" sz="1100" b="1" u="none" strike="noStrike">
                          <a:effectLst/>
                        </a:rPr>
                        <a:t>17</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Losses in Mol % Cane BH  – DS</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&lt;3.18</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2.67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2.96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solidFill>
                            <a:srgbClr val="00B050"/>
                          </a:solidFill>
                          <a:effectLst/>
                          <a:latin typeface="Arial" panose="020B0604020202020204" pitchFamily="34" charset="0"/>
                          <a:sym typeface="+mn-ea"/>
                        </a:rPr>
                        <a:t>2.86(09 Dec. to 31 Dec.)</a:t>
                      </a:r>
                      <a:endParaRPr lang="en-IN" sz="1200" b="1" i="0" u="none" strike="noStrike">
                        <a:solidFill>
                          <a:srgbClr val="00B050"/>
                        </a:solidFill>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a:effectLst/>
                          <a:latin typeface="Arial" panose="020B0604020202020204" pitchFamily="34" charset="0"/>
                          <a:sym typeface="+mn-ea"/>
                        </a:rPr>
                        <a:t>3.23(22 Dec. to 31 Dec.)</a:t>
                      </a:r>
                      <a:endParaRPr lang="en-IN" sz="12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1"/>
                  </a:ext>
                </a:extLst>
              </a:tr>
              <a:tr h="181450">
                <a:tc>
                  <a:txBody>
                    <a:bodyPr/>
                    <a:lstStyle/>
                    <a:p>
                      <a:pPr algn="ctr" rtl="0" fontAlgn="ctr"/>
                      <a:r>
                        <a:rPr lang="en-IN" sz="1100" b="1" u="none" strike="noStrike">
                          <a:effectLst/>
                        </a:rPr>
                        <a:t>18</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Pol % Filter Cake</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&lt;2.00</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1.75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2.08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1.95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1.96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2"/>
                  </a:ext>
                </a:extLst>
              </a:tr>
              <a:tr h="287655">
                <a:tc>
                  <a:txBody>
                    <a:bodyPr/>
                    <a:lstStyle/>
                    <a:p>
                      <a:pPr algn="ctr" fontAlgn="ctr"/>
                      <a:r>
                        <a:rPr lang="en-IN" sz="1400" b="1" u="none" strike="noStrike">
                          <a:effectLst/>
                        </a:rPr>
                        <a:t> </a:t>
                      </a:r>
                      <a:endParaRPr lang="en-IN" sz="1400" b="1" i="0" u="none" strike="noStrike">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a:effectLst/>
                        </a:rPr>
                        <a:t>Consumption</a:t>
                      </a:r>
                      <a:endParaRPr lang="en-IN" sz="16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600" b="1" u="none" strike="noStrike">
                          <a:effectLst/>
                          <a:latin typeface="Segoe UI" panose="020B0502040204020203" pitchFamily="34" charset="0"/>
                          <a:cs typeface="Segoe UI" panose="020B0502040204020203" pitchFamily="34" charset="0"/>
                        </a:rPr>
                        <a:t> </a:t>
                      </a:r>
                      <a:endParaRPr lang="en-IN" sz="16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6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endParaRPr lang="en-IN" sz="16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endParaRPr lang="en-IN" sz="1600" b="1" i="0" u="none" strike="noStrike">
                        <a:effectLst/>
                        <a:latin typeface="Arial" panose="020B06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23"/>
                  </a:ext>
                </a:extLst>
              </a:tr>
              <a:tr h="265772">
                <a:tc>
                  <a:txBody>
                    <a:bodyPr/>
                    <a:lstStyle/>
                    <a:p>
                      <a:pPr algn="ctr" rtl="0" fontAlgn="ctr"/>
                      <a:r>
                        <a:rPr lang="en-IN" sz="1100" b="1" u="none" strike="noStrike">
                          <a:effectLst/>
                        </a:rPr>
                        <a:t>19</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Steam Consumption (Kg/</a:t>
                      </a:r>
                      <a:r>
                        <a:rPr lang="en-IN" sz="1200" b="1" u="none" strike="noStrike" err="1">
                          <a:effectLst/>
                        </a:rPr>
                        <a:t>Qtl</a:t>
                      </a:r>
                      <a:r>
                        <a:rPr lang="en-IN" sz="1200" b="1" u="none" strike="noStrike">
                          <a:effectLst/>
                        </a:rPr>
                        <a:t> Sugar)</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400</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FF0000"/>
                          </a:solidFill>
                          <a:effectLst/>
                          <a:latin typeface="Arial" panose="020B0604020202020204" pitchFamily="34" charset="0"/>
                        </a:rPr>
                        <a:t>445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FF0000"/>
                          </a:solidFill>
                          <a:effectLst/>
                          <a:latin typeface="Arial" panose="020B0604020202020204" pitchFamily="34" charset="0"/>
                        </a:rPr>
                        <a:t>458.20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FF0000"/>
                          </a:solidFill>
                          <a:effectLst/>
                          <a:latin typeface="Arial" panose="020B0604020202020204" pitchFamily="34" charset="0"/>
                        </a:rPr>
                        <a:t>449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FF0000"/>
                          </a:solidFill>
                          <a:effectLst/>
                          <a:latin typeface="Arial" panose="020B0604020202020204" pitchFamily="34" charset="0"/>
                        </a:rPr>
                        <a:t>457.50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4"/>
                  </a:ext>
                </a:extLst>
              </a:tr>
              <a:tr h="200421">
                <a:tc>
                  <a:txBody>
                    <a:bodyPr/>
                    <a:lstStyle/>
                    <a:p>
                      <a:pPr algn="ctr" rtl="0" fontAlgn="ctr"/>
                      <a:r>
                        <a:rPr lang="en-IN" sz="1100" b="1" u="none" strike="noStrike">
                          <a:effectLst/>
                        </a:rPr>
                        <a:t>20</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Steam % Cane</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42</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39.28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40.13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00B050"/>
                          </a:solidFill>
                          <a:effectLst/>
                          <a:latin typeface="Arial" panose="020B0604020202020204" pitchFamily="34" charset="0"/>
                        </a:rPr>
                        <a:t>39.89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effectLst/>
                          <a:latin typeface="Arial" panose="020B0604020202020204" pitchFamily="34" charset="0"/>
                        </a:rPr>
                        <a:t>41.35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5"/>
                  </a:ext>
                </a:extLst>
              </a:tr>
              <a:tr h="442853">
                <a:tc>
                  <a:txBody>
                    <a:bodyPr/>
                    <a:lstStyle/>
                    <a:p>
                      <a:pPr algn="ctr" rtl="0" fontAlgn="ctr"/>
                      <a:r>
                        <a:rPr lang="en-IN" sz="1100" b="1" u="none" strike="noStrike">
                          <a:effectLst/>
                        </a:rPr>
                        <a:t>21</a:t>
                      </a:r>
                      <a:endParaRPr lang="en-IN" sz="11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rPr>
                        <a:t>Power Consumption (Units/</a:t>
                      </a:r>
                      <a:r>
                        <a:rPr lang="en-IN" sz="1200" b="1" u="none" strike="noStrike" err="1">
                          <a:effectLst/>
                        </a:rPr>
                        <a:t>Qtl</a:t>
                      </a:r>
                      <a:r>
                        <a:rPr lang="en-IN" sz="1200" b="1" u="none" strike="noStrike">
                          <a:effectLst/>
                        </a:rPr>
                        <a:t> Sugar)</a:t>
                      </a:r>
                      <a:endParaRPr lang="en-IN" sz="1200" b="1" i="0" u="none" strike="noStrike">
                        <a:solidFill>
                          <a:srgbClr val="000000"/>
                        </a:solidFill>
                        <a:effectLst/>
                        <a:latin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IN" sz="1200" b="1" u="none" strike="noStrike">
                          <a:effectLst/>
                          <a:latin typeface="Segoe UI" panose="020B0502040204020203" pitchFamily="34" charset="0"/>
                          <a:cs typeface="Segoe UI" panose="020B0502040204020203" pitchFamily="34" charset="0"/>
                        </a:rPr>
                        <a:t>11</a:t>
                      </a:r>
                      <a:endParaRPr lang="en-IN" sz="1200" b="1" i="0" u="none" strike="noStrike">
                        <a:solidFill>
                          <a:srgbClr val="17375E"/>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FF0000"/>
                          </a:solidFill>
                          <a:effectLst/>
                          <a:latin typeface="Arial" panose="020B0604020202020204" pitchFamily="34" charset="0"/>
                        </a:rPr>
                        <a:t>11.71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FF0000"/>
                          </a:solidFill>
                          <a:effectLst/>
                          <a:latin typeface="Arial" panose="020B0604020202020204" pitchFamily="34" charset="0"/>
                        </a:rPr>
                        <a:t>11.41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FF0000"/>
                          </a:solidFill>
                          <a:effectLst/>
                          <a:latin typeface="Arial" panose="020B0604020202020204" pitchFamily="34" charset="0"/>
                        </a:rPr>
                        <a:t>11.85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altLang="en-IN" sz="1200" b="1" i="0" u="none" strike="noStrike">
                          <a:solidFill>
                            <a:srgbClr val="FF0000"/>
                          </a:solidFill>
                          <a:effectLst/>
                          <a:latin typeface="Arial" panose="020B0604020202020204" pitchFamily="34" charset="0"/>
                        </a:rPr>
                        <a:t>12.05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6"/>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Rectangle 3"/>
          <p:cNvSpPr txBox="1"/>
          <p:nvPr/>
        </p:nvSpPr>
        <p:spPr>
          <a:xfrm>
            <a:off x="1905000" y="914400"/>
            <a:ext cx="8458200" cy="5562600"/>
          </a:xfrm>
          <a:prstGeom prst="rect">
            <a:avLst/>
          </a:prstGeom>
        </p:spPr>
        <p:txBody>
          <a:bodyPr vert="horz" lIns="91440" tIns="45720" rIns="91440" bIns="45720" rtlCol="0">
            <a:noAutofit/>
          </a:bodyPr>
          <a:lstStyle/>
          <a:p>
            <a:pPr marL="1257300" marR="0" lvl="2" indent="-342900" algn="just"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457200" marR="0" lvl="1"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TextBox 4"/>
          <p:cNvSpPr txBox="1">
            <a:spLocks noChangeArrowheads="1"/>
          </p:cNvSpPr>
          <p:nvPr/>
        </p:nvSpPr>
        <p:spPr bwMode="auto">
          <a:xfrm>
            <a:off x="1767726" y="167044"/>
            <a:ext cx="7848600" cy="492443"/>
          </a:xfrm>
          <a:prstGeom prst="rect">
            <a:avLst/>
          </a:prstGeom>
        </p:spPr>
        <p:txBody>
          <a:bodyPr vert="horz" lIns="91440" tIns="45720" rIns="91440" bIns="45720" rtlCol="0" anchor="ctr">
            <a:normAutofit fontScale="97500"/>
          </a:bodyPr>
          <a:lstStyle>
            <a:defPPr>
              <a:defRPr lang="en-US"/>
            </a:defPPr>
            <a:lvl1pPr algn="ctr">
              <a:spcBef>
                <a:spcPct val="0"/>
              </a:spcBef>
              <a:buNone/>
              <a:defRPr sz="2500" b="1">
                <a:solidFill>
                  <a:srgbClr val="002060"/>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Calibri" panose="020F0502020204030204"/>
                <a:ea typeface="+mj-ea"/>
                <a:cs typeface="Segoe UI" panose="020B0502040204020203" pitchFamily="34" charset="0"/>
              </a:rPr>
              <a:t>                            </a:t>
            </a:r>
          </a:p>
        </p:txBody>
      </p:sp>
      <p:graphicFrame>
        <p:nvGraphicFramePr>
          <p:cNvPr id="4" name="Table 3"/>
          <p:cNvGraphicFramePr>
            <a:graphicFrameLocks noGrp="1"/>
          </p:cNvGraphicFramePr>
          <p:nvPr/>
        </p:nvGraphicFramePr>
        <p:xfrm>
          <a:off x="1" y="1066800"/>
          <a:ext cx="12163020" cy="5410199"/>
        </p:xfrm>
        <a:graphic>
          <a:graphicData uri="http://schemas.openxmlformats.org/drawingml/2006/table">
            <a:tbl>
              <a:tblPr>
                <a:effectLst>
                  <a:outerShdw blurRad="50800" dist="38100" dir="2700000" algn="tl" rotWithShape="0">
                    <a:prstClr val="black">
                      <a:alpha val="40000"/>
                    </a:prstClr>
                  </a:outerShdw>
                </a:effectLst>
                <a:tableStyleId>{69C7853C-536D-4A76-A0AE-DD22124D55A5}</a:tableStyleId>
              </a:tblPr>
              <a:tblGrid>
                <a:gridCol w="1316144">
                  <a:extLst>
                    <a:ext uri="{9D8B030D-6E8A-4147-A177-3AD203B41FA5}">
                      <a16:colId xmlns:a16="http://schemas.microsoft.com/office/drawing/2014/main" val="20000"/>
                    </a:ext>
                  </a:extLst>
                </a:gridCol>
                <a:gridCol w="906754">
                  <a:extLst>
                    <a:ext uri="{9D8B030D-6E8A-4147-A177-3AD203B41FA5}">
                      <a16:colId xmlns:a16="http://schemas.microsoft.com/office/drawing/2014/main" val="20001"/>
                    </a:ext>
                  </a:extLst>
                </a:gridCol>
                <a:gridCol w="1091837">
                  <a:extLst>
                    <a:ext uri="{9D8B030D-6E8A-4147-A177-3AD203B41FA5}">
                      <a16:colId xmlns:a16="http://schemas.microsoft.com/office/drawing/2014/main" val="20002"/>
                    </a:ext>
                  </a:extLst>
                </a:gridCol>
                <a:gridCol w="1091836">
                  <a:extLst>
                    <a:ext uri="{9D8B030D-6E8A-4147-A177-3AD203B41FA5}">
                      <a16:colId xmlns:a16="http://schemas.microsoft.com/office/drawing/2014/main" val="20003"/>
                    </a:ext>
                  </a:extLst>
                </a:gridCol>
                <a:gridCol w="913205">
                  <a:extLst>
                    <a:ext uri="{9D8B030D-6E8A-4147-A177-3AD203B41FA5}">
                      <a16:colId xmlns:a16="http://schemas.microsoft.com/office/drawing/2014/main" val="20004"/>
                    </a:ext>
                  </a:extLst>
                </a:gridCol>
                <a:gridCol w="1085387">
                  <a:extLst>
                    <a:ext uri="{9D8B030D-6E8A-4147-A177-3AD203B41FA5}">
                      <a16:colId xmlns:a16="http://schemas.microsoft.com/office/drawing/2014/main" val="20005"/>
                    </a:ext>
                  </a:extLst>
                </a:gridCol>
                <a:gridCol w="1085387">
                  <a:extLst>
                    <a:ext uri="{9D8B030D-6E8A-4147-A177-3AD203B41FA5}">
                      <a16:colId xmlns:a16="http://schemas.microsoft.com/office/drawing/2014/main" val="1865145262"/>
                    </a:ext>
                  </a:extLst>
                </a:gridCol>
                <a:gridCol w="1085387">
                  <a:extLst>
                    <a:ext uri="{9D8B030D-6E8A-4147-A177-3AD203B41FA5}">
                      <a16:colId xmlns:a16="http://schemas.microsoft.com/office/drawing/2014/main" val="20006"/>
                    </a:ext>
                  </a:extLst>
                </a:gridCol>
                <a:gridCol w="930733">
                  <a:extLst>
                    <a:ext uri="{9D8B030D-6E8A-4147-A177-3AD203B41FA5}">
                      <a16:colId xmlns:a16="http://schemas.microsoft.com/office/drawing/2014/main" val="20007"/>
                    </a:ext>
                  </a:extLst>
                </a:gridCol>
                <a:gridCol w="1328175">
                  <a:extLst>
                    <a:ext uri="{9D8B030D-6E8A-4147-A177-3AD203B41FA5}">
                      <a16:colId xmlns:a16="http://schemas.microsoft.com/office/drawing/2014/main" val="20008"/>
                    </a:ext>
                  </a:extLst>
                </a:gridCol>
                <a:gridCol w="1328175">
                  <a:extLst>
                    <a:ext uri="{9D8B030D-6E8A-4147-A177-3AD203B41FA5}">
                      <a16:colId xmlns:a16="http://schemas.microsoft.com/office/drawing/2014/main" val="20009"/>
                    </a:ext>
                  </a:extLst>
                </a:gridCol>
              </a:tblGrid>
              <a:tr h="951920">
                <a:tc gridSpan="11">
                  <a:txBody>
                    <a:bodyPr/>
                    <a:lstStyle/>
                    <a:p>
                      <a:pPr algn="ctr" fontAlgn="ctr"/>
                      <a:r>
                        <a:rPr lang="en-US" sz="2400" b="1" u="none" strike="noStrike">
                          <a:effectLst/>
                          <a:latin typeface="Segoe UI" panose="020B0502040204020203" pitchFamily="34" charset="0"/>
                          <a:cs typeface="Segoe UI" panose="020B0502040204020203" pitchFamily="34" charset="0"/>
                        </a:rPr>
                        <a:t>Steam consumption target Vs actual  at different  process </a:t>
                      </a:r>
                      <a:endParaRPr lang="en-US" sz="24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endParaRPr lang="en-US"/>
                    </a:p>
                  </a:txBody>
                  <a:tcPr/>
                </a:tc>
                <a:tc hMerge="1">
                  <a:txBody>
                    <a:bodyPr/>
                    <a:lstStyle/>
                    <a:p>
                      <a:endParaRPr lang="en-IN"/>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1143952">
                <a:tc rowSpan="3">
                  <a:txBody>
                    <a:bodyPr/>
                    <a:lstStyle/>
                    <a:p>
                      <a:pPr algn="ctr" fontAlgn="ctr"/>
                      <a:r>
                        <a:rPr lang="en-IN" sz="2000" b="1" u="none" strike="noStrike">
                          <a:effectLst/>
                          <a:latin typeface="Segoe UI" panose="020B0502040204020203" pitchFamily="34" charset="0"/>
                          <a:cs typeface="Segoe UI" panose="020B0502040204020203" pitchFamily="34" charset="0"/>
                        </a:rPr>
                        <a:t> At Recovery %</a:t>
                      </a:r>
                    </a:p>
                    <a:p>
                      <a:pPr algn="l" fontAlgn="b"/>
                      <a:r>
                        <a:rPr lang="en-IN" sz="1800" u="none" strike="noStrike">
                          <a:effectLst/>
                          <a:latin typeface="Segoe UI" panose="020B0502040204020203" pitchFamily="34" charset="0"/>
                          <a:cs typeface="Segoe UI" panose="020B0502040204020203" pitchFamily="34" charset="0"/>
                        </a:rPr>
                        <a:t> </a:t>
                      </a:r>
                      <a:endParaRPr lang="en-IN" sz="1800" b="0"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b"/>
                      <a:r>
                        <a:rPr lang="en-IN" sz="2000" b="1" u="none" strike="noStrike">
                          <a:effectLst/>
                          <a:latin typeface="Segoe UI" panose="020B0502040204020203" pitchFamily="34" charset="0"/>
                          <a:cs typeface="Segoe UI" panose="020B0502040204020203" pitchFamily="34" charset="0"/>
                        </a:rPr>
                        <a:t>Process option - 1</a:t>
                      </a:r>
                      <a:endParaRPr lang="en-IN" sz="20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fontAlgn="b"/>
                      <a:r>
                        <a:rPr lang="en-IN" sz="2000" b="1" u="none" strike="noStrike">
                          <a:effectLst/>
                          <a:latin typeface="Segoe UI" panose="020B0502040204020203" pitchFamily="34" charset="0"/>
                          <a:cs typeface="Segoe UI" panose="020B0502040204020203" pitchFamily="34" charset="0"/>
                        </a:rPr>
                        <a:t>Process option - 2</a:t>
                      </a:r>
                      <a:endParaRPr lang="en-IN" sz="20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IN"/>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b"/>
                      <a:r>
                        <a:rPr lang="en-IN" sz="2000" b="1" u="none" strike="noStrike">
                          <a:effectLst/>
                          <a:latin typeface="Segoe UI" panose="020B0502040204020203" pitchFamily="34" charset="0"/>
                          <a:cs typeface="Segoe UI" panose="020B0502040204020203" pitchFamily="34" charset="0"/>
                        </a:rPr>
                        <a:t>Process option - 3</a:t>
                      </a:r>
                      <a:endParaRPr lang="en-IN" sz="20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425193">
                <a:tc vMerge="1">
                  <a:txBody>
                    <a:bodyPr/>
                    <a:lstStyle/>
                    <a:p>
                      <a:endParaRPr lang="en-US"/>
                    </a:p>
                  </a:txBody>
                  <a:tcPr/>
                </a:tc>
                <a:tc gridSpan="3">
                  <a:txBody>
                    <a:bodyPr/>
                    <a:lstStyle/>
                    <a:p>
                      <a:pPr algn="ctr" fontAlgn="ctr"/>
                      <a:r>
                        <a:rPr lang="en-US" sz="1600" b="1" u="none" strike="noStrike">
                          <a:effectLst/>
                          <a:latin typeface="Segoe UI" panose="020B0502040204020203" pitchFamily="34" charset="0"/>
                          <a:cs typeface="Segoe UI" panose="020B0502040204020203" pitchFamily="34" charset="0"/>
                        </a:rPr>
                        <a:t>RS &amp; DS on C-heavy with</a:t>
                      </a:r>
                    </a:p>
                    <a:p>
                      <a:pPr algn="ctr" fontAlgn="ctr"/>
                      <a:r>
                        <a:rPr lang="en-US" sz="1600" b="1" u="none" strike="noStrike">
                          <a:effectLst/>
                          <a:latin typeface="Segoe UI" panose="020B0502040204020203" pitchFamily="34" charset="0"/>
                          <a:cs typeface="Segoe UI" panose="020B0502040204020203" pitchFamily="34" charset="0"/>
                        </a:rPr>
                        <a:t> 125 KLD Distillery on Syrup </a:t>
                      </a:r>
                      <a:endParaRPr lang="en-US" sz="16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fontAlgn="b"/>
                      <a:r>
                        <a:rPr lang="en-US" sz="1600" b="1" u="none" strike="noStrike">
                          <a:effectLst/>
                          <a:latin typeface="Segoe UI" panose="020B0502040204020203" pitchFamily="34" charset="0"/>
                          <a:cs typeface="Segoe UI" panose="020B0502040204020203" pitchFamily="34" charset="0"/>
                        </a:rPr>
                        <a:t>Both process on B-heavy with </a:t>
                      </a:r>
                    </a:p>
                    <a:p>
                      <a:pPr algn="ctr" fontAlgn="b"/>
                      <a:r>
                        <a:rPr lang="en-US" sz="1600" b="1" u="none" strike="noStrike">
                          <a:effectLst/>
                          <a:latin typeface="Segoe UI" panose="020B0502040204020203" pitchFamily="34" charset="0"/>
                          <a:cs typeface="Segoe UI" panose="020B0502040204020203" pitchFamily="34" charset="0"/>
                        </a:rPr>
                        <a:t>125 KLD Distillery on Syrup </a:t>
                      </a:r>
                      <a:endParaRPr lang="en-US" sz="16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IN"/>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ctr"/>
                      <a:r>
                        <a:rPr lang="en-IN" sz="1600" b="1" u="none" strike="noStrike">
                          <a:effectLst/>
                          <a:latin typeface="Segoe UI" panose="020B0502040204020203" pitchFamily="34" charset="0"/>
                          <a:cs typeface="Segoe UI" panose="020B0502040204020203" pitchFamily="34" charset="0"/>
                        </a:rPr>
                        <a:t>Both process on B-heavy </a:t>
                      </a:r>
                      <a:endParaRPr lang="en-IN" sz="16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73191">
                <a:tc vMerge="1">
                  <a:txBody>
                    <a:bodyPr/>
                    <a:lstStyle/>
                    <a:p>
                      <a:endParaRPr lang="en-US"/>
                    </a:p>
                  </a:txBody>
                  <a:tcPr marL="0" marR="0" marT="0" marB="0" anchor="b">
                    <a:solidFill>
                      <a:schemeClr val="bg1"/>
                    </a:solidFill>
                  </a:tcPr>
                </a:tc>
                <a:tc>
                  <a:txBody>
                    <a:bodyPr/>
                    <a:lstStyle/>
                    <a:p>
                      <a:pPr algn="ctr" fontAlgn="b"/>
                      <a:r>
                        <a:rPr lang="en-IN" sz="1600" b="1" i="1" u="none" strike="noStrike">
                          <a:effectLst/>
                          <a:latin typeface="Segoe UI" panose="020B0502040204020203" pitchFamily="34" charset="0"/>
                          <a:cs typeface="Segoe UI" panose="020B0502040204020203" pitchFamily="34" charset="0"/>
                        </a:rPr>
                        <a:t>Target </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buNone/>
                      </a:pPr>
                      <a:r>
                        <a:rPr lang="en-US" sz="1600" b="1" i="1">
                          <a:effectLst/>
                          <a:latin typeface="Segoe UI" panose="020B0502040204020203" pitchFamily="34" charset="0"/>
                          <a:cs typeface="Segoe UI" panose="020B0502040204020203" pitchFamily="34" charset="0"/>
                          <a:sym typeface="+mn-ea"/>
                        </a:rPr>
                        <a:t>Week actual</a:t>
                      </a:r>
                      <a:endParaRPr lang="en-IN" sz="1600" b="1" i="1"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a:effectLst/>
                          <a:latin typeface="Segoe UI" panose="020B0502040204020203" pitchFamily="34" charset="0"/>
                          <a:cs typeface="Segoe UI" panose="020B0502040204020203" pitchFamily="34" charset="0"/>
                        </a:rPr>
                        <a:t>Actual till date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a:effectLst/>
                          <a:latin typeface="Segoe UI" panose="020B0502040204020203" pitchFamily="34" charset="0"/>
                          <a:cs typeface="Segoe UI" panose="020B0502040204020203" pitchFamily="34" charset="0"/>
                        </a:rPr>
                        <a:t>Target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i="1">
                          <a:effectLst/>
                          <a:latin typeface="Segoe UI" panose="020B0502040204020203" pitchFamily="34" charset="0"/>
                          <a:cs typeface="Segoe UI" panose="020B0502040204020203" pitchFamily="34" charset="0"/>
                          <a:sym typeface="+mn-ea"/>
                        </a:rPr>
                        <a:t>Week actual </a:t>
                      </a:r>
                      <a:endParaRPr lang="en-IN" sz="1600" b="1" i="1"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a:effectLst/>
                          <a:latin typeface="Segoe UI" panose="020B0502040204020203" pitchFamily="34" charset="0"/>
                          <a:cs typeface="Segoe UI" panose="020B0502040204020203" pitchFamily="34" charset="0"/>
                        </a:rPr>
                        <a:t>Last week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i="1" u="none" strike="noStrike">
                          <a:effectLst/>
                          <a:latin typeface="Segoe UI" panose="020B0502040204020203" pitchFamily="34" charset="0"/>
                          <a:cs typeface="Segoe UI" panose="020B0502040204020203" pitchFamily="34" charset="0"/>
                        </a:rPr>
                        <a:t>Till date </a:t>
                      </a:r>
                      <a:endParaRPr lang="en-IN" sz="1600" b="1" i="1"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a:effectLst/>
                          <a:latin typeface="Segoe UI" panose="020B0502040204020203" pitchFamily="34" charset="0"/>
                          <a:cs typeface="Segoe UI" panose="020B0502040204020203" pitchFamily="34" charset="0"/>
                        </a:rPr>
                        <a:t>Target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i="1" u="none" strike="noStrike">
                          <a:effectLst/>
                          <a:latin typeface="Segoe UI" panose="020B0502040204020203" pitchFamily="34" charset="0"/>
                          <a:cs typeface="Segoe UI" panose="020B0502040204020203" pitchFamily="34" charset="0"/>
                        </a:rPr>
                        <a:t>Week actual </a:t>
                      </a:r>
                      <a:endParaRPr lang="en-IN" sz="1600" b="1" i="1"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600" b="1" i="1" u="none" strike="noStrike">
                          <a:effectLst/>
                          <a:latin typeface="Segoe UI" panose="020B0502040204020203" pitchFamily="34" charset="0"/>
                          <a:cs typeface="Segoe UI" panose="020B0502040204020203" pitchFamily="34" charset="0"/>
                        </a:rPr>
                        <a:t>Actual Till date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915943">
                <a:tc>
                  <a:txBody>
                    <a:bodyPr/>
                    <a:lstStyle/>
                    <a:p>
                      <a:pPr algn="ctr" fontAlgn="b"/>
                      <a:r>
                        <a:rPr lang="en-IN" sz="1800" b="1" u="none" strike="noStrike">
                          <a:effectLst/>
                          <a:latin typeface="Segoe UI" panose="020B0502040204020203" pitchFamily="34" charset="0"/>
                          <a:cs typeface="Segoe UI" panose="020B0502040204020203" pitchFamily="34" charset="0"/>
                        </a:rPr>
                        <a:t>10.50</a:t>
                      </a:r>
                      <a:endParaRPr lang="en-IN" sz="18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1" u="none" strike="noStrike">
                          <a:effectLst/>
                          <a:latin typeface="Segoe UI" panose="020B0502040204020203" pitchFamily="34" charset="0"/>
                          <a:cs typeface="Segoe UI" panose="020B0502040204020203" pitchFamily="34" charset="0"/>
                        </a:rPr>
                        <a:t>42.00</a:t>
                      </a:r>
                      <a:endParaRPr lang="en-IN" sz="18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buNone/>
                      </a:pPr>
                      <a:endParaRPr lang="en-US" altLang="en-IN" sz="18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altLang="en-IN" sz="18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1" u="none" strike="noStrike">
                          <a:effectLst/>
                          <a:latin typeface="Segoe UI" panose="020B0502040204020203" pitchFamily="34" charset="0"/>
                          <a:cs typeface="Segoe UI" panose="020B0502040204020203" pitchFamily="34" charset="0"/>
                        </a:rPr>
                        <a:t>40</a:t>
                      </a:r>
                      <a:r>
                        <a:rPr lang="en-US" altLang="en-IN" sz="1800" b="1" u="none" strike="noStrike">
                          <a:effectLst/>
                          <a:latin typeface="Segoe UI" panose="020B0502040204020203" pitchFamily="34" charset="0"/>
                          <a:cs typeface="Segoe UI" panose="020B0502040204020203" pitchFamily="34" charset="0"/>
                        </a:rPr>
                        <a:t>.00</a:t>
                      </a:r>
                      <a:endParaRPr lang="en-US" altLang="en-IN" sz="18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en-IN" sz="1800" b="1" i="0" u="none" strike="noStrike">
                          <a:solidFill>
                            <a:srgbClr val="00B050"/>
                          </a:solidFill>
                          <a:effectLst/>
                          <a:latin typeface="Segoe UI" panose="020B0502040204020203" pitchFamily="34" charset="0"/>
                          <a:cs typeface="Segoe UI" panose="020B0502040204020203" pitchFamily="34" charset="0"/>
                        </a:rPr>
                        <a:t>39.38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en-IN" sz="1800" b="1" i="0" u="none" strike="noStrike">
                          <a:solidFill>
                            <a:srgbClr val="00B050"/>
                          </a:solidFill>
                          <a:effectLst/>
                          <a:latin typeface="Segoe UI" panose="020B0502040204020203" pitchFamily="34" charset="0"/>
                          <a:cs typeface="Segoe UI" panose="020B0502040204020203" pitchFamily="34" charset="0"/>
                        </a:rPr>
                        <a:t>38.51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en-IN" sz="1800" b="1" i="0" u="none" strike="noStrike">
                          <a:solidFill>
                            <a:srgbClr val="00B050"/>
                          </a:solidFill>
                          <a:effectLst/>
                          <a:latin typeface="Segoe UI" panose="020B0502040204020203" pitchFamily="34" charset="0"/>
                          <a:cs typeface="Segoe UI" panose="020B0502040204020203" pitchFamily="34" charset="0"/>
                        </a:rPr>
                        <a:t>39.66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1" u="none" strike="noStrike">
                          <a:effectLst/>
                          <a:latin typeface="Segoe UI" panose="020B0502040204020203" pitchFamily="34" charset="0"/>
                          <a:cs typeface="Segoe UI" panose="020B0502040204020203" pitchFamily="34" charset="0"/>
                        </a:rPr>
                        <a:t>41.00</a:t>
                      </a:r>
                      <a:endParaRPr lang="en-IN" sz="18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altLang="en-IN" sz="1800" b="1" i="0" u="none" strike="noStrike">
                        <a:solidFill>
                          <a:schemeClr val="tx1"/>
                        </a:solidFill>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altLang="en-IN" sz="1800" b="1" i="0" u="none" strike="noStrike">
                        <a:effectLst/>
                        <a:latin typeface="Segoe UI" panose="020B0502040204020203" pitchFamily="34" charset="0"/>
                        <a:cs typeface="Segoe U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BAA8E9F-0B45-2035-EF55-D57879F8C014}"/>
              </a:ext>
            </a:extLst>
          </p:cNvPr>
          <p:cNvSpPr>
            <a:spLocks noGrp="1"/>
          </p:cNvSpPr>
          <p:nvPr>
            <p:ph type="body" sz="quarter" idx="11"/>
          </p:nvPr>
        </p:nvSpPr>
        <p:spPr>
          <a:xfrm>
            <a:off x="6267913" y="2133606"/>
            <a:ext cx="5085431" cy="724343"/>
          </a:xfrm>
          <a:prstGeom prst="rect">
            <a:avLst/>
          </a:prstGeom>
        </p:spPr>
        <p:txBody>
          <a:bodyPr>
            <a:normAutofit fontScale="92500" lnSpcReduction="10000"/>
          </a:bodyPr>
          <a:lstStyle/>
          <a:p>
            <a:pPr marL="0" indent="0" algn="ctr">
              <a:buNone/>
            </a:pPr>
            <a:r>
              <a:rPr lang="en-IN" sz="4800" b="1"/>
              <a:t>POWER PLANT</a:t>
            </a:r>
          </a:p>
        </p:txBody>
      </p:sp>
      <p:pic>
        <p:nvPicPr>
          <p:cNvPr id="6" name="Picture Placeholder 5" descr="A close-up of a factory&#10;&#10;Description automatically generated with medium confidence">
            <a:extLst>
              <a:ext uri="{FF2B5EF4-FFF2-40B4-BE49-F238E27FC236}">
                <a16:creationId xmlns:a16="http://schemas.microsoft.com/office/drawing/2014/main" id="{F1ABCD76-4FE9-486B-64DF-2EF2A119395B}"/>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34815" r="12901"/>
          <a:stretch/>
        </p:blipFill>
        <p:spPr>
          <a:xfrm>
            <a:off x="0" y="5"/>
            <a:ext cx="5378451" cy="6414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83963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69D8-BF16-704B-C1EF-B861081F28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2F57E5-8651-8068-CADE-02B6AA204EBF}"/>
              </a:ext>
            </a:extLst>
          </p:cNvPr>
          <p:cNvSpPr>
            <a:spLocks noGrp="1"/>
          </p:cNvSpPr>
          <p:nvPr>
            <p:ph type="sldNum" sz="quarter" idx="12"/>
          </p:nvPr>
        </p:nvSpPr>
        <p:spPr>
          <a:prstGeom prst="rect">
            <a:avLst/>
          </a:prstGeom>
        </p:spPr>
        <p:txBody>
          <a:bodyPr/>
          <a:lstStyle/>
          <a:p>
            <a:fld id="{B76B49FA-22BB-44F5-8EFA-E5C56FA3907E}" type="slidenum">
              <a:rPr lang="en-US" smtClean="0"/>
              <a:pPr/>
              <a:t>78</a:t>
            </a:fld>
            <a:endParaRPr lang="en-US"/>
          </a:p>
        </p:txBody>
      </p:sp>
      <p:sp>
        <p:nvSpPr>
          <p:cNvPr id="5" name="Rectangle 3">
            <a:extLst>
              <a:ext uri="{FF2B5EF4-FFF2-40B4-BE49-F238E27FC236}">
                <a16:creationId xmlns:a16="http://schemas.microsoft.com/office/drawing/2014/main" id="{628D1D6B-6020-A530-9A8E-54E7E6C65754}"/>
              </a:ext>
            </a:extLst>
          </p:cNvPr>
          <p:cNvSpPr txBox="1"/>
          <p:nvPr/>
        </p:nvSpPr>
        <p:spPr>
          <a:xfrm>
            <a:off x="1905000" y="914400"/>
            <a:ext cx="8458200" cy="5562600"/>
          </a:xfrm>
          <a:prstGeom prst="rect">
            <a:avLst/>
          </a:prstGeom>
        </p:spPr>
        <p:txBody>
          <a:bodyPr vert="horz" lIns="91440" tIns="45720" rIns="91440" bIns="45720" rtlCol="0">
            <a:noAutofit/>
          </a:bodyPr>
          <a:lstStyle/>
          <a:p>
            <a:pPr marL="1257300" lvl="2" indent="-342900" algn="just">
              <a:lnSpc>
                <a:spcPct val="150000"/>
              </a:lnSpc>
              <a:buFont typeface="Courier New" panose="02070309020205020404" pitchFamily="49" charset="0"/>
              <a:buChar char="o"/>
            </a:pPr>
            <a:endParaRPr lang="en-US" sz="1600">
              <a:latin typeface="+mj-lt"/>
            </a:endParaRPr>
          </a:p>
          <a:p>
            <a:pPr lvl="1" algn="just">
              <a:lnSpc>
                <a:spcPct val="150000"/>
              </a:lnSpc>
            </a:pPr>
            <a:endParaRPr lang="en-US" sz="1600">
              <a:latin typeface="+mj-lt"/>
            </a:endParaRPr>
          </a:p>
        </p:txBody>
      </p:sp>
      <p:graphicFrame>
        <p:nvGraphicFramePr>
          <p:cNvPr id="9" name="Table 8">
            <a:extLst>
              <a:ext uri="{FF2B5EF4-FFF2-40B4-BE49-F238E27FC236}">
                <a16:creationId xmlns:a16="http://schemas.microsoft.com/office/drawing/2014/main" id="{F39ECCF5-DE14-AC49-2516-E4B6D30615E3}"/>
              </a:ext>
            </a:extLst>
          </p:cNvPr>
          <p:cNvGraphicFramePr>
            <a:graphicFrameLocks noGrp="1"/>
          </p:cNvGraphicFramePr>
          <p:nvPr/>
        </p:nvGraphicFramePr>
        <p:xfrm>
          <a:off x="119743" y="881140"/>
          <a:ext cx="11930742" cy="5943600"/>
        </p:xfrm>
        <a:graphic>
          <a:graphicData uri="http://schemas.openxmlformats.org/drawingml/2006/table">
            <a:tbl>
              <a:tblPr firstRow="1" bandRow="1">
                <a:tableStyleId>{5C22544A-7EE6-4342-B048-85BDC9FD1C3A}</a:tableStyleId>
              </a:tblPr>
              <a:tblGrid>
                <a:gridCol w="11930742">
                  <a:extLst>
                    <a:ext uri="{9D8B030D-6E8A-4147-A177-3AD203B41FA5}">
                      <a16:colId xmlns:a16="http://schemas.microsoft.com/office/drawing/2014/main" val="20001"/>
                    </a:ext>
                  </a:extLst>
                </a:gridCol>
              </a:tblGrid>
              <a:tr h="5323715">
                <a:tc>
                  <a:txBody>
                    <a:bodyPr/>
                    <a:lstStyle/>
                    <a:p>
                      <a:pPr algn="just"/>
                      <a:r>
                        <a:rPr lang="en-US" sz="2000" b="1" u="sng">
                          <a:solidFill>
                            <a:schemeClr val="tx1"/>
                          </a:solidFill>
                          <a:latin typeface="Arial" panose="020B0604020202020204" pitchFamily="34" charset="0"/>
                          <a:cs typeface="Arial" panose="020B0604020202020204" pitchFamily="34" charset="0"/>
                        </a:rPr>
                        <a:t>30.85 MW Power Plant</a:t>
                      </a:r>
                    </a:p>
                    <a:p>
                      <a:pPr algn="just"/>
                      <a:endParaRPr lang="en-US" sz="2000" b="1" u="sng">
                        <a:solidFill>
                          <a:schemeClr val="tx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b="0">
                          <a:solidFill>
                            <a:schemeClr val="tx1"/>
                          </a:solidFill>
                          <a:latin typeface="Arial" panose="020B0604020202020204" pitchFamily="34" charset="0"/>
                          <a:cs typeface="Arial" panose="020B0604020202020204" pitchFamily="34" charset="0"/>
                        </a:rPr>
                        <a:t>The 30.85 MW Co-generation Plant is operating satisfactorily. All parameters of the 150 TPH Boiler and 30.85 MW Turbine were observed to be within normal limits during full-load operation</a:t>
                      </a:r>
                      <a:r>
                        <a:rPr lang="en-US" sz="2000">
                          <a:solidFill>
                            <a:schemeClr val="tx1"/>
                          </a:solidFill>
                          <a:latin typeface="Arial" panose="020B0604020202020204" pitchFamily="34" charset="0"/>
                          <a:cs typeface="Arial" panose="020B0604020202020204" pitchFamily="34" charset="0"/>
                        </a:rPr>
                        <a:t>.</a:t>
                      </a:r>
                    </a:p>
                    <a:p>
                      <a:pPr marL="0" indent="0" algn="just">
                        <a:buFont typeface="Wingdings" panose="05000000000000000000" pitchFamily="2" charset="2"/>
                        <a:buNone/>
                      </a:pPr>
                      <a:r>
                        <a:rPr lang="en-US" sz="2000">
                          <a:solidFill>
                            <a:schemeClr val="tx1"/>
                          </a:solidFill>
                          <a:latin typeface="Arial" panose="020B0604020202020204" pitchFamily="34" charset="0"/>
                          <a:cs typeface="Arial" panose="020B0604020202020204" pitchFamily="34" charset="0"/>
                        </a:rPr>
                        <a:t>     Avg. Steam Flow :150.1 TPH &amp; Avg. TG load 29.32</a:t>
                      </a:r>
                      <a:r>
                        <a:rPr lang="en-US" sz="2000" baseline="0">
                          <a:solidFill>
                            <a:schemeClr val="tx1"/>
                          </a:solidFill>
                          <a:latin typeface="Arial" panose="020B0604020202020204" pitchFamily="34" charset="0"/>
                          <a:cs typeface="Arial" panose="020B0604020202020204" pitchFamily="34" charset="0"/>
                        </a:rPr>
                        <a:t> </a:t>
                      </a:r>
                      <a:r>
                        <a:rPr lang="en-US" sz="2000">
                          <a:solidFill>
                            <a:schemeClr val="tx1"/>
                          </a:solidFill>
                          <a:latin typeface="Arial" panose="020B0604020202020204" pitchFamily="34" charset="0"/>
                          <a:cs typeface="Arial" panose="020B0604020202020204" pitchFamily="34" charset="0"/>
                        </a:rPr>
                        <a:t>MW. </a:t>
                      </a:r>
                    </a:p>
                    <a:p>
                      <a:pPr marL="0" indent="0" algn="just">
                        <a:buFont typeface="Wingdings" panose="05000000000000000000" pitchFamily="2" charset="2"/>
                        <a:buNone/>
                      </a:pPr>
                      <a:endParaRPr lang="en-US" sz="2000">
                        <a:solidFill>
                          <a:schemeClr val="tx1"/>
                        </a:solidFill>
                        <a:latin typeface="Arial" panose="020B0604020202020204" pitchFamily="34" charset="0"/>
                        <a:cs typeface="Arial" panose="020B0604020202020204" pitchFamily="34" charset="0"/>
                      </a:endParaRPr>
                    </a:p>
                    <a:p>
                      <a:pPr algn="just"/>
                      <a:r>
                        <a:rPr lang="en-US" sz="2000" b="1" u="sng">
                          <a:solidFill>
                            <a:schemeClr val="tx1"/>
                          </a:solidFill>
                          <a:latin typeface="Arial" panose="020B0604020202020204" pitchFamily="34" charset="0"/>
                          <a:cs typeface="Arial" panose="020B0604020202020204" pitchFamily="34" charset="0"/>
                        </a:rPr>
                        <a:t>70 TPH Boiler</a:t>
                      </a:r>
                    </a:p>
                    <a:p>
                      <a:pPr algn="just"/>
                      <a:endParaRPr lang="en-US" sz="2000" u="sng">
                        <a:solidFill>
                          <a:schemeClr val="tx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b="0" kern="1200">
                          <a:solidFill>
                            <a:schemeClr val="tx1"/>
                          </a:solidFill>
                          <a:latin typeface="Arial" panose="020B0604020202020204" pitchFamily="34" charset="0"/>
                          <a:ea typeface="+mn-ea"/>
                          <a:cs typeface="Arial" panose="020B0604020202020204" pitchFamily="34" charset="0"/>
                        </a:rPr>
                        <a:t>The 70 TPH boiler was taken under shutdown during the mill’s scheduled cleaning for inspection of the superheater zone. During inspection, slagging and fouling were observed in the superheater inlet zone, resulting in a reduction of main steam temperature by 15–20°C. Necessary cleaning was carried out, after which the boiler was put back into service. Post-normalization, the main steam temperature improved and achieved the design value of 430°C </a:t>
                      </a:r>
                      <a:r>
                        <a:rPr lang="en-US" sz="2000" b="0">
                          <a:solidFill>
                            <a:schemeClr val="tx1"/>
                          </a:solidFill>
                        </a:rPr>
                        <a:t>(Under Observation).</a:t>
                      </a:r>
                    </a:p>
                    <a:p>
                      <a:pPr marL="342900" indent="-342900" algn="just">
                        <a:buFont typeface="Wingdings" panose="05000000000000000000" pitchFamily="2" charset="2"/>
                        <a:buChar char="Ø"/>
                      </a:pPr>
                      <a:r>
                        <a:rPr lang="en-US" sz="2000" b="1" kern="1200">
                          <a:solidFill>
                            <a:schemeClr val="tx1"/>
                          </a:solidFill>
                          <a:latin typeface="Arial" panose="020B0604020202020204" pitchFamily="34" charset="0"/>
                          <a:ea typeface="+mn-ea"/>
                          <a:cs typeface="Arial" panose="020B0604020202020204" pitchFamily="34" charset="0"/>
                        </a:rPr>
                        <a:t>Avg. Steam Flow : 69.1 TPH.  </a:t>
                      </a:r>
                    </a:p>
                    <a:p>
                      <a:pPr algn="just"/>
                      <a:endParaRPr lang="en-US" sz="2000" b="1" kern="1200">
                        <a:solidFill>
                          <a:schemeClr val="lt1"/>
                        </a:solidFill>
                        <a:latin typeface="+mn-lt"/>
                        <a:ea typeface="+mn-ea"/>
                        <a:cs typeface="+mn-cs"/>
                      </a:endParaRPr>
                    </a:p>
                    <a:p>
                      <a:pPr algn="just"/>
                      <a:r>
                        <a:rPr lang="en-US" sz="2000" b="1" u="sng">
                          <a:solidFill>
                            <a:schemeClr val="tx1"/>
                          </a:solidFill>
                          <a:latin typeface="Arial" panose="020B0604020202020204" pitchFamily="34" charset="0"/>
                          <a:cs typeface="Arial" panose="020B0604020202020204" pitchFamily="34" charset="0"/>
                        </a:rPr>
                        <a:t>4.0 MW Distillery Power Plant</a:t>
                      </a:r>
                    </a:p>
                    <a:p>
                      <a:pPr algn="just"/>
                      <a:endParaRPr lang="en-US" sz="2400" b="0" u="sng" kern="1200" baseline="0">
                        <a:solidFill>
                          <a:schemeClr val="tx1"/>
                        </a:solidFill>
                        <a:effectLst/>
                        <a:latin typeface="Arial" panose="020B0604020202020204" pitchFamily="34" charset="0"/>
                        <a:ea typeface="+mn-ea"/>
                        <a:cs typeface="Arial" panose="020B0604020202020204" pitchFamily="34" charset="0"/>
                      </a:endParaRPr>
                    </a:p>
                    <a:p>
                      <a:pPr marL="342900" indent="-342900" algn="just">
                        <a:buFont typeface="Wingdings" panose="05000000000000000000" pitchFamily="2" charset="2"/>
                        <a:buChar char="Ø"/>
                      </a:pPr>
                      <a:r>
                        <a:rPr lang="en-US" sz="2000" b="0">
                          <a:solidFill>
                            <a:schemeClr val="tx1"/>
                          </a:solidFill>
                          <a:latin typeface="Arial" panose="020B0604020202020204" pitchFamily="34" charset="0"/>
                          <a:cs typeface="Arial" panose="020B0604020202020204" pitchFamily="34" charset="0"/>
                        </a:rPr>
                        <a:t>The 4.0 MW Distillery Co-generation Plant was taken under shutdown during distillery scheduled cleaning. Total stoppage time : 68:48 hrs.(27.01.26 to 30.01.26)</a:t>
                      </a:r>
                    </a:p>
                  </a:txBody>
                  <a:tcPr>
                    <a:solidFill>
                      <a:srgbClr val="FBDAC7"/>
                    </a:solidFill>
                  </a:tcPr>
                </a:tc>
                <a:extLst>
                  <a:ext uri="{0D108BD9-81ED-4DB2-BD59-A6C34878D82A}">
                    <a16:rowId xmlns:a16="http://schemas.microsoft.com/office/drawing/2014/main" val="10001"/>
                  </a:ext>
                </a:extLst>
              </a:tr>
            </a:tbl>
          </a:graphicData>
        </a:graphic>
      </p:graphicFrame>
      <p:sp>
        <p:nvSpPr>
          <p:cNvPr id="6" name="Title 1">
            <a:extLst>
              <a:ext uri="{FF2B5EF4-FFF2-40B4-BE49-F238E27FC236}">
                <a16:creationId xmlns:a16="http://schemas.microsoft.com/office/drawing/2014/main" id="{8AE323A6-BCD2-BFDF-F98C-2F127F3A88B6}"/>
              </a:ext>
            </a:extLst>
          </p:cNvPr>
          <p:cNvSpPr txBox="1">
            <a:spLocks/>
          </p:cNvSpPr>
          <p:nvPr/>
        </p:nvSpPr>
        <p:spPr>
          <a:xfrm>
            <a:off x="3548418" y="218364"/>
            <a:ext cx="5008728" cy="450376"/>
          </a:xfrm>
          <a:prstGeom prst="rect">
            <a:avLst/>
          </a:prstGeom>
          <a:solidFill>
            <a:srgbClr val="FFFF99"/>
          </a:solidFill>
          <a:ln w="19050">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2400">
                <a:solidFill>
                  <a:prstClr val="black"/>
                </a:solidFill>
                <a:latin typeface="Arial"/>
              </a:rPr>
              <a:t>HIGHLIGHTS FOR THE WEEK</a:t>
            </a:r>
            <a:endParaRPr lang="en-US" sz="2400">
              <a:solidFill>
                <a:prstClr val="black"/>
              </a:solidFill>
            </a:endParaRPr>
          </a:p>
        </p:txBody>
      </p:sp>
    </p:spTree>
    <p:extLst>
      <p:ext uri="{BB962C8B-B14F-4D97-AF65-F5344CB8AC3E}">
        <p14:creationId xmlns:p14="http://schemas.microsoft.com/office/powerpoint/2010/main" val="4177021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4945E-9E29-822F-3C60-B9E5158972F3}"/>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9685A8C9-869F-3127-408E-87A75ADE4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12C8F7EA-6EA2-9C34-193A-71E973485463}"/>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C4B4D040-D61A-4BB0-1C64-ABE8EE8E378A}"/>
              </a:ext>
            </a:extLst>
          </p:cNvPr>
          <p:cNvGraphicFramePr>
            <a:graphicFrameLocks noGrp="1"/>
          </p:cNvGraphicFramePr>
          <p:nvPr/>
        </p:nvGraphicFramePr>
        <p:xfrm>
          <a:off x="254186" y="838200"/>
          <a:ext cx="11709214" cy="5486400"/>
        </p:xfrm>
        <a:graphic>
          <a:graphicData uri="http://schemas.openxmlformats.org/drawingml/2006/table">
            <a:tbl>
              <a:tblPr firstRow="1" bandRow="1">
                <a:tableStyleId>{17292A2E-F333-43FB-9621-5CBBE7FDCDCB}</a:tableStyleId>
              </a:tblPr>
              <a:tblGrid>
                <a:gridCol w="736673">
                  <a:extLst>
                    <a:ext uri="{9D8B030D-6E8A-4147-A177-3AD203B41FA5}">
                      <a16:colId xmlns:a16="http://schemas.microsoft.com/office/drawing/2014/main" val="1134127867"/>
                    </a:ext>
                  </a:extLst>
                </a:gridCol>
                <a:gridCol w="3799679">
                  <a:extLst>
                    <a:ext uri="{9D8B030D-6E8A-4147-A177-3AD203B41FA5}">
                      <a16:colId xmlns:a16="http://schemas.microsoft.com/office/drawing/2014/main" val="242691244"/>
                    </a:ext>
                  </a:extLst>
                </a:gridCol>
                <a:gridCol w="2403878">
                  <a:extLst>
                    <a:ext uri="{9D8B030D-6E8A-4147-A177-3AD203B41FA5}">
                      <a16:colId xmlns:a16="http://schemas.microsoft.com/office/drawing/2014/main" val="2397359096"/>
                    </a:ext>
                  </a:extLst>
                </a:gridCol>
                <a:gridCol w="2248789">
                  <a:extLst>
                    <a:ext uri="{9D8B030D-6E8A-4147-A177-3AD203B41FA5}">
                      <a16:colId xmlns:a16="http://schemas.microsoft.com/office/drawing/2014/main" val="4129526585"/>
                    </a:ext>
                  </a:extLst>
                </a:gridCol>
                <a:gridCol w="2520195">
                  <a:extLst>
                    <a:ext uri="{9D8B030D-6E8A-4147-A177-3AD203B41FA5}">
                      <a16:colId xmlns:a16="http://schemas.microsoft.com/office/drawing/2014/main" val="2389135580"/>
                    </a:ext>
                  </a:extLst>
                </a:gridCol>
              </a:tblGrid>
              <a:tr h="685800">
                <a:tc>
                  <a:txBody>
                    <a:bodyPr/>
                    <a:lstStyle/>
                    <a:p>
                      <a:pPr algn="ctr"/>
                      <a:r>
                        <a:rPr lang="en-US" sz="1600" b="1">
                          <a:solidFill>
                            <a:srgbClr val="002060"/>
                          </a:solidFill>
                          <a:latin typeface="Segoe UI" panose="020B0502040204020203" pitchFamily="34" charset="0"/>
                          <a:cs typeface="Segoe UI" panose="020B0502040204020203" pitchFamily="34" charset="0"/>
                        </a:rPr>
                        <a:t>S.N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rgbClr val="002060"/>
                          </a:solidFill>
                          <a:latin typeface="Segoe UI" panose="020B0502040204020203" pitchFamily="34" charset="0"/>
                          <a:cs typeface="Segoe UI" panose="020B0502040204020203" pitchFamily="34" charset="0"/>
                        </a:rPr>
                        <a:t>Generation &amp; Export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b="1">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b="1">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b="1">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53796069"/>
                  </a:ext>
                </a:extLst>
              </a:tr>
              <a:tr h="685800">
                <a:tc>
                  <a:txBody>
                    <a:bodyPr/>
                    <a:lstStyle/>
                    <a:p>
                      <a:pPr algn="ctr"/>
                      <a:r>
                        <a:rPr lang="en-US" sz="1600">
                          <a:solidFill>
                            <a:schemeClr val="tx1"/>
                          </a:solidFill>
                          <a:latin typeface="Segoe UI" panose="020B0502040204020203" pitchFamily="34" charset="0"/>
                          <a:cs typeface="Segoe UI" panose="020B0502040204020203" pitchFamily="34" charset="0"/>
                        </a:rPr>
                        <a:t>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l"/>
                      <a:r>
                        <a:rPr lang="en-US" sz="1600">
                          <a:solidFill>
                            <a:schemeClr val="tx1"/>
                          </a:solidFill>
                          <a:latin typeface="Segoe UI" panose="020B0502040204020203" pitchFamily="34" charset="0"/>
                          <a:cs typeface="Segoe UI" panose="020B0502040204020203" pitchFamily="34" charset="0"/>
                        </a:rPr>
                        <a:t>Total Power Generation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1" i="0" u="none" strike="noStrike">
                          <a:solidFill>
                            <a:schemeClr val="tx1"/>
                          </a:solidFill>
                          <a:effectLst/>
                          <a:latin typeface="Calibri" panose="020F0502020204030204" pitchFamily="34" charset="0"/>
                        </a:rPr>
                        <a:t>61.30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1" i="0" u="none" strike="noStrike">
                          <a:solidFill>
                            <a:schemeClr val="tx1"/>
                          </a:solidFill>
                          <a:effectLst/>
                          <a:latin typeface="Calibri" panose="020F0502020204030204" pitchFamily="34" charset="0"/>
                        </a:rPr>
                        <a:t>65.27</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1" i="0" u="none" strike="noStrike">
                          <a:solidFill>
                            <a:schemeClr val="tx1"/>
                          </a:solidFill>
                          <a:effectLst/>
                          <a:latin typeface="Calibri" panose="020F0502020204030204" pitchFamily="34" charset="0"/>
                        </a:rPr>
                        <a:t>893.39</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93338158"/>
                  </a:ext>
                </a:extLst>
              </a:tr>
              <a:tr h="685800">
                <a:tc>
                  <a:txBody>
                    <a:bodyPr/>
                    <a:lstStyle/>
                    <a:p>
                      <a:pPr algn="ctr"/>
                      <a:r>
                        <a:rPr lang="en-US" sz="1600">
                          <a:solidFill>
                            <a:schemeClr val="tx1"/>
                          </a:solidFill>
                          <a:latin typeface="Segoe UI" panose="020B0502040204020203" pitchFamily="34" charset="0"/>
                          <a:cs typeface="Segoe UI" panose="020B0502040204020203" pitchFamily="34" charset="0"/>
                        </a:rPr>
                        <a:t>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Segoe UI" panose="020B0502040204020203" pitchFamily="34" charset="0"/>
                          <a:cs typeface="Segoe UI" panose="020B0502040204020203" pitchFamily="34" charset="0"/>
                        </a:rPr>
                        <a:t>Power Export (LU)</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1" i="0" u="none" strike="noStrike">
                          <a:solidFill>
                            <a:schemeClr val="tx1"/>
                          </a:solidFill>
                          <a:effectLst/>
                          <a:latin typeface="Calibri" panose="020F0502020204030204" pitchFamily="34" charset="0"/>
                        </a:rPr>
                        <a:t>36.34</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1" i="0" u="none" strike="noStrike">
                          <a:solidFill>
                            <a:schemeClr val="tx1"/>
                          </a:solidFill>
                          <a:effectLst/>
                          <a:latin typeface="Calibri" panose="020F0502020204030204" pitchFamily="34" charset="0"/>
                        </a:rPr>
                        <a:t>38.59</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algn="ctr" fontAlgn="b">
                        <a:buNone/>
                      </a:pPr>
                      <a:r>
                        <a:rPr lang="en-IN" sz="2000" b="1" i="0" u="none" strike="noStrike">
                          <a:solidFill>
                            <a:schemeClr val="tx1"/>
                          </a:solidFill>
                          <a:effectLst/>
                          <a:latin typeface="Calibri" panose="020F0502020204030204" pitchFamily="34" charset="0"/>
                        </a:rPr>
                        <a:t>529.63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19862756"/>
                  </a:ext>
                </a:extLst>
              </a:tr>
              <a:tr h="685800">
                <a:tc>
                  <a:txBody>
                    <a:bodyPr/>
                    <a:lstStyle/>
                    <a:p>
                      <a:pPr algn="ctr"/>
                      <a:r>
                        <a:rPr lang="en-US" sz="1600">
                          <a:solidFill>
                            <a:schemeClr val="tx1"/>
                          </a:solidFill>
                          <a:latin typeface="Segoe UI" panose="020B0502040204020203" pitchFamily="34" charset="0"/>
                          <a:cs typeface="Segoe UI" panose="020B0502040204020203" pitchFamily="34" charset="0"/>
                        </a:rPr>
                        <a:t>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Segoe UI" panose="020B0502040204020203" pitchFamily="34" charset="0"/>
                          <a:cs typeface="Segoe UI" panose="020B0502040204020203" pitchFamily="34" charset="0"/>
                        </a:rPr>
                        <a:t>Power Export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59.28</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59.12</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59.28</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91537457"/>
                  </a:ext>
                </a:extLst>
              </a:tr>
              <a:tr h="685800">
                <a:tc>
                  <a:txBody>
                    <a:bodyPr/>
                    <a:lstStyle/>
                    <a:p>
                      <a:pPr algn="ctr"/>
                      <a:endParaRPr lang="en-US" sz="160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a:solidFill>
                            <a:srgbClr val="002060"/>
                          </a:solidFill>
                          <a:latin typeface="Segoe UI" panose="020B0502040204020203" pitchFamily="34" charset="0"/>
                          <a:cs typeface="Segoe UI" panose="020B0502040204020203" pitchFamily="34" charset="0"/>
                        </a:rPr>
                        <a:t>Power Consumption (% of Gen.)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40.72</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40.88</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40.72</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685800">
                <a:tc>
                  <a:txBody>
                    <a:bodyPr/>
                    <a:lstStyle/>
                    <a:p>
                      <a:pPr algn="ctr"/>
                      <a:r>
                        <a:rPr lang="en-US" sz="1600">
                          <a:latin typeface="Segoe UI" panose="020B0502040204020203" pitchFamily="34" charset="0"/>
                          <a:cs typeface="Segoe UI" panose="020B0502040204020203" pitchFamily="34" charset="0"/>
                        </a:rPr>
                        <a:t>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Sugar Plant Process (% of Gen.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29.95</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28.80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28.64</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685800">
                <a:tc>
                  <a:txBody>
                    <a:bodyPr/>
                    <a:lstStyle/>
                    <a:p>
                      <a:pPr algn="ctr"/>
                      <a:r>
                        <a:rPr lang="en-US" sz="1600">
                          <a:latin typeface="Segoe UI" panose="020B0502040204020203" pitchFamily="34" charset="0"/>
                          <a:cs typeface="Segoe UI" panose="020B0502040204020203" pitchFamily="34" charset="0"/>
                        </a:rPr>
                        <a:t>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Distillery Plant Process (% of Gen.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2.83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4.07</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3.88</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685800">
                <a:tc>
                  <a:txBody>
                    <a:bodyPr/>
                    <a:lstStyle/>
                    <a:p>
                      <a:pPr algn="ctr"/>
                      <a:r>
                        <a:rPr lang="en-US" sz="1600">
                          <a:latin typeface="Segoe UI" panose="020B0502040204020203" pitchFamily="34" charset="0"/>
                          <a:cs typeface="Segoe UI" panose="020B0502040204020203" pitchFamily="34" charset="0"/>
                        </a:rPr>
                        <a:t>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Aux Consumption (% of Gen.)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7.94</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8.02</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IN" sz="2000" b="1" i="0" u="none" strike="noStrike" kern="1200">
                          <a:solidFill>
                            <a:schemeClr val="tx1"/>
                          </a:solidFill>
                          <a:effectLst/>
                          <a:latin typeface="Calibri" panose="020F0502020204030204" pitchFamily="34" charset="0"/>
                          <a:ea typeface="+mn-ea"/>
                          <a:cs typeface="+mn-cs"/>
                        </a:rPr>
                        <a:t>8.21</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bl>
          </a:graphicData>
        </a:graphic>
      </p:graphicFrame>
      <p:sp>
        <p:nvSpPr>
          <p:cNvPr id="3" name="Title 2">
            <a:extLst>
              <a:ext uri="{FF2B5EF4-FFF2-40B4-BE49-F238E27FC236}">
                <a16:creationId xmlns:a16="http://schemas.microsoft.com/office/drawing/2014/main" id="{1DB648F5-2DA8-5E81-6C8B-137236DDC30D}"/>
              </a:ext>
            </a:extLst>
          </p:cNvPr>
          <p:cNvSpPr txBox="1">
            <a:spLocks/>
          </p:cNvSpPr>
          <p:nvPr/>
        </p:nvSpPr>
        <p:spPr>
          <a:xfrm>
            <a:off x="3054555" y="70644"/>
            <a:ext cx="5937045"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rPr>
              <a:t>Weekly Performance Snapshot - Power</a:t>
            </a:r>
          </a:p>
        </p:txBody>
      </p:sp>
    </p:spTree>
    <p:extLst>
      <p:ext uri="{BB962C8B-B14F-4D97-AF65-F5344CB8AC3E}">
        <p14:creationId xmlns:p14="http://schemas.microsoft.com/office/powerpoint/2010/main" val="3469515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2FECB9-65B9-ACF9-FC2F-E5EAC641FE0C}"/>
              </a:ext>
            </a:extLst>
          </p:cNvPr>
          <p:cNvSpPr>
            <a:spLocks noGrp="1"/>
          </p:cNvSpPr>
          <p:nvPr>
            <p:ph type="title"/>
          </p:nvPr>
        </p:nvSpPr>
        <p:spPr/>
        <p:txBody>
          <a:bodyPr/>
          <a:lstStyle/>
          <a:p>
            <a:r>
              <a:rPr lang="en-US"/>
              <a:t>Action Taken Report</a:t>
            </a:r>
          </a:p>
        </p:txBody>
      </p:sp>
      <p:graphicFrame>
        <p:nvGraphicFramePr>
          <p:cNvPr id="7" name="Table 6">
            <a:extLst>
              <a:ext uri="{FF2B5EF4-FFF2-40B4-BE49-F238E27FC236}">
                <a16:creationId xmlns:a16="http://schemas.microsoft.com/office/drawing/2014/main" id="{E5291475-0381-2045-CCDE-AC0DD1F6D6A5}"/>
              </a:ext>
            </a:extLst>
          </p:cNvPr>
          <p:cNvGraphicFramePr>
            <a:graphicFrameLocks noGrp="1"/>
          </p:cNvGraphicFramePr>
          <p:nvPr/>
        </p:nvGraphicFramePr>
        <p:xfrm>
          <a:off x="152400" y="838201"/>
          <a:ext cx="11963399" cy="5011273"/>
        </p:xfrm>
        <a:graphic>
          <a:graphicData uri="http://schemas.openxmlformats.org/drawingml/2006/table">
            <a:tbl>
              <a:tblPr firstRow="1" bandRow="1">
                <a:tableStyleId>{5C22544A-7EE6-4342-B048-85BDC9FD1C3A}</a:tableStyleId>
              </a:tblPr>
              <a:tblGrid>
                <a:gridCol w="813836">
                  <a:extLst>
                    <a:ext uri="{9D8B030D-6E8A-4147-A177-3AD203B41FA5}">
                      <a16:colId xmlns:a16="http://schemas.microsoft.com/office/drawing/2014/main" val="437425956"/>
                    </a:ext>
                  </a:extLst>
                </a:gridCol>
                <a:gridCol w="4215364">
                  <a:extLst>
                    <a:ext uri="{9D8B030D-6E8A-4147-A177-3AD203B41FA5}">
                      <a16:colId xmlns:a16="http://schemas.microsoft.com/office/drawing/2014/main" val="3542192657"/>
                    </a:ext>
                  </a:extLst>
                </a:gridCol>
                <a:gridCol w="6934199">
                  <a:extLst>
                    <a:ext uri="{9D8B030D-6E8A-4147-A177-3AD203B41FA5}">
                      <a16:colId xmlns:a16="http://schemas.microsoft.com/office/drawing/2014/main" val="252129292"/>
                    </a:ext>
                  </a:extLst>
                </a:gridCol>
              </a:tblGrid>
              <a:tr h="427159">
                <a:tc>
                  <a:txBody>
                    <a:bodyPr/>
                    <a:lstStyle/>
                    <a:p>
                      <a:r>
                        <a:rPr lang="en-US"/>
                        <a:t>S. No</a:t>
                      </a:r>
                    </a:p>
                  </a:txBody>
                  <a:tcPr/>
                </a:tc>
                <a:tc>
                  <a:txBody>
                    <a:bodyPr/>
                    <a:lstStyle/>
                    <a:p>
                      <a:r>
                        <a:rPr lang="en-US"/>
                        <a:t>Discussion Point</a:t>
                      </a:r>
                    </a:p>
                  </a:txBody>
                  <a:tcPr/>
                </a:tc>
                <a:tc>
                  <a:txBody>
                    <a:bodyPr/>
                    <a:lstStyle/>
                    <a:p>
                      <a:r>
                        <a:rPr lang="en-US"/>
                        <a:t>Action Taken</a:t>
                      </a:r>
                    </a:p>
                  </a:txBody>
                  <a:tcPr/>
                </a:tc>
                <a:extLst>
                  <a:ext uri="{0D108BD9-81ED-4DB2-BD59-A6C34878D82A}">
                    <a16:rowId xmlns:a16="http://schemas.microsoft.com/office/drawing/2014/main" val="1104149351"/>
                  </a:ext>
                </a:extLst>
              </a:tr>
              <a:tr h="789705">
                <a:tc>
                  <a:txBody>
                    <a:bodyPr/>
                    <a:lstStyle/>
                    <a:p>
                      <a:r>
                        <a:rPr lang="en-US"/>
                        <a:t>1. </a:t>
                      </a:r>
                    </a:p>
                  </a:txBody>
                  <a:tcPr/>
                </a:tc>
                <a:tc>
                  <a:txBody>
                    <a:bodyPr/>
                    <a:lstStyle/>
                    <a:p>
                      <a:r>
                        <a:rPr lang="en-US"/>
                        <a:t>Plot wise details of Farmers in Know Your Farmer</a:t>
                      </a:r>
                    </a:p>
                  </a:txBody>
                  <a:tcPr/>
                </a:tc>
                <a:tc>
                  <a:txBody>
                    <a:bodyPr/>
                    <a:lstStyle/>
                    <a:p>
                      <a:r>
                        <a:rPr lang="en-US" b="0"/>
                        <a:t>Farmer wise number of plots and distribution of variety is visible. Plotting on the map to show individual plot wise activity is pending</a:t>
                      </a:r>
                      <a:r>
                        <a:rPr lang="en-US" b="1"/>
                        <a:t>. </a:t>
                      </a:r>
                    </a:p>
                  </a:txBody>
                  <a:tcPr/>
                </a:tc>
                <a:extLst>
                  <a:ext uri="{0D108BD9-81ED-4DB2-BD59-A6C34878D82A}">
                    <a16:rowId xmlns:a16="http://schemas.microsoft.com/office/drawing/2014/main" val="2272146419"/>
                  </a:ext>
                </a:extLst>
              </a:tr>
              <a:tr h="793348">
                <a:tc>
                  <a:txBody>
                    <a:bodyPr/>
                    <a:lstStyle/>
                    <a:p>
                      <a:r>
                        <a:rPr lang="en-US"/>
                        <a:t>2. </a:t>
                      </a:r>
                    </a:p>
                  </a:txBody>
                  <a:tcPr/>
                </a:tc>
                <a:tc>
                  <a:txBody>
                    <a:bodyPr/>
                    <a:lstStyle/>
                    <a:p>
                      <a:r>
                        <a:rPr lang="en-US"/>
                        <a:t>Cumulative Failure of </a:t>
                      </a:r>
                      <a:r>
                        <a:rPr lang="en-US" err="1"/>
                        <a:t>Purchy</a:t>
                      </a:r>
                      <a:r>
                        <a:rPr lang="en-US"/>
                        <a:t> and conversions due to departmental effort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a:solidFill>
                            <a:srgbClr val="000000"/>
                          </a:solidFill>
                          <a:effectLst/>
                          <a:latin typeface="Aptos Narrow" panose="020B0004020202020204" pitchFamily="34" charset="0"/>
                        </a:rPr>
                        <a:t>Total No </a:t>
                      </a:r>
                      <a:r>
                        <a:rPr lang="en-IN" sz="1800" b="0" i="0" u="none" strike="noStrike" err="1">
                          <a:solidFill>
                            <a:srgbClr val="000000"/>
                          </a:solidFill>
                          <a:effectLst/>
                          <a:latin typeface="Aptos Narrow" panose="020B0004020202020204" pitchFamily="34" charset="0"/>
                        </a:rPr>
                        <a:t>Purchy</a:t>
                      </a:r>
                      <a:r>
                        <a:rPr lang="en-IN" sz="1800" b="0" i="0" u="none" strike="noStrike">
                          <a:solidFill>
                            <a:srgbClr val="000000"/>
                          </a:solidFill>
                          <a:effectLst/>
                          <a:latin typeface="Aptos Narrow" panose="020B0004020202020204" pitchFamily="34" charset="0"/>
                        </a:rPr>
                        <a:t> Not </a:t>
                      </a:r>
                      <a:r>
                        <a:rPr lang="en-IN" sz="1800" b="0" i="0" u="none" strike="noStrike" err="1">
                          <a:solidFill>
                            <a:srgbClr val="000000"/>
                          </a:solidFill>
                          <a:effectLst/>
                          <a:latin typeface="Aptos Narrow" panose="020B0004020202020204" pitchFamily="34" charset="0"/>
                        </a:rPr>
                        <a:t>Honored</a:t>
                      </a:r>
                      <a:r>
                        <a:rPr lang="en-IN" sz="1800" b="0" i="0" u="none" strike="noStrike">
                          <a:solidFill>
                            <a:srgbClr val="000000"/>
                          </a:solidFill>
                          <a:effectLst/>
                          <a:latin typeface="Aptos Narrow" panose="020B0004020202020204" pitchFamily="34" charset="0"/>
                        </a:rPr>
                        <a:t> till 20 Jan :36855</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err="1">
                          <a:solidFill>
                            <a:srgbClr val="000000"/>
                          </a:solidFill>
                          <a:effectLst/>
                          <a:latin typeface="Aptos Narrow" panose="020B0004020202020204" pitchFamily="34" charset="0"/>
                        </a:rPr>
                        <a:t>Purchy</a:t>
                      </a:r>
                      <a:r>
                        <a:rPr lang="en-IN" sz="1800" b="0" i="0" u="none" strike="noStrike">
                          <a:solidFill>
                            <a:srgbClr val="000000"/>
                          </a:solidFill>
                          <a:effectLst/>
                          <a:latin typeface="Aptos Narrow" panose="020B0004020202020204" pitchFamily="34" charset="0"/>
                        </a:rPr>
                        <a:t> revalidated : 8992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a:solidFill>
                            <a:srgbClr val="000000"/>
                          </a:solidFill>
                          <a:effectLst/>
                          <a:latin typeface="Aptos Narrow" panose="020B0004020202020204" pitchFamily="34" charset="0"/>
                        </a:rPr>
                        <a:t>No. of </a:t>
                      </a:r>
                      <a:r>
                        <a:rPr lang="en-IN" sz="1800" b="0" i="0" u="none" strike="noStrike" err="1">
                          <a:solidFill>
                            <a:srgbClr val="000000"/>
                          </a:solidFill>
                          <a:effectLst/>
                          <a:latin typeface="Aptos Narrow" panose="020B0004020202020204" pitchFamily="34" charset="0"/>
                        </a:rPr>
                        <a:t>purchy</a:t>
                      </a:r>
                      <a:r>
                        <a:rPr lang="en-IN" sz="1800" b="0" i="0" u="none" strike="noStrike">
                          <a:solidFill>
                            <a:srgbClr val="000000"/>
                          </a:solidFill>
                          <a:effectLst/>
                          <a:latin typeface="Aptos Narrow" panose="020B0004020202020204" pitchFamily="34" charset="0"/>
                        </a:rPr>
                        <a:t> weighed after revalidation: 3640</a:t>
                      </a:r>
                      <a:endParaRPr lang="en-US"/>
                    </a:p>
                  </a:txBody>
                  <a:tcPr/>
                </a:tc>
                <a:extLst>
                  <a:ext uri="{0D108BD9-81ED-4DB2-BD59-A6C34878D82A}">
                    <a16:rowId xmlns:a16="http://schemas.microsoft.com/office/drawing/2014/main" val="734803697"/>
                  </a:ext>
                </a:extLst>
              </a:tr>
              <a:tr h="552794">
                <a:tc>
                  <a:txBody>
                    <a:bodyPr/>
                    <a:lstStyle/>
                    <a:p>
                      <a:r>
                        <a:rPr lang="en-US"/>
                        <a:t>3. </a:t>
                      </a:r>
                    </a:p>
                  </a:txBody>
                  <a:tcPr/>
                </a:tc>
                <a:tc>
                  <a:txBody>
                    <a:bodyPr/>
                    <a:lstStyle/>
                    <a:p>
                      <a:r>
                        <a:rPr lang="en-US" err="1"/>
                        <a:t>PoL</a:t>
                      </a:r>
                      <a:r>
                        <a:rPr lang="en-US"/>
                        <a:t> Vs Recovery Slider –Three years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PoL</a:t>
                      </a:r>
                      <a:r>
                        <a:rPr lang="en-US"/>
                        <a:t> Vs Recovery -Yet to be developed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2"/>
                        </a:rPr>
                        <a:t>Recovery Slider</a:t>
                      </a:r>
                      <a:endParaRPr lang="en-US"/>
                    </a:p>
                  </a:txBody>
                  <a:tcPr/>
                </a:tc>
                <a:extLst>
                  <a:ext uri="{0D108BD9-81ED-4DB2-BD59-A6C34878D82A}">
                    <a16:rowId xmlns:a16="http://schemas.microsoft.com/office/drawing/2014/main" val="830023468"/>
                  </a:ext>
                </a:extLst>
              </a:tr>
              <a:tr h="814761">
                <a:tc>
                  <a:txBody>
                    <a:bodyPr/>
                    <a:lstStyle/>
                    <a:p>
                      <a:r>
                        <a:rPr lang="en-US"/>
                        <a:t>4.</a:t>
                      </a:r>
                    </a:p>
                  </a:txBody>
                  <a:tcPr/>
                </a:tc>
                <a:tc>
                  <a:txBody>
                    <a:bodyPr/>
                    <a:lstStyle/>
                    <a:p>
                      <a:r>
                        <a:rPr lang="en-US"/>
                        <a:t>Tracking of excess Cane received over the indent placed</a:t>
                      </a:r>
                    </a:p>
                  </a:txBody>
                  <a:tcPr/>
                </a:tc>
                <a:tc>
                  <a:txBody>
                    <a:bodyPr/>
                    <a:lstStyle/>
                    <a:p>
                      <a:pPr marL="0" indent="0">
                        <a:buFont typeface="Arial" panose="020B0604020202020204" pitchFamily="34" charset="0"/>
                        <a:buNone/>
                      </a:pPr>
                      <a:r>
                        <a:rPr lang="en-US"/>
                        <a:t>Indent Vs Purchase data provided</a:t>
                      </a:r>
                    </a:p>
                  </a:txBody>
                  <a:tcPr/>
                </a:tc>
                <a:extLst>
                  <a:ext uri="{0D108BD9-81ED-4DB2-BD59-A6C34878D82A}">
                    <a16:rowId xmlns:a16="http://schemas.microsoft.com/office/drawing/2014/main" val="414855741"/>
                  </a:ext>
                </a:extLst>
              </a:tr>
              <a:tr h="1425168">
                <a:tc>
                  <a:txBody>
                    <a:bodyPr/>
                    <a:lstStyle/>
                    <a:p>
                      <a:r>
                        <a:rPr lang="en-US"/>
                        <a:t>5.</a:t>
                      </a:r>
                    </a:p>
                  </a:txBody>
                  <a:tcPr/>
                </a:tc>
                <a:tc>
                  <a:txBody>
                    <a:bodyPr/>
                    <a:lstStyle/>
                    <a:p>
                      <a:r>
                        <a:rPr lang="en-US"/>
                        <a:t>Standing Cane Availability</a:t>
                      </a:r>
                    </a:p>
                  </a:txBody>
                  <a:tcPr/>
                </a:tc>
                <a:tc>
                  <a:txBody>
                    <a:bodyPr/>
                    <a:lstStyle/>
                    <a:p>
                      <a:r>
                        <a:rPr lang="en-US" b="0"/>
                        <a:t>Format has been shared with the field staff to conduct the survey and share weekly availability. </a:t>
                      </a:r>
                    </a:p>
                  </a:txBody>
                  <a:tcPr/>
                </a:tc>
                <a:extLst>
                  <a:ext uri="{0D108BD9-81ED-4DB2-BD59-A6C34878D82A}">
                    <a16:rowId xmlns:a16="http://schemas.microsoft.com/office/drawing/2014/main" val="633218268"/>
                  </a:ext>
                </a:extLst>
              </a:tr>
            </a:tbl>
          </a:graphicData>
        </a:graphic>
      </p:graphicFrame>
    </p:spTree>
    <p:extLst>
      <p:ext uri="{BB962C8B-B14F-4D97-AF65-F5344CB8AC3E}">
        <p14:creationId xmlns:p14="http://schemas.microsoft.com/office/powerpoint/2010/main" val="1395598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6814A-5353-8C79-2139-E75EEF7342BF}"/>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07F38FAE-013F-C21B-DF17-6E58ACBD2C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sp>
        <p:nvSpPr>
          <p:cNvPr id="2" name="Slide Number Placeholder 22">
            <a:extLst>
              <a:ext uri="{FF2B5EF4-FFF2-40B4-BE49-F238E27FC236}">
                <a16:creationId xmlns:a16="http://schemas.microsoft.com/office/drawing/2014/main" id="{3D682389-CC51-DE9D-3BA8-E99C9BFAB757}"/>
              </a:ext>
            </a:extLst>
          </p:cNvPr>
          <p:cNvSpPr txBox="1">
            <a:spLocks/>
          </p:cNvSpPr>
          <p:nvPr/>
        </p:nvSpPr>
        <p:spPr>
          <a:xfrm>
            <a:off x="11753243" y="6600405"/>
            <a:ext cx="389321" cy="203768"/>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9D7156-F29C-41EC-9F87-87DDF0705A0B}" type="slidenum">
              <a:rPr kumimoji="0" lang="en-US" sz="14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9D5584F3-684D-ACDF-D8BD-8DAD98957C77}"/>
              </a:ext>
            </a:extLst>
          </p:cNvPr>
          <p:cNvGraphicFramePr>
            <a:graphicFrameLocks noGrp="1"/>
          </p:cNvGraphicFramePr>
          <p:nvPr/>
        </p:nvGraphicFramePr>
        <p:xfrm>
          <a:off x="152402" y="838202"/>
          <a:ext cx="11810998" cy="6114766"/>
        </p:xfrm>
        <a:graphic>
          <a:graphicData uri="http://schemas.openxmlformats.org/drawingml/2006/table">
            <a:tbl>
              <a:tblPr firstRow="1" bandRow="1">
                <a:tableStyleId>{17292A2E-F333-43FB-9621-5CBBE7FDCDCB}</a:tableStyleId>
              </a:tblPr>
              <a:tblGrid>
                <a:gridCol w="1030291">
                  <a:extLst>
                    <a:ext uri="{9D8B030D-6E8A-4147-A177-3AD203B41FA5}">
                      <a16:colId xmlns:a16="http://schemas.microsoft.com/office/drawing/2014/main" val="1134127867"/>
                    </a:ext>
                  </a:extLst>
                </a:gridCol>
                <a:gridCol w="2988419">
                  <a:extLst>
                    <a:ext uri="{9D8B030D-6E8A-4147-A177-3AD203B41FA5}">
                      <a16:colId xmlns:a16="http://schemas.microsoft.com/office/drawing/2014/main" val="242691244"/>
                    </a:ext>
                  </a:extLst>
                </a:gridCol>
                <a:gridCol w="1081961">
                  <a:extLst>
                    <a:ext uri="{9D8B030D-6E8A-4147-A177-3AD203B41FA5}">
                      <a16:colId xmlns:a16="http://schemas.microsoft.com/office/drawing/2014/main" val="3356476781"/>
                    </a:ext>
                  </a:extLst>
                </a:gridCol>
                <a:gridCol w="1622941">
                  <a:extLst>
                    <a:ext uri="{9D8B030D-6E8A-4147-A177-3AD203B41FA5}">
                      <a16:colId xmlns:a16="http://schemas.microsoft.com/office/drawing/2014/main" val="2397359096"/>
                    </a:ext>
                  </a:extLst>
                </a:gridCol>
                <a:gridCol w="1391093">
                  <a:extLst>
                    <a:ext uri="{9D8B030D-6E8A-4147-A177-3AD203B41FA5}">
                      <a16:colId xmlns:a16="http://schemas.microsoft.com/office/drawing/2014/main" val="4129526585"/>
                    </a:ext>
                  </a:extLst>
                </a:gridCol>
                <a:gridCol w="1854790">
                  <a:extLst>
                    <a:ext uri="{9D8B030D-6E8A-4147-A177-3AD203B41FA5}">
                      <a16:colId xmlns:a16="http://schemas.microsoft.com/office/drawing/2014/main" val="20005"/>
                    </a:ext>
                  </a:extLst>
                </a:gridCol>
                <a:gridCol w="1841503">
                  <a:extLst>
                    <a:ext uri="{9D8B030D-6E8A-4147-A177-3AD203B41FA5}">
                      <a16:colId xmlns:a16="http://schemas.microsoft.com/office/drawing/2014/main" val="2389135580"/>
                    </a:ext>
                  </a:extLst>
                </a:gridCol>
              </a:tblGrid>
              <a:tr h="372785">
                <a:tc>
                  <a:txBody>
                    <a:bodyPr/>
                    <a:lstStyle/>
                    <a:p>
                      <a:pPr algn="ctr"/>
                      <a:endParaRPr lang="en-US" sz="160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a:solidFill>
                            <a:srgbClr val="002060"/>
                          </a:solidFill>
                          <a:latin typeface="Segoe UI" panose="020B0502040204020203" pitchFamily="34" charset="0"/>
                          <a:cs typeface="Segoe UI" panose="020B0502040204020203" pitchFamily="34" charset="0"/>
                        </a:rPr>
                        <a:t>Boiler 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a:solidFill>
                            <a:srgbClr val="002060"/>
                          </a:solidFill>
                          <a:latin typeface="Segoe UI" panose="020B0502040204020203" pitchFamily="34" charset="0"/>
                          <a:cs typeface="Segoe UI" panose="020B0502040204020203" pitchFamily="34" charset="0"/>
                        </a:rPr>
                        <a:t>Till Date (25-26)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600">
                          <a:solidFill>
                            <a:srgbClr val="002060"/>
                          </a:solidFill>
                          <a:latin typeface="Segoe UI" panose="020B0502040204020203" pitchFamily="34" charset="0"/>
                          <a:cs typeface="Segoe UI" panose="020B0502040204020203" pitchFamily="34" charset="0"/>
                        </a:rPr>
                        <a:t>Till Date (24-25)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73042757"/>
                  </a:ext>
                </a:extLst>
              </a:tr>
              <a:tr h="330126">
                <a:tc>
                  <a:txBody>
                    <a:bodyPr/>
                    <a:lstStyle/>
                    <a:p>
                      <a:pPr algn="ctr"/>
                      <a:r>
                        <a:rPr lang="en-US" sz="1600">
                          <a:latin typeface="Segoe UI" panose="020B0502040204020203" pitchFamily="34" charset="0"/>
                          <a:cs typeface="Segoe UI" panose="020B0502040204020203" pitchFamily="34" charset="0"/>
                        </a:rPr>
                        <a:t>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Capacity Utilization - 150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1800" b="1" i="0" u="none" strike="noStrike" kern="1200">
                          <a:solidFill>
                            <a:srgbClr val="00B050"/>
                          </a:solidFill>
                          <a:latin typeface="+mn-lt"/>
                          <a:ea typeface="+mn-ea"/>
                          <a:cs typeface="+mn-cs"/>
                        </a:rPr>
                        <a:t>&gt;144.0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150.1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150.0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150.4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143.7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277379">
                <a:tc>
                  <a:txBody>
                    <a:bodyPr/>
                    <a:lstStyle/>
                    <a:p>
                      <a:pPr algn="ctr"/>
                      <a:r>
                        <a:rPr lang="en-US" sz="1600">
                          <a:latin typeface="Segoe UI" panose="020B0502040204020203" pitchFamily="34" charset="0"/>
                          <a:cs typeface="Segoe UI" panose="020B0502040204020203" pitchFamily="34" charset="0"/>
                        </a:rPr>
                        <a:t>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Capacity Utilization – 70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1800" b="1" i="0" u="none" strike="noStrike" kern="1200">
                          <a:solidFill>
                            <a:srgbClr val="00B050"/>
                          </a:solidFill>
                          <a:latin typeface="+mn-lt"/>
                          <a:ea typeface="+mn-ea"/>
                          <a:cs typeface="+mn-cs"/>
                        </a:rPr>
                        <a:t>&gt;64.0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64.2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69.1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67.7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66.0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256424">
                <a:tc>
                  <a:txBody>
                    <a:bodyPr/>
                    <a:lstStyle/>
                    <a:p>
                      <a:pPr algn="ctr"/>
                      <a:r>
                        <a:rPr lang="en-US" sz="1600">
                          <a:latin typeface="Segoe UI" panose="020B0502040204020203" pitchFamily="34" charset="0"/>
                          <a:cs typeface="Segoe UI" panose="020B0502040204020203" pitchFamily="34" charset="0"/>
                        </a:rPr>
                        <a:t>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Capacity Utilization – 35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sz="1800" b="1" i="0" u="none" strike="noStrike" kern="1200">
                          <a:solidFill>
                            <a:srgbClr val="00B050"/>
                          </a:solidFill>
                          <a:latin typeface="+mn-lt"/>
                          <a:ea typeface="+mn-ea"/>
                          <a:cs typeface="+mn-cs"/>
                        </a:rPr>
                        <a:t>&gt;33.0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18.6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33.2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31.8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buNone/>
                      </a:pPr>
                      <a:r>
                        <a:rPr lang="en-US" sz="1800" b="1" kern="1200">
                          <a:solidFill>
                            <a:schemeClr val="tx1"/>
                          </a:solidFill>
                          <a:latin typeface="Arial" panose="020B0604020202020204" pitchFamily="34" charset="0"/>
                          <a:ea typeface="+mn-ea"/>
                          <a:cs typeface="Arial" panose="020B0604020202020204" pitchFamily="34" charset="0"/>
                        </a:rPr>
                        <a:t>32.1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330126">
                <a:tc>
                  <a:txBody>
                    <a:bodyPr/>
                    <a:lstStyle/>
                    <a:p>
                      <a:pPr algn="ctr"/>
                      <a:endParaRPr lang="en-US" sz="1600" b="1">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a:solidFill>
                            <a:srgbClr val="002060"/>
                          </a:solidFill>
                          <a:latin typeface="Segoe UI" panose="020B0502040204020203" pitchFamily="34" charset="0"/>
                          <a:cs typeface="Segoe UI" panose="020B0502040204020203" pitchFamily="34" charset="0"/>
                        </a:rPr>
                        <a:t>Turbine 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b="1">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156149042"/>
                  </a:ext>
                </a:extLst>
              </a:tr>
              <a:tr h="330126">
                <a:tc>
                  <a:txBody>
                    <a:bodyPr/>
                    <a:lstStyle/>
                    <a:p>
                      <a:pPr algn="ctr"/>
                      <a:r>
                        <a:rPr lang="en-US" sz="1600">
                          <a:latin typeface="Segoe UI" panose="020B0502040204020203" pitchFamily="34" charset="0"/>
                          <a:cs typeface="Segoe UI" panose="020B0502040204020203" pitchFamily="34" charset="0"/>
                        </a:rPr>
                        <a:t>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PLF % – 30.85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a:solidFill>
                            <a:srgbClr val="00B050"/>
                          </a:solidFill>
                          <a:latin typeface="+mn-lt"/>
                        </a:rPr>
                        <a:t>&gt; 95.00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97.74</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98.37</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97.35</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92.77</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219873"/>
                  </a:ext>
                </a:extLst>
              </a:tr>
              <a:tr h="330126">
                <a:tc>
                  <a:txBody>
                    <a:bodyPr/>
                    <a:lstStyle/>
                    <a:p>
                      <a:pPr algn="ctr"/>
                      <a:r>
                        <a:rPr lang="en-US" sz="1600">
                          <a:latin typeface="Segoe UI" panose="020B0502040204020203" pitchFamily="34" charset="0"/>
                          <a:cs typeface="Segoe UI" panose="020B0502040204020203" pitchFamily="34" charset="0"/>
                        </a:rPr>
                        <a:t>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PLF % – 3.0 MW (O)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a:solidFill>
                            <a:srgbClr val="00B050"/>
                          </a:solidFill>
                          <a:latin typeface="+mn-lt"/>
                        </a:rPr>
                        <a:t>&gt;</a:t>
                      </a:r>
                      <a:r>
                        <a:rPr lang="en-US" sz="1800" b="1" i="0" u="none" strike="noStrike" baseline="0">
                          <a:solidFill>
                            <a:srgbClr val="00B050"/>
                          </a:solidFill>
                          <a:latin typeface="+mn-lt"/>
                        </a:rPr>
                        <a:t> </a:t>
                      </a:r>
                      <a:r>
                        <a:rPr lang="en-US" sz="1800" b="1" i="0" u="none" strike="noStrike">
                          <a:solidFill>
                            <a:srgbClr val="00B050"/>
                          </a:solidFill>
                          <a:latin typeface="+mn-lt"/>
                        </a:rPr>
                        <a:t>90.00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84.73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90.82</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92.71</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91.23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77888908"/>
                  </a:ext>
                </a:extLst>
              </a:tr>
              <a:tr h="330126">
                <a:tc>
                  <a:txBody>
                    <a:bodyPr/>
                    <a:lstStyle/>
                    <a:p>
                      <a:pPr algn="ctr"/>
                      <a:r>
                        <a:rPr lang="en-US" sz="1600">
                          <a:latin typeface="Segoe UI" panose="020B0502040204020203" pitchFamily="34" charset="0"/>
                          <a:cs typeface="Segoe UI" panose="020B0502040204020203" pitchFamily="34" charset="0"/>
                        </a:rPr>
                        <a:t>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l"/>
                      <a:r>
                        <a:rPr lang="en-US" sz="1600">
                          <a:latin typeface="Segoe UI" panose="020B0502040204020203" pitchFamily="34" charset="0"/>
                          <a:cs typeface="Segoe UI" panose="020B0502040204020203" pitchFamily="34" charset="0"/>
                        </a:rPr>
                        <a:t>PLF % – 3.0 MW (N)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a:solidFill>
                            <a:srgbClr val="00B050"/>
                          </a:solidFill>
                          <a:latin typeface="+mn-lt"/>
                        </a:rPr>
                        <a:t>&gt; 75.00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82.36</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87.92</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86.75</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82.19</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87991730"/>
                  </a:ext>
                </a:extLst>
              </a:tr>
              <a:tr h="330126">
                <a:tc>
                  <a:txBody>
                    <a:bodyPr/>
                    <a:lstStyle/>
                    <a:p>
                      <a:pPr algn="ctr"/>
                      <a:r>
                        <a:rPr lang="en-US" sz="1600">
                          <a:latin typeface="Segoe UI" panose="020B0502040204020203" pitchFamily="34" charset="0"/>
                          <a:cs typeface="Segoe UI" panose="020B0502040204020203" pitchFamily="34" charset="0"/>
                        </a:rPr>
                        <a:t>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PLF % – 4.0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rtl="0" fontAlgn="ctr"/>
                      <a:r>
                        <a:rPr lang="en-US" sz="1800" b="1" i="0" u="none" strike="noStrike">
                          <a:solidFill>
                            <a:srgbClr val="00B050"/>
                          </a:solidFill>
                          <a:latin typeface="+mn-lt"/>
                        </a:rPr>
                        <a:t>&gt; 90.00</a:t>
                      </a:r>
                    </a:p>
                  </a:txBody>
                  <a:tcPr marL="0" marR="0" marT="0"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53.90</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99.48</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93.46</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algn="ctr" fontAlgn="b">
                        <a:buNone/>
                      </a:pPr>
                      <a:r>
                        <a:rPr lang="en-IN" sz="1800" b="1" i="0" u="none" strike="noStrike">
                          <a:solidFill>
                            <a:srgbClr val="000000"/>
                          </a:solidFill>
                          <a:effectLst/>
                          <a:latin typeface="Arial" panose="020B0604020202020204" pitchFamily="34" charset="0"/>
                          <a:cs typeface="Arial" panose="020B0604020202020204" pitchFamily="34" charset="0"/>
                        </a:rPr>
                        <a:t>88.93</a:t>
                      </a:r>
                    </a:p>
                  </a:txBody>
                  <a:tcPr marL="9525" marR="9525" marT="9525" marB="0"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11439228"/>
                  </a:ext>
                </a:extLst>
              </a:tr>
              <a:tr h="286920">
                <a:tc>
                  <a:txBody>
                    <a:bodyPr/>
                    <a:lstStyle/>
                    <a:p>
                      <a:pPr algn="ctr"/>
                      <a:endParaRPr lang="en-US" sz="160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l"/>
                      <a:r>
                        <a:rPr lang="en-US" sz="1600" b="1">
                          <a:solidFill>
                            <a:srgbClr val="002060"/>
                          </a:solidFill>
                          <a:latin typeface="Segoe UI" panose="020B0502040204020203" pitchFamily="34" charset="0"/>
                          <a:cs typeface="Segoe UI" panose="020B0502040204020203" pitchFamily="34" charset="0"/>
                        </a:rPr>
                        <a:t>Efficiency</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endParaRPr lang="en-US" sz="1600">
                        <a:solidFill>
                          <a:srgbClr val="002060"/>
                        </a:solidFill>
                        <a:latin typeface="Segoe UI" panose="020B0502040204020203" pitchFamily="34" charset="0"/>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b" latinLnBrk="0" hangingPunct="1">
                        <a:buNone/>
                      </a:pPr>
                      <a:endParaRPr lang="en-US" sz="2000" b="1" i="0" u="none" strike="noStrike" kern="1200">
                        <a:solidFill>
                          <a:srgbClr val="000000"/>
                        </a:solidFill>
                        <a:effectLst/>
                        <a:latin typeface="Calibri" panose="020F0502020204030204" pitchFamily="34" charset="0"/>
                        <a:ea typeface="+mn-ea"/>
                        <a:cs typeface="+mn-cs"/>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marL="0" algn="ctr" defTabSz="914400" rtl="0" eaLnBrk="1" fontAlgn="b" latinLnBrk="0" hangingPunct="1">
                        <a:buNone/>
                      </a:pPr>
                      <a:endParaRPr lang="en-US" sz="2000" b="1" i="0" u="none" strike="noStrike" kern="1200">
                        <a:solidFill>
                          <a:srgbClr val="000000"/>
                        </a:solidFill>
                        <a:effectLst/>
                        <a:latin typeface="Calibri" panose="020F0502020204030204" pitchFamily="34" charset="0"/>
                        <a:ea typeface="+mn-ea"/>
                        <a:cs typeface="+mn-cs"/>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4274053413"/>
                  </a:ext>
                </a:extLst>
              </a:tr>
              <a:tr h="330126">
                <a:tc>
                  <a:txBody>
                    <a:bodyPr/>
                    <a:lstStyle/>
                    <a:p>
                      <a:pPr algn="ctr"/>
                      <a:r>
                        <a:rPr lang="en-US" sz="1600">
                          <a:latin typeface="Segoe UI" panose="020B0502040204020203" pitchFamily="34" charset="0"/>
                          <a:cs typeface="Segoe UI" panose="020B0502040204020203" pitchFamily="34" charset="0"/>
                        </a:rPr>
                        <a:t>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a:r>
                        <a:rPr lang="en-US" sz="1600">
                          <a:latin typeface="Segoe UI" panose="020B0502040204020203" pitchFamily="34" charset="0"/>
                          <a:cs typeface="Segoe UI" panose="020B0502040204020203" pitchFamily="34" charset="0"/>
                        </a:rPr>
                        <a:t>Steam/Fuel Ratio – 150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IN" sz="1800" b="1" i="0" u="none" strike="noStrike" kern="1200">
                          <a:solidFill>
                            <a:srgbClr val="00B050"/>
                          </a:solidFill>
                          <a:latin typeface="+mn-lt"/>
                          <a:ea typeface="+mn-ea"/>
                          <a:cs typeface="+mn-cs"/>
                        </a:rPr>
                        <a:t>≥2.54</a:t>
                      </a:r>
                    </a:p>
                  </a:txBody>
                  <a:tcPr marL="9525" marR="9525" marT="9525"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a:solidFill>
                            <a:schemeClr val="tx1"/>
                          </a:solidFill>
                          <a:latin typeface="Arial" panose="020B0604020202020204" pitchFamily="34" charset="0"/>
                          <a:ea typeface="+mn-ea"/>
                          <a:cs typeface="Arial" panose="020B0604020202020204" pitchFamily="34" charset="0"/>
                        </a:rPr>
                        <a:t>2.56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a:solidFill>
                            <a:schemeClr val="tx1"/>
                          </a:solidFill>
                          <a:latin typeface="Arial" panose="020B0604020202020204" pitchFamily="34" charset="0"/>
                          <a:ea typeface="+mn-ea"/>
                          <a:cs typeface="Arial" panose="020B0604020202020204" pitchFamily="34" charset="0"/>
                        </a:rPr>
                        <a:t>2.56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2.55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2.53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4337206"/>
                  </a:ext>
                </a:extLst>
              </a:tr>
              <a:tr h="377501">
                <a:tc>
                  <a:txBody>
                    <a:bodyPr/>
                    <a:lstStyle/>
                    <a:p>
                      <a:pPr algn="ctr"/>
                      <a:r>
                        <a:rPr lang="en-US" sz="1600">
                          <a:latin typeface="Segoe UI" panose="020B0502040204020203" pitchFamily="34" charset="0"/>
                          <a:cs typeface="Segoe UI" panose="020B0502040204020203" pitchFamily="34" charset="0"/>
                        </a:rPr>
                        <a:t>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Steam/Fuel Ratio – 70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IN" sz="1800" b="1" i="0" u="none" strike="noStrike" kern="1200">
                          <a:solidFill>
                            <a:srgbClr val="00B050"/>
                          </a:solidFill>
                          <a:latin typeface="+mn-lt"/>
                          <a:ea typeface="+mn-ea"/>
                          <a:cs typeface="+mn-cs"/>
                        </a:rPr>
                        <a:t>≥2.19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a:solidFill>
                            <a:schemeClr val="tx1"/>
                          </a:solidFill>
                          <a:latin typeface="Arial" panose="020B0604020202020204" pitchFamily="34" charset="0"/>
                          <a:ea typeface="+mn-ea"/>
                          <a:cs typeface="Arial" panose="020B0604020202020204" pitchFamily="34" charset="0"/>
                        </a:rPr>
                        <a:t>2.20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a:solidFill>
                            <a:schemeClr val="tx1"/>
                          </a:solidFill>
                          <a:latin typeface="Arial" panose="020B0604020202020204" pitchFamily="34" charset="0"/>
                          <a:ea typeface="+mn-ea"/>
                          <a:cs typeface="Arial" panose="020B0604020202020204" pitchFamily="34" charset="0"/>
                        </a:rPr>
                        <a:t>2.22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2.21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2.18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77307069"/>
                  </a:ext>
                </a:extLst>
              </a:tr>
              <a:tr h="330126">
                <a:tc>
                  <a:txBody>
                    <a:bodyPr/>
                    <a:lstStyle/>
                    <a:p>
                      <a:pPr algn="ctr"/>
                      <a:r>
                        <a:rPr lang="en-US" sz="1600">
                          <a:latin typeface="Segoe UI" panose="020B0502040204020203" pitchFamily="34" charset="0"/>
                          <a:cs typeface="Segoe UI" panose="020B0502040204020203" pitchFamily="34" charset="0"/>
                        </a:rPr>
                        <a:t>10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Steam/Fuel Ratio – 35 TPH</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IN" sz="1800" b="1" i="0" u="none" strike="noStrike" kern="1200">
                          <a:solidFill>
                            <a:srgbClr val="00B050"/>
                          </a:solidFill>
                          <a:latin typeface="+mn-lt"/>
                          <a:ea typeface="+mn-ea"/>
                          <a:cs typeface="+mn-cs"/>
                        </a:rPr>
                        <a:t>≥1.88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a:solidFill>
                            <a:schemeClr val="tx1"/>
                          </a:solidFill>
                          <a:latin typeface="Arial" panose="020B0604020202020204" pitchFamily="34" charset="0"/>
                          <a:ea typeface="+mn-ea"/>
                          <a:cs typeface="Arial" panose="020B0604020202020204" pitchFamily="34" charset="0"/>
                        </a:rPr>
                        <a:t>2.17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a:solidFill>
                            <a:schemeClr val="tx1"/>
                          </a:solidFill>
                          <a:latin typeface="Arial" panose="020B0604020202020204" pitchFamily="34" charset="0"/>
                          <a:ea typeface="+mn-ea"/>
                          <a:cs typeface="Arial" panose="020B0604020202020204" pitchFamily="34" charset="0"/>
                        </a:rPr>
                        <a:t>2.15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2.17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2.07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2790477"/>
                  </a:ext>
                </a:extLst>
              </a:tr>
              <a:tr h="330126">
                <a:tc>
                  <a:txBody>
                    <a:bodyPr/>
                    <a:lstStyle/>
                    <a:p>
                      <a:pPr algn="ctr"/>
                      <a:r>
                        <a:rPr lang="en-US" sz="1600">
                          <a:latin typeface="Segoe UI" panose="020B0502040204020203" pitchFamily="34" charset="0"/>
                          <a:cs typeface="Segoe UI" panose="020B0502040204020203" pitchFamily="34" charset="0"/>
                        </a:rPr>
                        <a:t>11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Specific Steam – 30.85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a:solidFill>
                            <a:srgbClr val="00B050"/>
                          </a:solidFill>
                          <a:latin typeface="+mn-lt"/>
                          <a:ea typeface="+mn-ea"/>
                          <a:cs typeface="+mn-cs"/>
                        </a:rPr>
                        <a:t>≤5.20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i="0" u="none" strike="noStrike" kern="1200">
                          <a:solidFill>
                            <a:schemeClr val="tx1"/>
                          </a:solidFill>
                          <a:latin typeface="Arial" panose="020B0604020202020204" pitchFamily="34" charset="0"/>
                          <a:ea typeface="+mn-ea"/>
                          <a:cs typeface="Arial" panose="020B0604020202020204" pitchFamily="34" charset="0"/>
                        </a:rPr>
                        <a:t>5.08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a:solidFill>
                            <a:schemeClr val="tx1"/>
                          </a:solidFill>
                          <a:latin typeface="Arial" panose="020B0604020202020204" pitchFamily="34" charset="0"/>
                          <a:ea typeface="+mn-ea"/>
                          <a:cs typeface="Arial" panose="020B0604020202020204" pitchFamily="34" charset="0"/>
                        </a:rPr>
                        <a:t>5.08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5.12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5.12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8234032"/>
                  </a:ext>
                </a:extLst>
              </a:tr>
              <a:tr h="330126">
                <a:tc>
                  <a:txBody>
                    <a:bodyPr/>
                    <a:lstStyle/>
                    <a:p>
                      <a:pPr algn="ctr"/>
                      <a:r>
                        <a:rPr lang="en-US" sz="1600">
                          <a:latin typeface="Segoe UI" panose="020B0502040204020203" pitchFamily="34" charset="0"/>
                          <a:cs typeface="Segoe UI" panose="020B0502040204020203" pitchFamily="34" charset="0"/>
                        </a:rPr>
                        <a:t>12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Specific Steam – 3 MW (O)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a:solidFill>
                            <a:srgbClr val="00B050"/>
                          </a:solidFill>
                          <a:latin typeface="+mn-lt"/>
                          <a:ea typeface="+mn-ea"/>
                          <a:cs typeface="+mn-cs"/>
                        </a:rPr>
                        <a:t>≤9.00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kern="1200">
                          <a:solidFill>
                            <a:schemeClr val="tx1"/>
                          </a:solidFill>
                          <a:latin typeface="Arial" panose="020B0604020202020204" pitchFamily="34" charset="0"/>
                          <a:ea typeface="+mn-ea"/>
                          <a:cs typeface="Arial" panose="020B0604020202020204" pitchFamily="34" charset="0"/>
                        </a:rPr>
                        <a:t>8.76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kern="1200">
                          <a:solidFill>
                            <a:schemeClr val="tx1"/>
                          </a:solidFill>
                          <a:latin typeface="Arial" panose="020B0604020202020204" pitchFamily="34" charset="0"/>
                          <a:ea typeface="+mn-ea"/>
                          <a:cs typeface="Arial" panose="020B0604020202020204" pitchFamily="34" charset="0"/>
                        </a:rPr>
                        <a:t>8.84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8.59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8.67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29085181"/>
                  </a:ext>
                </a:extLst>
              </a:tr>
              <a:tr h="330126">
                <a:tc>
                  <a:txBody>
                    <a:bodyPr/>
                    <a:lstStyle/>
                    <a:p>
                      <a:pPr algn="ctr"/>
                      <a:r>
                        <a:rPr lang="en-US" sz="1600">
                          <a:latin typeface="Segoe UI" panose="020B0502040204020203" pitchFamily="34" charset="0"/>
                          <a:cs typeface="Segoe UI" panose="020B0502040204020203" pitchFamily="34" charset="0"/>
                        </a:rPr>
                        <a:t>13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Specific Steam – 3 MW (N)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a:solidFill>
                            <a:srgbClr val="00B050"/>
                          </a:solidFill>
                          <a:latin typeface="+mn-lt"/>
                          <a:ea typeface="+mn-ea"/>
                          <a:cs typeface="+mn-cs"/>
                        </a:rPr>
                        <a:t>≤9.00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kern="1200">
                          <a:solidFill>
                            <a:schemeClr val="tx1"/>
                          </a:solidFill>
                          <a:latin typeface="Arial" panose="020B0604020202020204" pitchFamily="34" charset="0"/>
                          <a:ea typeface="+mn-ea"/>
                          <a:cs typeface="Arial" panose="020B0604020202020204" pitchFamily="34" charset="0"/>
                        </a:rPr>
                        <a:t>8.91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kern="1200">
                          <a:solidFill>
                            <a:schemeClr val="tx1"/>
                          </a:solidFill>
                          <a:latin typeface="Arial" panose="020B0604020202020204" pitchFamily="34" charset="0"/>
                          <a:ea typeface="+mn-ea"/>
                          <a:cs typeface="Arial" panose="020B0604020202020204" pitchFamily="34" charset="0"/>
                        </a:rPr>
                        <a:t>9.04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8.82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8.96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45656512"/>
                  </a:ext>
                </a:extLst>
              </a:tr>
              <a:tr h="235158">
                <a:tc>
                  <a:txBody>
                    <a:bodyPr/>
                    <a:lstStyle/>
                    <a:p>
                      <a:pPr algn="ctr"/>
                      <a:r>
                        <a:rPr lang="en-US" sz="1600">
                          <a:latin typeface="Segoe UI" panose="020B0502040204020203" pitchFamily="34" charset="0"/>
                          <a:cs typeface="Segoe UI" panose="020B0502040204020203" pitchFamily="34" charset="0"/>
                        </a:rPr>
                        <a:t>14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Specific Steam – 4 MW</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800" b="1" i="0" u="none" strike="noStrike" kern="1200">
                          <a:solidFill>
                            <a:srgbClr val="00B050"/>
                          </a:solidFill>
                          <a:latin typeface="+mn-lt"/>
                          <a:ea typeface="+mn-ea"/>
                          <a:cs typeface="+mn-cs"/>
                        </a:rPr>
                        <a:t>≤9.20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a:solidFill>
                            <a:schemeClr val="tx1"/>
                          </a:solidFill>
                          <a:latin typeface="Arial" panose="020B0604020202020204" pitchFamily="34" charset="0"/>
                          <a:ea typeface="+mn-ea"/>
                          <a:cs typeface="Arial" panose="020B0604020202020204" pitchFamily="34" charset="0"/>
                        </a:rPr>
                        <a:t>8.48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buNone/>
                      </a:pPr>
                      <a:r>
                        <a:rPr lang="en-US" sz="1800" b="1" kern="1200">
                          <a:solidFill>
                            <a:schemeClr val="tx1"/>
                          </a:solidFill>
                          <a:latin typeface="Arial" panose="020B0604020202020204" pitchFamily="34" charset="0"/>
                          <a:ea typeface="+mn-ea"/>
                          <a:cs typeface="Arial" panose="020B0604020202020204" pitchFamily="34" charset="0"/>
                        </a:rPr>
                        <a:t>8.35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8.53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1800" b="1" kern="1200">
                          <a:solidFill>
                            <a:schemeClr val="tx1"/>
                          </a:solidFill>
                          <a:latin typeface="Arial" panose="020B0604020202020204" pitchFamily="34" charset="0"/>
                          <a:ea typeface="+mn-ea"/>
                          <a:cs typeface="Arial" panose="020B0604020202020204" pitchFamily="34" charset="0"/>
                        </a:rPr>
                        <a:t>8.95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2940613"/>
                  </a:ext>
                </a:extLst>
              </a:tr>
            </a:tbl>
          </a:graphicData>
        </a:graphic>
      </p:graphicFrame>
      <p:sp>
        <p:nvSpPr>
          <p:cNvPr id="3" name="Title 2">
            <a:extLst>
              <a:ext uri="{FF2B5EF4-FFF2-40B4-BE49-F238E27FC236}">
                <a16:creationId xmlns:a16="http://schemas.microsoft.com/office/drawing/2014/main" id="{6C378EED-2C52-F8E5-19E5-C3141939B6DA}"/>
              </a:ext>
            </a:extLst>
          </p:cNvPr>
          <p:cNvSpPr txBox="1">
            <a:spLocks/>
          </p:cNvSpPr>
          <p:nvPr/>
        </p:nvSpPr>
        <p:spPr>
          <a:xfrm>
            <a:off x="3464129" y="142873"/>
            <a:ext cx="5937046" cy="609600"/>
          </a:xfrm>
          <a:prstGeom prst="rect">
            <a:avLst/>
          </a:prstGeom>
        </p:spPr>
        <p:txBody>
          <a:bodyPr anchor="ctr">
            <a:noAutofit/>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rPr>
              <a:t>Weekly Performance Snapshot – Power </a:t>
            </a:r>
            <a:endParaRPr kumimoji="0" lang="en-IN" sz="2400" b="1" i="0" u="none" strike="noStrike" kern="1200" cap="none" spc="0" normalizeH="0" baseline="0" noProof="0">
              <a:ln>
                <a:noFill/>
              </a:ln>
              <a:solidFill>
                <a:srgbClr val="0070C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7912771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553423" y="6400800"/>
            <a:ext cx="6096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extBox 4"/>
          <p:cNvSpPr txBox="1">
            <a:spLocks noChangeArrowheads="1"/>
          </p:cNvSpPr>
          <p:nvPr/>
        </p:nvSpPr>
        <p:spPr bwMode="auto">
          <a:xfrm>
            <a:off x="2171700" y="43934"/>
            <a:ext cx="7581900" cy="718066"/>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rPr>
              <a:t>Key Operational Parameters: Overall SPE Division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rPr>
              <a:t>Plant Availability </a:t>
            </a:r>
            <a:endParaRPr kumimoji="0" lang="en-IN" sz="24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 name="Table 5"/>
          <p:cNvGraphicFramePr>
            <a:graphicFrameLocks noGrp="1"/>
          </p:cNvGraphicFramePr>
          <p:nvPr/>
        </p:nvGraphicFramePr>
        <p:xfrm>
          <a:off x="304800" y="914401"/>
          <a:ext cx="11506201" cy="5486398"/>
        </p:xfrm>
        <a:graphic>
          <a:graphicData uri="http://schemas.openxmlformats.org/drawingml/2006/table">
            <a:tbl>
              <a:tblPr/>
              <a:tblGrid>
                <a:gridCol w="958850">
                  <a:extLst>
                    <a:ext uri="{9D8B030D-6E8A-4147-A177-3AD203B41FA5}">
                      <a16:colId xmlns:a16="http://schemas.microsoft.com/office/drawing/2014/main" val="20000"/>
                    </a:ext>
                  </a:extLst>
                </a:gridCol>
                <a:gridCol w="2636837">
                  <a:extLst>
                    <a:ext uri="{9D8B030D-6E8A-4147-A177-3AD203B41FA5}">
                      <a16:colId xmlns:a16="http://schemas.microsoft.com/office/drawing/2014/main" val="20001"/>
                    </a:ext>
                  </a:extLst>
                </a:gridCol>
                <a:gridCol w="1917700">
                  <a:extLst>
                    <a:ext uri="{9D8B030D-6E8A-4147-A177-3AD203B41FA5}">
                      <a16:colId xmlns:a16="http://schemas.microsoft.com/office/drawing/2014/main" val="20002"/>
                    </a:ext>
                  </a:extLst>
                </a:gridCol>
                <a:gridCol w="1757892">
                  <a:extLst>
                    <a:ext uri="{9D8B030D-6E8A-4147-A177-3AD203B41FA5}">
                      <a16:colId xmlns:a16="http://schemas.microsoft.com/office/drawing/2014/main" val="20003"/>
                    </a:ext>
                  </a:extLst>
                </a:gridCol>
                <a:gridCol w="73104">
                  <a:extLst>
                    <a:ext uri="{9D8B030D-6E8A-4147-A177-3AD203B41FA5}">
                      <a16:colId xmlns:a16="http://schemas.microsoft.com/office/drawing/2014/main" val="20004"/>
                    </a:ext>
                  </a:extLst>
                </a:gridCol>
                <a:gridCol w="1924500">
                  <a:extLst>
                    <a:ext uri="{9D8B030D-6E8A-4147-A177-3AD203B41FA5}">
                      <a16:colId xmlns:a16="http://schemas.microsoft.com/office/drawing/2014/main" val="20005"/>
                    </a:ext>
                  </a:extLst>
                </a:gridCol>
                <a:gridCol w="2237318">
                  <a:extLst>
                    <a:ext uri="{9D8B030D-6E8A-4147-A177-3AD203B41FA5}">
                      <a16:colId xmlns:a16="http://schemas.microsoft.com/office/drawing/2014/main" val="20006"/>
                    </a:ext>
                  </a:extLst>
                </a:gridCol>
              </a:tblGrid>
              <a:tr h="698641">
                <a:tc rowSpan="2">
                  <a:txBody>
                    <a:bodyPr/>
                    <a:lstStyle/>
                    <a:p>
                      <a:pPr algn="ctr" rtl="0" fontAlgn="ctr"/>
                      <a:r>
                        <a:rPr lang="en-US" sz="2000" b="1" i="0" u="none" strike="noStrike">
                          <a:solidFill>
                            <a:srgbClr val="000000"/>
                          </a:solidFill>
                          <a:latin typeface="Calibri"/>
                        </a:rPr>
                        <a:t>Sr. 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en-US" sz="2000" b="1" i="0" u="none" strike="noStrike">
                          <a:solidFill>
                            <a:srgbClr val="000000"/>
                          </a:solidFill>
                          <a:latin typeface="Calibri"/>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2000" b="1" i="0" u="none" strike="noStrike">
                          <a:solidFill>
                            <a:srgbClr val="000000"/>
                          </a:solidFill>
                          <a:latin typeface="Calibri"/>
                        </a:rPr>
                        <a:t>Current Week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rtl="0" fontAlgn="ctr"/>
                      <a:r>
                        <a:rPr lang="en-US" sz="2000" b="1" i="0" u="none" strike="noStrike">
                          <a:solidFill>
                            <a:srgbClr val="000000"/>
                          </a:solidFill>
                          <a:latin typeface="Calibri"/>
                        </a:rPr>
                        <a:t>Last</a:t>
                      </a:r>
                      <a:r>
                        <a:rPr lang="en-US" sz="2000" b="1" i="0" u="none" strike="noStrike" baseline="0">
                          <a:solidFill>
                            <a:srgbClr val="000000"/>
                          </a:solidFill>
                          <a:latin typeface="Calibri"/>
                        </a:rPr>
                        <a:t> Week</a:t>
                      </a:r>
                      <a:endParaRPr lang="en-US" sz="2000" b="1" i="0" u="none" strike="noStrike">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rowSpan="10">
                  <a:txBody>
                    <a:bodyPr/>
                    <a:lstStyle/>
                    <a:p>
                      <a:pPr algn="ctr" rtl="0" fontAlgn="ctr"/>
                      <a:endParaRPr lang="en-US" sz="2000" b="1" i="0" u="none" strike="noStrike">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CC"/>
                    </a:solidFill>
                  </a:tcPr>
                </a:tc>
                <a:tc>
                  <a:txBody>
                    <a:bodyPr/>
                    <a:lstStyle/>
                    <a:p>
                      <a:pPr algn="ctr" rtl="0" fontAlgn="ctr"/>
                      <a:r>
                        <a:rPr lang="en-US" sz="2000" b="1" i="0" u="none" strike="noStrike">
                          <a:solidFill>
                            <a:srgbClr val="000000"/>
                          </a:solidFill>
                          <a:latin typeface="Calibri"/>
                        </a:rPr>
                        <a:t>Till</a:t>
                      </a:r>
                      <a:r>
                        <a:rPr lang="en-US" sz="2000" b="1" i="0" u="none" strike="noStrike" baseline="0">
                          <a:solidFill>
                            <a:srgbClr val="000000"/>
                          </a:solidFill>
                          <a:latin typeface="Calibri"/>
                        </a:rPr>
                        <a:t> Date</a:t>
                      </a:r>
                      <a:endParaRPr lang="en-US" sz="2000" b="1" i="0" u="none" strike="noStrike">
                        <a:solidFill>
                          <a:srgbClr val="000000"/>
                        </a:solidFill>
                        <a:latin typeface="Calibri"/>
                      </a:endParaRPr>
                    </a:p>
                    <a:p>
                      <a:pPr algn="ctr" rtl="0" fontAlgn="ctr"/>
                      <a:r>
                        <a:rPr lang="en-US" sz="2000" b="1" i="0" u="none" strike="noStrike">
                          <a:solidFill>
                            <a:srgbClr val="000000"/>
                          </a:solidFill>
                          <a:latin typeface="Calibri"/>
                        </a:rPr>
                        <a:t>SS 25</a:t>
                      </a:r>
                      <a:r>
                        <a:rPr lang="en-US" sz="2000" b="1" i="0" u="none" strike="noStrike" baseline="0">
                          <a:solidFill>
                            <a:srgbClr val="000000"/>
                          </a:solidFill>
                          <a:latin typeface="Calibri"/>
                        </a:rPr>
                        <a:t> </a:t>
                      </a:r>
                      <a:r>
                        <a:rPr lang="en-US" sz="2000" b="1" i="0" u="none" strike="noStrike">
                          <a:solidFill>
                            <a:srgbClr val="000000"/>
                          </a:solidFill>
                          <a:latin typeface="Calibri"/>
                        </a:rPr>
                        <a:t>- 26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rtl="0" fontAlgn="ctr"/>
                      <a:r>
                        <a:rPr lang="en-US" sz="2000" b="1" i="0" u="none" strike="noStrike">
                          <a:solidFill>
                            <a:srgbClr val="000000"/>
                          </a:solidFill>
                          <a:latin typeface="+mn-lt"/>
                        </a:rPr>
                        <a:t>Till</a:t>
                      </a:r>
                      <a:r>
                        <a:rPr lang="en-US" sz="2000" b="1" i="0" u="none" strike="noStrike" baseline="0">
                          <a:solidFill>
                            <a:srgbClr val="000000"/>
                          </a:solidFill>
                          <a:latin typeface="+mn-lt"/>
                        </a:rPr>
                        <a:t> Date</a:t>
                      </a:r>
                      <a:endParaRPr lang="en-US" sz="2000" b="1" i="0" u="none" strike="noStrike">
                        <a:solidFill>
                          <a:srgbClr val="000000"/>
                        </a:solidFill>
                        <a:latin typeface="+mn-lt"/>
                      </a:endParaRPr>
                    </a:p>
                    <a:p>
                      <a:pPr algn="ctr" rtl="0" fontAlgn="ctr"/>
                      <a:r>
                        <a:rPr lang="en-US" sz="2000" b="1" i="0" u="none" strike="noStrike">
                          <a:solidFill>
                            <a:srgbClr val="000000"/>
                          </a:solidFill>
                          <a:latin typeface="Calibri"/>
                        </a:rPr>
                        <a:t>SS 24</a:t>
                      </a:r>
                      <a:r>
                        <a:rPr lang="en-US" sz="2000" b="1" i="0" u="none" strike="noStrike" baseline="0">
                          <a:solidFill>
                            <a:srgbClr val="000000"/>
                          </a:solidFill>
                          <a:latin typeface="Calibri"/>
                        </a:rPr>
                        <a:t> </a:t>
                      </a:r>
                      <a:r>
                        <a:rPr lang="en-US" sz="2000" b="1" i="0" u="none" strike="noStrike">
                          <a:solidFill>
                            <a:srgbClr val="000000"/>
                          </a:solidFill>
                          <a:latin typeface="Calibri"/>
                        </a:rPr>
                        <a:t>- 25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extLst>
                  <a:ext uri="{0D108BD9-81ED-4DB2-BD59-A6C34878D82A}">
                    <a16:rowId xmlns:a16="http://schemas.microsoft.com/office/drawing/2014/main" val="10000"/>
                  </a:ext>
                </a:extLst>
              </a:tr>
              <a:tr h="751611">
                <a:tc vMerge="1">
                  <a:txBody>
                    <a:bodyPr/>
                    <a:lstStyle/>
                    <a:p>
                      <a:endParaRPr lang="en-US"/>
                    </a:p>
                  </a:txBody>
                  <a:tcPr/>
                </a:tc>
                <a:tc v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i="0" u="none" strike="noStrike">
                          <a:solidFill>
                            <a:srgbClr val="000000"/>
                          </a:solidFill>
                          <a:latin typeface="+mn-lt"/>
                        </a:rPr>
                        <a:t>25/01/2026 to 31/01/2026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C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i="0" u="none" strike="noStrike">
                          <a:solidFill>
                            <a:srgbClr val="000000"/>
                          </a:solidFill>
                          <a:latin typeface="+mn-lt"/>
                        </a:rPr>
                        <a:t>18/01/2026 to 24/01/2026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vMerge="1">
                  <a:txBody>
                    <a:bodyPr/>
                    <a:lstStyle/>
                    <a:p>
                      <a:endParaRPr lang="en-US"/>
                    </a:p>
                  </a:txBody>
                  <a:tcPr/>
                </a:tc>
                <a:tc>
                  <a:txBody>
                    <a:bodyPr/>
                    <a:lstStyle/>
                    <a:p>
                      <a:pPr algn="ctr" rtl="0" fontAlgn="ctr"/>
                      <a:r>
                        <a:rPr lang="en-US" sz="1800" b="1" i="0" u="none" strike="noStrike">
                          <a:solidFill>
                            <a:srgbClr val="000000"/>
                          </a:solidFill>
                          <a:latin typeface="Calibri"/>
                        </a:rPr>
                        <a:t>26/10/2025 to </a:t>
                      </a:r>
                      <a:r>
                        <a:rPr lang="en-US" sz="1800" b="1" i="0" u="none" strike="noStrike">
                          <a:solidFill>
                            <a:srgbClr val="000000"/>
                          </a:solidFill>
                          <a:latin typeface="+mn-lt"/>
                        </a:rPr>
                        <a:t>31/01/2026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CC"/>
                    </a:solidFill>
                  </a:tcPr>
                </a:tc>
                <a:tc>
                  <a:txBody>
                    <a:bodyPr/>
                    <a:lstStyle/>
                    <a:p>
                      <a:pPr algn="ctr" rtl="0" fontAlgn="ctr"/>
                      <a:r>
                        <a:rPr lang="en-US" sz="1800" b="1" i="0" u="none" strike="noStrike">
                          <a:solidFill>
                            <a:srgbClr val="000000"/>
                          </a:solidFill>
                          <a:latin typeface="+mn-lt"/>
                        </a:rPr>
                        <a:t>26/10/2024 to 31/01/2025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extLst>
                  <a:ext uri="{0D108BD9-81ED-4DB2-BD59-A6C34878D82A}">
                    <a16:rowId xmlns:a16="http://schemas.microsoft.com/office/drawing/2014/main" val="10001"/>
                  </a:ext>
                </a:extLst>
              </a:tr>
              <a:tr h="503578">
                <a:tc>
                  <a:txBody>
                    <a:bodyPr/>
                    <a:lstStyle/>
                    <a:p>
                      <a:pPr algn="ctr" fontAlgn="ctr"/>
                      <a:r>
                        <a:rPr lang="en-US" sz="2000" b="0" i="0" u="none" strike="noStrike">
                          <a:solidFill>
                            <a:srgbClr val="000000"/>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a:solidFill>
                            <a:srgbClr val="000000"/>
                          </a:solidFill>
                          <a:latin typeface="Calibri"/>
                        </a:rPr>
                        <a:t> 150 TPH Boiler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2000" b="0" i="0" u="none" strike="noStrike">
                          <a:solidFill>
                            <a:srgbClr val="000000"/>
                          </a:solidFill>
                          <a:effectLst/>
                          <a:latin typeface="Calibri" panose="020F0502020204030204" pitchFamily="34" charset="0"/>
                        </a:rPr>
                        <a:t>99.99%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98.20%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03578">
                <a:tc>
                  <a:txBody>
                    <a:bodyPr/>
                    <a:lstStyle/>
                    <a:p>
                      <a:pPr algn="ctr" fontAlgn="ctr"/>
                      <a:r>
                        <a:rPr lang="en-US" sz="2000" b="0" i="0" u="none" strike="noStrike">
                          <a:solidFill>
                            <a:srgbClr val="000000"/>
                          </a:solidFill>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a:solidFill>
                            <a:srgbClr val="000000"/>
                          </a:solidFill>
                          <a:latin typeface="Calibri"/>
                        </a:rPr>
                        <a:t> 70 TPH Boiler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91.96%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2000" b="0" i="0" u="none" strike="noStrike">
                          <a:solidFill>
                            <a:srgbClr val="000000"/>
                          </a:solidFill>
                          <a:effectLst/>
                          <a:latin typeface="Calibri" panose="020F0502020204030204" pitchFamily="34" charset="0"/>
                        </a:rPr>
                        <a:t>99.17%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99.18%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03578">
                <a:tc>
                  <a:txBody>
                    <a:bodyPr/>
                    <a:lstStyle/>
                    <a:p>
                      <a:pPr algn="ctr" fontAlgn="ctr"/>
                      <a:r>
                        <a:rPr lang="en-US" sz="2000" b="0" i="0" u="none" strike="noStrike">
                          <a:solidFill>
                            <a:srgbClr val="000000"/>
                          </a:solidFill>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a:solidFill>
                            <a:srgbClr val="000000"/>
                          </a:solidFill>
                          <a:latin typeface="Calibri"/>
                        </a:rPr>
                        <a:t> 35 TPH Boiler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59.40%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2000" b="0" i="0" u="none" strike="noStrike">
                          <a:solidFill>
                            <a:srgbClr val="000000"/>
                          </a:solidFill>
                          <a:effectLst/>
                          <a:latin typeface="Calibri" panose="020F0502020204030204" pitchFamily="34" charset="0"/>
                        </a:rPr>
                        <a:t>96.31%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98.48%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03578">
                <a:tc>
                  <a:txBody>
                    <a:bodyPr/>
                    <a:lstStyle/>
                    <a:p>
                      <a:pPr algn="ctr" fontAlgn="ctr"/>
                      <a:r>
                        <a:rPr lang="en-US" sz="2000" b="0" i="0" u="none" strike="noStrike">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a:solidFill>
                            <a:srgbClr val="000000"/>
                          </a:solidFill>
                          <a:latin typeface="Calibri"/>
                        </a:rPr>
                        <a:t> 30.85 MW Turbine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2000" b="0" i="0" u="none" strike="noStrike">
                          <a:solidFill>
                            <a:srgbClr val="000000"/>
                          </a:solidFill>
                          <a:effectLst/>
                          <a:latin typeface="Calibri" panose="020F0502020204030204" pitchFamily="34" charset="0"/>
                        </a:rPr>
                        <a:t>99.90%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96.86%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03578">
                <a:tc>
                  <a:txBody>
                    <a:bodyPr/>
                    <a:lstStyle/>
                    <a:p>
                      <a:pPr algn="ctr" fontAlgn="ctr"/>
                      <a:r>
                        <a:rPr lang="en-US" sz="2000" b="0" i="0" u="none" strike="noStrike">
                          <a:solidFill>
                            <a:srgbClr val="000000"/>
                          </a:solidFill>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a:solidFill>
                            <a:srgbClr val="000000"/>
                          </a:solidFill>
                          <a:latin typeface="Calibri"/>
                        </a:rPr>
                        <a:t> 4 MW Turbine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57.95%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2000" b="0" i="0" u="none" strike="noStrike">
                          <a:solidFill>
                            <a:srgbClr val="000000"/>
                          </a:solidFill>
                          <a:effectLst/>
                          <a:latin typeface="Calibri" panose="020F0502020204030204" pitchFamily="34" charset="0"/>
                        </a:rPr>
                        <a:t>95.95%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97.26%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03578">
                <a:tc>
                  <a:txBody>
                    <a:bodyPr/>
                    <a:lstStyle/>
                    <a:p>
                      <a:pPr algn="ctr" fontAlgn="ctr"/>
                      <a:r>
                        <a:rPr lang="en-US" sz="2000" b="0" i="0" u="none" strike="noStrike">
                          <a:solidFill>
                            <a:srgbClr val="000000"/>
                          </a:solidFill>
                          <a:latin typeface="Calibri"/>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a:solidFill>
                            <a:srgbClr val="000000"/>
                          </a:solidFill>
                          <a:latin typeface="Calibri"/>
                        </a:rPr>
                        <a:t> 3 MW_Old Turbine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91.27%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2000" b="0" i="0" u="none" strike="noStrike">
                          <a:solidFill>
                            <a:srgbClr val="000000"/>
                          </a:solidFill>
                          <a:effectLst/>
                          <a:latin typeface="Calibri" panose="020F0502020204030204" pitchFamily="34" charset="0"/>
                        </a:rPr>
                        <a:t>98.86%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98.68%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88549">
                <a:tc>
                  <a:txBody>
                    <a:bodyPr/>
                    <a:lstStyle/>
                    <a:p>
                      <a:pPr algn="ctr" fontAlgn="ctr"/>
                      <a:r>
                        <a:rPr lang="en-US" sz="2000" b="0" i="0" u="none" strike="noStrike">
                          <a:solidFill>
                            <a:srgbClr val="000000"/>
                          </a:solidFill>
                          <a:latin typeface="Calibri"/>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a:solidFill>
                            <a:srgbClr val="000000"/>
                          </a:solidFill>
                          <a:latin typeface="Calibri"/>
                        </a:rPr>
                        <a:t> 3 MW_New Turbine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2000" b="0" i="0" u="none" strike="noStrike">
                          <a:solidFill>
                            <a:srgbClr val="000000"/>
                          </a:solidFill>
                          <a:effectLst/>
                          <a:latin typeface="Calibri" panose="020F0502020204030204" pitchFamily="34" charset="0"/>
                        </a:rPr>
                        <a:t>97.46%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96.18%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526129">
                <a:tc>
                  <a:txBody>
                    <a:bodyPr/>
                    <a:lstStyle/>
                    <a:p>
                      <a:pPr algn="ctr" fontAlgn="ctr"/>
                      <a:r>
                        <a:rPr lang="en-US" sz="2000" b="0" i="0" u="none" strike="noStrike">
                          <a:solidFill>
                            <a:srgbClr val="000000"/>
                          </a:solidFill>
                          <a:latin typeface="Calibri"/>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a:solidFill>
                            <a:srgbClr val="000000"/>
                          </a:solidFill>
                          <a:latin typeface="Calibri"/>
                        </a:rPr>
                        <a:t> 132 KV GRID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99.98%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ctr">
                        <a:buNone/>
                      </a:pPr>
                      <a:r>
                        <a:rPr lang="en-IN" sz="2000" b="0" i="0" u="none" strike="noStrike">
                          <a:solidFill>
                            <a:srgbClr val="000000"/>
                          </a:solidFill>
                          <a:effectLst/>
                          <a:latin typeface="Calibri" panose="020F0502020204030204" pitchFamily="34" charset="0"/>
                        </a:rPr>
                        <a:t>99.88%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2000" b="0" i="0" u="none" strike="noStrike">
                          <a:solidFill>
                            <a:srgbClr val="000000"/>
                          </a:solidFill>
                          <a:effectLst/>
                          <a:latin typeface="Calibri" panose="020F0502020204030204" pitchFamily="34" charset="0"/>
                        </a:rPr>
                        <a:t>99.79%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569052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553423" y="6492875"/>
            <a:ext cx="609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extBox 4"/>
          <p:cNvSpPr txBox="1">
            <a:spLocks noChangeArrowheads="1"/>
          </p:cNvSpPr>
          <p:nvPr/>
        </p:nvSpPr>
        <p:spPr bwMode="auto">
          <a:xfrm>
            <a:off x="3162300" y="43934"/>
            <a:ext cx="6819900" cy="718066"/>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rPr>
              <a:t>Key Operational Parameters: Overall Power Generation , Export and Consumption of SPE Division</a:t>
            </a:r>
            <a:endParaRPr kumimoji="0" lang="en-IN" sz="20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8" name="Table 7">
            <a:extLst>
              <a:ext uri="{FF2B5EF4-FFF2-40B4-BE49-F238E27FC236}">
                <a16:creationId xmlns:a16="http://schemas.microsoft.com/office/drawing/2014/main" id="{402CB930-221C-AB58-62ED-FB85A1805743}"/>
              </a:ext>
            </a:extLst>
          </p:cNvPr>
          <p:cNvGraphicFramePr>
            <a:graphicFrameLocks noGrp="1"/>
          </p:cNvGraphicFramePr>
          <p:nvPr/>
        </p:nvGraphicFramePr>
        <p:xfrm>
          <a:off x="152400" y="838204"/>
          <a:ext cx="11811000" cy="5791196"/>
        </p:xfrm>
        <a:graphic>
          <a:graphicData uri="http://schemas.openxmlformats.org/drawingml/2006/table">
            <a:tbl>
              <a:tblPr firstRow="1" bandRow="1">
                <a:tableStyleId>{5C22544A-7EE6-4342-B048-85BDC9FD1C3A}</a:tableStyleId>
              </a:tblPr>
              <a:tblGrid>
                <a:gridCol w="617569">
                  <a:extLst>
                    <a:ext uri="{9D8B030D-6E8A-4147-A177-3AD203B41FA5}">
                      <a16:colId xmlns:a16="http://schemas.microsoft.com/office/drawing/2014/main" val="20000"/>
                    </a:ext>
                  </a:extLst>
                </a:gridCol>
                <a:gridCol w="2779059">
                  <a:extLst>
                    <a:ext uri="{9D8B030D-6E8A-4147-A177-3AD203B41FA5}">
                      <a16:colId xmlns:a16="http://schemas.microsoft.com/office/drawing/2014/main" val="7984858"/>
                    </a:ext>
                  </a:extLst>
                </a:gridCol>
                <a:gridCol w="926353">
                  <a:extLst>
                    <a:ext uri="{9D8B030D-6E8A-4147-A177-3AD203B41FA5}">
                      <a16:colId xmlns:a16="http://schemas.microsoft.com/office/drawing/2014/main" val="920034336"/>
                    </a:ext>
                  </a:extLst>
                </a:gridCol>
                <a:gridCol w="849157">
                  <a:extLst>
                    <a:ext uri="{9D8B030D-6E8A-4147-A177-3AD203B41FA5}">
                      <a16:colId xmlns:a16="http://schemas.microsoft.com/office/drawing/2014/main" val="20002"/>
                    </a:ext>
                  </a:extLst>
                </a:gridCol>
                <a:gridCol w="849157">
                  <a:extLst>
                    <a:ext uri="{9D8B030D-6E8A-4147-A177-3AD203B41FA5}">
                      <a16:colId xmlns:a16="http://schemas.microsoft.com/office/drawing/2014/main" val="20003"/>
                    </a:ext>
                  </a:extLst>
                </a:gridCol>
                <a:gridCol w="771961">
                  <a:extLst>
                    <a:ext uri="{9D8B030D-6E8A-4147-A177-3AD203B41FA5}">
                      <a16:colId xmlns:a16="http://schemas.microsoft.com/office/drawing/2014/main" val="20004"/>
                    </a:ext>
                  </a:extLst>
                </a:gridCol>
                <a:gridCol w="849157">
                  <a:extLst>
                    <a:ext uri="{9D8B030D-6E8A-4147-A177-3AD203B41FA5}">
                      <a16:colId xmlns:a16="http://schemas.microsoft.com/office/drawing/2014/main" val="20005"/>
                    </a:ext>
                  </a:extLst>
                </a:gridCol>
                <a:gridCol w="694765">
                  <a:extLst>
                    <a:ext uri="{9D8B030D-6E8A-4147-A177-3AD203B41FA5}">
                      <a16:colId xmlns:a16="http://schemas.microsoft.com/office/drawing/2014/main" val="20006"/>
                    </a:ext>
                  </a:extLst>
                </a:gridCol>
                <a:gridCol w="1003549">
                  <a:extLst>
                    <a:ext uri="{9D8B030D-6E8A-4147-A177-3AD203B41FA5}">
                      <a16:colId xmlns:a16="http://schemas.microsoft.com/office/drawing/2014/main" val="20008"/>
                    </a:ext>
                  </a:extLst>
                </a:gridCol>
                <a:gridCol w="771961">
                  <a:extLst>
                    <a:ext uri="{9D8B030D-6E8A-4147-A177-3AD203B41FA5}">
                      <a16:colId xmlns:a16="http://schemas.microsoft.com/office/drawing/2014/main" val="20009"/>
                    </a:ext>
                  </a:extLst>
                </a:gridCol>
                <a:gridCol w="926353">
                  <a:extLst>
                    <a:ext uri="{9D8B030D-6E8A-4147-A177-3AD203B41FA5}">
                      <a16:colId xmlns:a16="http://schemas.microsoft.com/office/drawing/2014/main" val="20010"/>
                    </a:ext>
                  </a:extLst>
                </a:gridCol>
                <a:gridCol w="771959">
                  <a:extLst>
                    <a:ext uri="{9D8B030D-6E8A-4147-A177-3AD203B41FA5}">
                      <a16:colId xmlns:a16="http://schemas.microsoft.com/office/drawing/2014/main" val="20011"/>
                    </a:ext>
                  </a:extLst>
                </a:gridCol>
              </a:tblGrid>
              <a:tr h="52579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a:t>Sr. No.</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a:t>Particulars</a:t>
                      </a:r>
                      <a:endParaRPr lang="en-IN" sz="1600" b="1"/>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UOM</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500" b="1" kern="1200">
                          <a:solidFill>
                            <a:schemeClr val="lt1"/>
                          </a:solidFill>
                          <a:latin typeface="+mn-lt"/>
                          <a:ea typeface="+mn-ea"/>
                          <a:cs typeface="+mn-cs"/>
                        </a:rPr>
                        <a:t>Target</a:t>
                      </a:r>
                    </a:p>
                  </a:txBody>
                  <a:tcPr marL="6350" marR="6350" marT="6350" marB="0" anchor="ct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Current</a:t>
                      </a:r>
                      <a:r>
                        <a:rPr lang="en-IN" sz="1600" b="1" kern="1200" baseline="0">
                          <a:solidFill>
                            <a:schemeClr val="lt1"/>
                          </a:solidFill>
                          <a:latin typeface="+mn-lt"/>
                          <a:ea typeface="+mn-ea"/>
                          <a:cs typeface="+mn-cs"/>
                        </a:rPr>
                        <a:t> Week</a:t>
                      </a:r>
                      <a:endParaRPr lang="en-IN" sz="1600" b="1" kern="1200">
                        <a:solidFill>
                          <a:schemeClr val="lt1"/>
                        </a:solidFill>
                        <a:latin typeface="+mn-lt"/>
                        <a:ea typeface="+mn-ea"/>
                        <a:cs typeface="+mn-cs"/>
                      </a:endParaRPr>
                    </a:p>
                  </a:txBody>
                  <a:tcPr marL="6350" marR="6350" marT="6350" marB="0" anchor="ct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100" b="1" kern="1200">
                        <a:solidFill>
                          <a:schemeClr val="lt1"/>
                        </a:solidFill>
                        <a:latin typeface="+mn-lt"/>
                        <a:ea typeface="+mn-ea"/>
                        <a:cs typeface="+mn-cs"/>
                      </a:endParaRPr>
                    </a:p>
                  </a:txBody>
                  <a:tcPr marL="6350" marR="6350" marT="6350" marB="0" anchor="ct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Last Week</a:t>
                      </a:r>
                    </a:p>
                  </a:txBody>
                  <a:tcPr marL="6350" marR="6350" marT="6350" marB="0" anchor="ct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100" b="1" kern="1200">
                        <a:solidFill>
                          <a:schemeClr val="lt1"/>
                        </a:solidFill>
                        <a:latin typeface="+mn-lt"/>
                        <a:ea typeface="+mn-ea"/>
                        <a:cs typeface="+mn-cs"/>
                      </a:endParaRPr>
                    </a:p>
                  </a:txBody>
                  <a:tcPr marL="6350" marR="6350" marT="6350" marB="0" anchor="ct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Till date</a:t>
                      </a:r>
                      <a:r>
                        <a:rPr lang="en-IN" sz="1600" b="1" kern="1200" baseline="0">
                          <a:solidFill>
                            <a:schemeClr val="lt1"/>
                          </a:solidFill>
                          <a:latin typeface="+mn-lt"/>
                          <a:ea typeface="+mn-ea"/>
                          <a:cs typeface="+mn-cs"/>
                        </a:rPr>
                        <a:t> </a:t>
                      </a:r>
                      <a:r>
                        <a:rPr lang="en-IN" sz="1600" b="1" kern="1200">
                          <a:solidFill>
                            <a:schemeClr val="lt1"/>
                          </a:solidFill>
                          <a:latin typeface="+mn-lt"/>
                          <a:ea typeface="+mn-ea"/>
                          <a:cs typeface="+mn-cs"/>
                        </a:rPr>
                        <a:t>SS 25-26</a:t>
                      </a:r>
                    </a:p>
                  </a:txBody>
                  <a:tcPr marL="6350" marR="6350" marT="6350" marB="0" anchor="ct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100" b="1" kern="1200">
                        <a:solidFill>
                          <a:schemeClr val="lt1"/>
                        </a:solidFill>
                        <a:latin typeface="+mn-lt"/>
                        <a:ea typeface="+mn-ea"/>
                        <a:cs typeface="+mn-cs"/>
                      </a:endParaRPr>
                    </a:p>
                  </a:txBody>
                  <a:tcPr marL="6350" marR="6350" marT="6350" marB="0" anchor="ct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Till date</a:t>
                      </a:r>
                      <a:r>
                        <a:rPr lang="en-IN" sz="1600" b="1" kern="1200" baseline="0">
                          <a:solidFill>
                            <a:schemeClr val="lt1"/>
                          </a:solidFill>
                          <a:latin typeface="+mn-lt"/>
                          <a:ea typeface="+mn-ea"/>
                          <a:cs typeface="+mn-cs"/>
                        </a:rPr>
                        <a:t> </a:t>
                      </a:r>
                      <a:r>
                        <a:rPr lang="en-IN" sz="1600" b="1" kern="1200">
                          <a:solidFill>
                            <a:schemeClr val="lt1"/>
                          </a:solidFill>
                          <a:latin typeface="+mn-lt"/>
                          <a:ea typeface="+mn-ea"/>
                          <a:cs typeface="+mn-cs"/>
                        </a:rPr>
                        <a:t> SS 24-25</a:t>
                      </a:r>
                    </a:p>
                  </a:txBody>
                  <a:tcPr marL="6350" marR="6350" marT="6350" marB="0" anchor="ct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1100" b="1" kern="1200">
                        <a:solidFill>
                          <a:schemeClr val="lt1"/>
                        </a:solidFill>
                        <a:latin typeface="+mn-lt"/>
                        <a:ea typeface="+mn-ea"/>
                        <a:cs typeface="+mn-cs"/>
                      </a:endParaRPr>
                    </a:p>
                  </a:txBody>
                  <a:tcPr marL="6350" marR="6350" marT="6350" marB="0" anchor="ctr"/>
                </a:tc>
                <a:extLst>
                  <a:ext uri="{0D108BD9-81ED-4DB2-BD59-A6C34878D82A}">
                    <a16:rowId xmlns:a16="http://schemas.microsoft.com/office/drawing/2014/main" val="4128156950"/>
                  </a:ext>
                </a:extLst>
              </a:tr>
              <a:tr h="525799">
                <a:tc>
                  <a:txBody>
                    <a:bodyPr/>
                    <a:lstStyle/>
                    <a:p>
                      <a:pPr algn="l" rtl="0" fontAlgn="ctr"/>
                      <a:endParaRPr lang="en-IN" sz="11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tc>
                <a:tc>
                  <a:txBody>
                    <a:bodyPr/>
                    <a:lstStyle/>
                    <a:p>
                      <a:pPr algn="l" rtl="0" fontAlgn="ctr"/>
                      <a:r>
                        <a:rPr lang="en-IN" sz="1400" b="1" i="0" u="none" strike="noStrike">
                          <a:solidFill>
                            <a:srgbClr val="000000"/>
                          </a:solidFill>
                          <a:effectLst/>
                          <a:latin typeface="Segoe UI" panose="020B0502040204020203" pitchFamily="34" charset="0"/>
                          <a:cs typeface="Segoe UI" panose="020B0502040204020203" pitchFamily="34" charset="0"/>
                        </a:rPr>
                        <a:t>Operation</a:t>
                      </a:r>
                      <a:r>
                        <a:rPr lang="en-IN" sz="1400" b="1" i="0" u="none" strike="noStrike" baseline="0">
                          <a:solidFill>
                            <a:srgbClr val="000000"/>
                          </a:solidFill>
                          <a:effectLst/>
                          <a:latin typeface="Segoe UI" panose="020B0502040204020203" pitchFamily="34" charset="0"/>
                          <a:cs typeface="Segoe UI" panose="020B0502040204020203" pitchFamily="34" charset="0"/>
                        </a:rPr>
                        <a:t> </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tc>
                <a:tc>
                  <a:txBody>
                    <a:bodyPr/>
                    <a:lstStyle/>
                    <a:p>
                      <a:pPr algn="ctr" rtl="0" fontAlgn="ctr"/>
                      <a:r>
                        <a:rPr lang="en-IN" sz="1400" b="1" i="0" u="none" strike="noStrike">
                          <a:solidFill>
                            <a:srgbClr val="000000"/>
                          </a:solidFill>
                          <a:effectLst/>
                          <a:latin typeface="Segoe UI" panose="020B0502040204020203" pitchFamily="34" charset="0"/>
                          <a:cs typeface="Segoe UI" panose="020B0502040204020203" pitchFamily="34" charset="0"/>
                        </a:rPr>
                        <a:t>Days</a:t>
                      </a:r>
                    </a:p>
                  </a:txBody>
                  <a:tcPr marL="6350" marR="6350" marT="6350" marB="0" anchor="ctr"/>
                </a:tc>
                <a:tc>
                  <a:txBody>
                    <a:bodyPr/>
                    <a:lstStyle/>
                    <a:p>
                      <a:pPr algn="ctr" rtl="0" fontAlgn="ctr"/>
                      <a:r>
                        <a:rPr lang="en-IN" sz="1400" b="1" i="0" u="none" strike="noStrike">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99FF99"/>
                    </a:solidFill>
                  </a:tcPr>
                </a:tc>
                <a:tc>
                  <a:txBody>
                    <a:bodyPr/>
                    <a:lstStyle/>
                    <a:p>
                      <a:pPr algn="ctr" rtl="0" fontAlgn="ctr"/>
                      <a:r>
                        <a:rPr lang="en-US" sz="1400" b="1" i="0" u="none" strike="noStrike">
                          <a:solidFill>
                            <a:srgbClr val="000000"/>
                          </a:solidFill>
                          <a:effectLst/>
                          <a:latin typeface="Segoe UI" panose="020B0502040204020203" pitchFamily="34" charset="0"/>
                          <a:cs typeface="Segoe UI" panose="020B0502040204020203" pitchFamily="34" charset="0"/>
                        </a:rPr>
                        <a:t>7</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IN" sz="1400" b="1" i="0" u="none" strike="noStrike">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FFCCFF"/>
                    </a:solidFill>
                  </a:tcPr>
                </a:tc>
                <a:tc>
                  <a:txBody>
                    <a:bodyPr/>
                    <a:lstStyle/>
                    <a:p>
                      <a:pPr algn="ctr" rtl="0" fontAlgn="ctr"/>
                      <a:r>
                        <a:rPr lang="en-US" sz="1400" b="1" i="0" u="none" strike="noStrike">
                          <a:solidFill>
                            <a:srgbClr val="000000"/>
                          </a:solidFill>
                          <a:effectLst/>
                          <a:latin typeface="Segoe UI" panose="020B0502040204020203" pitchFamily="34" charset="0"/>
                          <a:cs typeface="Segoe UI" panose="020B0502040204020203" pitchFamily="34" charset="0"/>
                        </a:rPr>
                        <a:t>7</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IN" sz="1400" b="1" i="0" u="none" strike="noStrike">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FFCCFF"/>
                    </a:solidFill>
                  </a:tcPr>
                </a:tc>
                <a:tc>
                  <a:txBody>
                    <a:bodyPr/>
                    <a:lstStyle/>
                    <a:p>
                      <a:pPr algn="ctr" rtl="0" fontAlgn="ctr"/>
                      <a:r>
                        <a:rPr lang="en-US" sz="1400" b="1" i="0" u="none" strike="noStrike">
                          <a:solidFill>
                            <a:srgbClr val="000000"/>
                          </a:solidFill>
                          <a:effectLst/>
                          <a:latin typeface="Segoe UI" panose="020B0502040204020203" pitchFamily="34" charset="0"/>
                          <a:cs typeface="Segoe UI" panose="020B0502040204020203" pitchFamily="34" charset="0"/>
                        </a:rPr>
                        <a:t>98</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IN" sz="1400" b="1" i="0" u="none" strike="noStrike">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FFCCFF"/>
                    </a:solidFill>
                  </a:tcPr>
                </a:tc>
                <a:tc>
                  <a:txBody>
                    <a:bodyPr/>
                    <a:lstStyle/>
                    <a:p>
                      <a:pPr algn="ctr" rtl="0" fontAlgn="ctr"/>
                      <a:r>
                        <a:rPr lang="en-US" sz="1400" b="1" i="0" u="none" strike="noStrike">
                          <a:solidFill>
                            <a:srgbClr val="000000"/>
                          </a:solidFill>
                          <a:effectLst/>
                          <a:latin typeface="Segoe UI" panose="020B0502040204020203" pitchFamily="34" charset="0"/>
                          <a:cs typeface="Segoe UI" panose="020B0502040204020203" pitchFamily="34" charset="0"/>
                        </a:rPr>
                        <a:t>97</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IN" sz="1400" b="1" i="0" u="none" strike="noStrike">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FFCCFF"/>
                    </a:solidFill>
                  </a:tcPr>
                </a:tc>
                <a:extLst>
                  <a:ext uri="{0D108BD9-81ED-4DB2-BD59-A6C34878D82A}">
                    <a16:rowId xmlns:a16="http://schemas.microsoft.com/office/drawing/2014/main" val="4246864170"/>
                  </a:ext>
                </a:extLst>
              </a:tr>
              <a:tr h="525799">
                <a:tc>
                  <a:txBody>
                    <a:bodyPr/>
                    <a:lstStyle/>
                    <a:p>
                      <a:pPr algn="ctr" rtl="0" fontAlgn="ctr"/>
                      <a:r>
                        <a:rPr lang="en-US" sz="1800" b="0" i="0" u="none" strike="noStrike">
                          <a:solidFill>
                            <a:srgbClr val="000000"/>
                          </a:solidFill>
                          <a:latin typeface="Calibri"/>
                        </a:rPr>
                        <a:t>1.</a:t>
                      </a:r>
                    </a:p>
                  </a:txBody>
                  <a:tcPr marL="0" marR="0" marT="0" marB="0" anchor="ctr"/>
                </a:tc>
                <a:tc>
                  <a:txBody>
                    <a:bodyPr/>
                    <a:lstStyle/>
                    <a:p>
                      <a:pPr algn="l" rtl="0" fontAlgn="ctr"/>
                      <a:r>
                        <a:rPr lang="en-US" sz="1800" b="0" i="0" u="none" strike="noStrike">
                          <a:solidFill>
                            <a:srgbClr val="000000"/>
                          </a:solidFill>
                          <a:latin typeface="Calibri"/>
                        </a:rPr>
                        <a:t>  30.85 MW STG </a:t>
                      </a:r>
                    </a:p>
                  </a:txBody>
                  <a:tcPr marL="0" marR="0" marT="0" marB="0" anchor="ctr"/>
                </a:tc>
                <a:tc>
                  <a:txBody>
                    <a:bodyPr/>
                    <a:lstStyle/>
                    <a:p>
                      <a:pPr algn="ctr" rtl="0" fontAlgn="ctr"/>
                      <a:r>
                        <a:rPr lang="en-US" sz="1600" b="0" i="0" u="none" strike="noStrike">
                          <a:solidFill>
                            <a:srgbClr val="000000"/>
                          </a:solidFill>
                          <a:latin typeface="Calibri"/>
                        </a:rPr>
                        <a:t>MWH</a:t>
                      </a:r>
                    </a:p>
                  </a:txBody>
                  <a:tcPr marL="0" marR="0" marT="0" marB="0" anchor="ctr"/>
                </a:tc>
                <a:tc>
                  <a:txBody>
                    <a:bodyPr/>
                    <a:lstStyle/>
                    <a:p>
                      <a:pPr algn="ctr" rtl="0" fontAlgn="ctr"/>
                      <a:r>
                        <a:rPr lang="en-US" sz="1600" b="1" i="0" u="none" strike="noStrike">
                          <a:solidFill>
                            <a:srgbClr val="000000"/>
                          </a:solidFill>
                          <a:latin typeface="+mn-lt"/>
                        </a:rPr>
                        <a:t>28.50</a:t>
                      </a:r>
                    </a:p>
                  </a:txBody>
                  <a:tcPr marL="0" marR="0" marT="0" marB="0" anchor="ctr">
                    <a:solidFill>
                      <a:srgbClr val="99FF99"/>
                    </a:solidFill>
                  </a:tcPr>
                </a:tc>
                <a:tc>
                  <a:txBody>
                    <a:bodyPr/>
                    <a:lstStyle/>
                    <a:p>
                      <a:pPr algn="ctr" fontAlgn="b">
                        <a:buNone/>
                      </a:pPr>
                      <a:r>
                        <a:rPr lang="en-IN" sz="1600" b="0" i="0" u="none" strike="noStrike">
                          <a:solidFill>
                            <a:schemeClr val="tx1"/>
                          </a:solidFill>
                          <a:effectLst/>
                          <a:latin typeface="Calibri" panose="020F0502020204030204" pitchFamily="34" charset="0"/>
                        </a:rPr>
                        <a:t>4926.00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29.32</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4958.00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29.51</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68693.00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29.21</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64788.00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27.83</a:t>
                      </a:r>
                    </a:p>
                  </a:txBody>
                  <a:tcPr marL="9525" marR="9525" marT="9525" marB="0" anchor="ctr">
                    <a:solidFill>
                      <a:srgbClr val="FFCCFF"/>
                    </a:solidFill>
                  </a:tcPr>
                </a:tc>
                <a:extLst>
                  <a:ext uri="{0D108BD9-81ED-4DB2-BD59-A6C34878D82A}">
                    <a16:rowId xmlns:a16="http://schemas.microsoft.com/office/drawing/2014/main" val="10002"/>
                  </a:ext>
                </a:extLst>
              </a:tr>
              <a:tr h="525799">
                <a:tc>
                  <a:txBody>
                    <a:bodyPr/>
                    <a:lstStyle/>
                    <a:p>
                      <a:pPr algn="ctr" rtl="0" fontAlgn="ctr"/>
                      <a:r>
                        <a:rPr lang="en-US" sz="1800" b="0" i="0" u="none" strike="noStrike">
                          <a:solidFill>
                            <a:srgbClr val="000000"/>
                          </a:solidFill>
                          <a:latin typeface="Calibri"/>
                        </a:rPr>
                        <a:t>2.</a:t>
                      </a:r>
                    </a:p>
                  </a:txBody>
                  <a:tcPr marL="0" marR="0" marT="0" marB="0" anchor="ctr"/>
                </a:tc>
                <a:tc>
                  <a:txBody>
                    <a:bodyPr/>
                    <a:lstStyle/>
                    <a:p>
                      <a:pPr algn="l" rtl="0" fontAlgn="ctr"/>
                      <a:r>
                        <a:rPr lang="en-US" sz="1800" b="0" i="0" u="none" strike="noStrike">
                          <a:solidFill>
                            <a:srgbClr val="000000"/>
                          </a:solidFill>
                          <a:latin typeface="Calibri"/>
                        </a:rPr>
                        <a:t>  3</a:t>
                      </a:r>
                      <a:r>
                        <a:rPr lang="en-US" sz="1800" b="0" i="0" u="none" strike="noStrike" baseline="0">
                          <a:solidFill>
                            <a:srgbClr val="000000"/>
                          </a:solidFill>
                          <a:latin typeface="Calibri"/>
                        </a:rPr>
                        <a:t> </a:t>
                      </a:r>
                      <a:r>
                        <a:rPr lang="en-US" sz="1800" b="0" i="0" u="none" strike="noStrike">
                          <a:solidFill>
                            <a:srgbClr val="000000"/>
                          </a:solidFill>
                          <a:latin typeface="Calibri"/>
                        </a:rPr>
                        <a:t>MW _Old STG</a:t>
                      </a:r>
                      <a:r>
                        <a:rPr lang="en-US" sz="1800" b="0" i="0" u="none" strike="noStrike" baseline="0">
                          <a:solidFill>
                            <a:srgbClr val="000000"/>
                          </a:solidFill>
                          <a:latin typeface="Calibri"/>
                        </a:rPr>
                        <a:t> </a:t>
                      </a:r>
                      <a:endParaRPr lang="en-US" sz="1800" b="0" i="0" u="none" strike="noStrike">
                        <a:solidFill>
                          <a:srgbClr val="000000"/>
                        </a:solidFill>
                        <a:latin typeface="Calibri"/>
                      </a:endParaRPr>
                    </a:p>
                  </a:txBody>
                  <a:tcPr marL="0" marR="0" marT="0" marB="0" anchor="ctr"/>
                </a:tc>
                <a:tc>
                  <a:txBody>
                    <a:bodyPr/>
                    <a:lstStyle/>
                    <a:p>
                      <a:pPr algn="ctr" rtl="0" fontAlgn="ctr"/>
                      <a:r>
                        <a:rPr lang="en-US" sz="1600" b="0" i="0" u="none" strike="noStrike">
                          <a:solidFill>
                            <a:srgbClr val="000000"/>
                          </a:solidFill>
                          <a:latin typeface="Calibri"/>
                        </a:rPr>
                        <a:t>MWH</a:t>
                      </a:r>
                    </a:p>
                  </a:txBody>
                  <a:tcPr marL="0" marR="0" marT="0" marB="0" anchor="ctr"/>
                </a:tc>
                <a:tc>
                  <a:txBody>
                    <a:bodyPr/>
                    <a:lstStyle/>
                    <a:p>
                      <a:pPr algn="ctr" rtl="0" fontAlgn="ctr"/>
                      <a:r>
                        <a:rPr lang="en-US" sz="1600" b="1" i="0" u="none" strike="noStrike">
                          <a:solidFill>
                            <a:srgbClr val="000000"/>
                          </a:solidFill>
                          <a:latin typeface="+mn-lt"/>
                        </a:rPr>
                        <a:t>2.70</a:t>
                      </a:r>
                    </a:p>
                  </a:txBody>
                  <a:tcPr marL="0" marR="0" marT="0" marB="0" anchor="ctr">
                    <a:solidFill>
                      <a:srgbClr val="99FF99"/>
                    </a:solidFill>
                  </a:tcPr>
                </a:tc>
                <a:tc>
                  <a:txBody>
                    <a:bodyPr/>
                    <a:lstStyle/>
                    <a:p>
                      <a:pPr algn="ctr" fontAlgn="b">
                        <a:buNone/>
                      </a:pPr>
                      <a:r>
                        <a:rPr lang="en-IN" sz="1600" b="0" i="0" u="none" strike="noStrike">
                          <a:solidFill>
                            <a:schemeClr val="tx1"/>
                          </a:solidFill>
                          <a:effectLst/>
                          <a:latin typeface="Calibri" panose="020F0502020204030204" pitchFamily="34" charset="0"/>
                        </a:rPr>
                        <a:t>427.02</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2.54</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457.75</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2.72</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6341.04</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2.78</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6371.57</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2.74</a:t>
                      </a:r>
                    </a:p>
                  </a:txBody>
                  <a:tcPr marL="9525" marR="9525" marT="9525" marB="0" anchor="ctr">
                    <a:solidFill>
                      <a:srgbClr val="FFCCFF"/>
                    </a:solidFill>
                  </a:tcPr>
                </a:tc>
                <a:extLst>
                  <a:ext uri="{0D108BD9-81ED-4DB2-BD59-A6C34878D82A}">
                    <a16:rowId xmlns:a16="http://schemas.microsoft.com/office/drawing/2014/main" val="10003"/>
                  </a:ext>
                </a:extLst>
              </a:tr>
              <a:tr h="525799">
                <a:tc>
                  <a:txBody>
                    <a:bodyPr/>
                    <a:lstStyle/>
                    <a:p>
                      <a:pPr algn="ctr" rtl="0" fontAlgn="ctr"/>
                      <a:r>
                        <a:rPr lang="en-US" sz="1800" b="0" i="0" u="none" strike="noStrike">
                          <a:solidFill>
                            <a:srgbClr val="000000"/>
                          </a:solidFill>
                          <a:latin typeface="Calibri"/>
                        </a:rPr>
                        <a:t>3.</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baseline="0">
                          <a:solidFill>
                            <a:srgbClr val="000000"/>
                          </a:solidFill>
                          <a:latin typeface="+mn-lt"/>
                        </a:rPr>
                        <a:t>  3 MW _ New STG</a:t>
                      </a:r>
                      <a:endParaRPr lang="en-US" sz="1800" b="0" i="0" u="none" strike="noStrike">
                        <a:solidFill>
                          <a:srgbClr val="000000"/>
                        </a:solidFill>
                        <a:latin typeface="+mn-lt"/>
                      </a:endParaRPr>
                    </a:p>
                  </a:txBody>
                  <a:tcPr marL="0" marR="0" marT="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latin typeface="+mn-lt"/>
                        </a:rPr>
                        <a:t>MWH</a:t>
                      </a:r>
                    </a:p>
                  </a:txBody>
                  <a:tcPr marL="0" marR="0" marT="0" marB="0" anchor="ctr"/>
                </a:tc>
                <a:tc>
                  <a:txBody>
                    <a:bodyPr/>
                    <a:lstStyle/>
                    <a:p>
                      <a:pPr algn="ctr" rtl="0" fontAlgn="ctr"/>
                      <a:r>
                        <a:rPr lang="en-US" sz="1600" b="1" i="0" u="none" strike="noStrike">
                          <a:solidFill>
                            <a:srgbClr val="000000"/>
                          </a:solidFill>
                          <a:latin typeface="+mn-lt"/>
                        </a:rPr>
                        <a:t>2.25</a:t>
                      </a:r>
                    </a:p>
                  </a:txBody>
                  <a:tcPr marL="0" marR="0" marT="0" marB="0" anchor="ctr">
                    <a:solidFill>
                      <a:srgbClr val="99FF99"/>
                    </a:solidFill>
                  </a:tcPr>
                </a:tc>
                <a:tc>
                  <a:txBody>
                    <a:bodyPr/>
                    <a:lstStyle/>
                    <a:p>
                      <a:pPr algn="ctr" fontAlgn="b">
                        <a:buNone/>
                      </a:pPr>
                      <a:r>
                        <a:rPr lang="en-IN" sz="1600" b="0" i="0" u="none" strike="noStrike">
                          <a:solidFill>
                            <a:schemeClr val="tx1"/>
                          </a:solidFill>
                          <a:effectLst/>
                          <a:latin typeface="Calibri" panose="020F0502020204030204" pitchFamily="34" charset="0"/>
                        </a:rPr>
                        <a:t>415.09</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2.47</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443.12</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2.64</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5871.39</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2.60</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5562.53</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2.39</a:t>
                      </a:r>
                    </a:p>
                  </a:txBody>
                  <a:tcPr marL="9525" marR="9525" marT="9525" marB="0" anchor="ctr">
                    <a:solidFill>
                      <a:srgbClr val="FFCCFF"/>
                    </a:solidFill>
                  </a:tcPr>
                </a:tc>
                <a:extLst>
                  <a:ext uri="{0D108BD9-81ED-4DB2-BD59-A6C34878D82A}">
                    <a16:rowId xmlns:a16="http://schemas.microsoft.com/office/drawing/2014/main" val="10005"/>
                  </a:ext>
                </a:extLst>
              </a:tr>
              <a:tr h="525799">
                <a:tc>
                  <a:txBody>
                    <a:bodyPr/>
                    <a:lstStyle/>
                    <a:p>
                      <a:pPr algn="ctr" rtl="0" fontAlgn="ctr"/>
                      <a:r>
                        <a:rPr lang="en-US" sz="1800" b="0" i="0" u="none" strike="noStrike">
                          <a:solidFill>
                            <a:srgbClr val="000000"/>
                          </a:solidFill>
                          <a:latin typeface="Calibri"/>
                        </a:rPr>
                        <a:t>4.</a:t>
                      </a:r>
                    </a:p>
                  </a:txBody>
                  <a:tcPr marL="0" marR="0" marT="0" marB="0" anchor="ctr"/>
                </a:tc>
                <a:tc>
                  <a:txBody>
                    <a:bodyPr/>
                    <a:lstStyle/>
                    <a:p>
                      <a:pPr algn="l" rtl="0" fontAlgn="ctr"/>
                      <a:r>
                        <a:rPr lang="en-US" sz="1800" b="0" i="0" u="none" strike="noStrike">
                          <a:solidFill>
                            <a:srgbClr val="000000"/>
                          </a:solidFill>
                          <a:latin typeface="Calibri"/>
                        </a:rPr>
                        <a:t>  4.0 MW STG </a:t>
                      </a:r>
                    </a:p>
                  </a:txBody>
                  <a:tcPr marL="0" marR="0" marT="0" marB="0" anchor="ctr"/>
                </a:tc>
                <a:tc>
                  <a:txBody>
                    <a:bodyPr/>
                    <a:lstStyle/>
                    <a:p>
                      <a:pPr algn="ctr" rtl="0" fontAlgn="ctr"/>
                      <a:r>
                        <a:rPr lang="en-US" sz="1600" b="0" i="0" u="none" strike="noStrike">
                          <a:solidFill>
                            <a:srgbClr val="000000"/>
                          </a:solidFill>
                          <a:latin typeface="Calibri"/>
                        </a:rPr>
                        <a:t>MWH</a:t>
                      </a:r>
                    </a:p>
                  </a:txBody>
                  <a:tcPr marL="0" marR="0" marT="0" marB="0" anchor="ctr"/>
                </a:tc>
                <a:tc>
                  <a:txBody>
                    <a:bodyPr/>
                    <a:lstStyle/>
                    <a:p>
                      <a:pPr algn="ctr" rtl="0" fontAlgn="ctr"/>
                      <a:r>
                        <a:rPr lang="en-US" sz="1600" b="1" i="0" u="none" strike="noStrike">
                          <a:solidFill>
                            <a:srgbClr val="000000"/>
                          </a:solidFill>
                          <a:latin typeface="+mn-lt"/>
                        </a:rPr>
                        <a:t>3.60</a:t>
                      </a:r>
                    </a:p>
                  </a:txBody>
                  <a:tcPr marL="0" marR="0" marT="0" marB="0" anchor="ctr">
                    <a:solidFill>
                      <a:srgbClr val="99FF99"/>
                    </a:solidFill>
                  </a:tcPr>
                </a:tc>
                <a:tc>
                  <a:txBody>
                    <a:bodyPr/>
                    <a:lstStyle/>
                    <a:p>
                      <a:pPr algn="ctr" fontAlgn="b">
                        <a:buNone/>
                      </a:pPr>
                      <a:r>
                        <a:rPr lang="en-IN" sz="1600" b="0" i="0" u="none" strike="noStrike">
                          <a:solidFill>
                            <a:schemeClr val="tx1"/>
                          </a:solidFill>
                          <a:effectLst/>
                          <a:latin typeface="Calibri" panose="020F0502020204030204" pitchFamily="34" charset="0"/>
                        </a:rPr>
                        <a:t>362.20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2.16</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668.50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3.98</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8025.10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3.74</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8433.60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3.62</a:t>
                      </a:r>
                    </a:p>
                  </a:txBody>
                  <a:tcPr marL="9525" marR="9525" marT="9525" marB="0" anchor="ctr">
                    <a:solidFill>
                      <a:srgbClr val="FFCCFF"/>
                    </a:solidFill>
                  </a:tcPr>
                </a:tc>
                <a:extLst>
                  <a:ext uri="{0D108BD9-81ED-4DB2-BD59-A6C34878D82A}">
                    <a16:rowId xmlns:a16="http://schemas.microsoft.com/office/drawing/2014/main" val="10004"/>
                  </a:ext>
                </a:extLst>
              </a:tr>
              <a:tr h="525799">
                <a:tc>
                  <a:txBody>
                    <a:bodyPr/>
                    <a:lstStyle/>
                    <a:p>
                      <a:pPr algn="ctr" rtl="0" fontAlgn="ctr"/>
                      <a:r>
                        <a:rPr lang="en-US" sz="1800" b="0" i="0" u="none" strike="noStrike">
                          <a:solidFill>
                            <a:srgbClr val="000000"/>
                          </a:solidFill>
                          <a:latin typeface="Calibri"/>
                        </a:rPr>
                        <a:t>5.</a:t>
                      </a:r>
                    </a:p>
                  </a:txBody>
                  <a:tcPr marL="0" marR="0" marT="0" marB="0" anchor="ctr"/>
                </a:tc>
                <a:tc>
                  <a:txBody>
                    <a:bodyPr/>
                    <a:lstStyle/>
                    <a:p>
                      <a:pPr algn="l" rtl="0" fontAlgn="ctr"/>
                      <a:r>
                        <a:rPr lang="en-US" sz="1800" b="0" i="0" u="none" strike="noStrike">
                          <a:solidFill>
                            <a:srgbClr val="000000"/>
                          </a:solidFill>
                          <a:latin typeface="Calibri"/>
                        </a:rPr>
                        <a:t>  Power Exported</a:t>
                      </a:r>
                    </a:p>
                  </a:txBody>
                  <a:tcPr marL="0" marR="0" marT="0" marB="0" anchor="ctr"/>
                </a:tc>
                <a:tc>
                  <a:txBody>
                    <a:bodyPr/>
                    <a:lstStyle/>
                    <a:p>
                      <a:pPr algn="ctr" rtl="0" fontAlgn="ctr"/>
                      <a:r>
                        <a:rPr lang="en-US" sz="1800" b="0" i="0" u="none" strike="noStrike">
                          <a:solidFill>
                            <a:srgbClr val="000000"/>
                          </a:solidFill>
                          <a:latin typeface="Calibri"/>
                        </a:rPr>
                        <a:t>MWH</a:t>
                      </a:r>
                    </a:p>
                  </a:txBody>
                  <a:tcPr marL="0" marR="0" marT="0" marB="0" anchor="ctr"/>
                </a:tc>
                <a:tc>
                  <a:txBody>
                    <a:bodyPr/>
                    <a:lstStyle/>
                    <a:p>
                      <a:pPr algn="ctr" rtl="0" fontAlgn="ctr"/>
                      <a:r>
                        <a:rPr lang="en-US" sz="1600" b="1" i="0" u="none" strike="noStrike">
                          <a:solidFill>
                            <a:srgbClr val="000000"/>
                          </a:solidFill>
                          <a:latin typeface="+mn-lt"/>
                        </a:rPr>
                        <a:t>22.00</a:t>
                      </a:r>
                    </a:p>
                  </a:txBody>
                  <a:tcPr marL="0" marR="0" marT="0" marB="0" anchor="ctr">
                    <a:solidFill>
                      <a:srgbClr val="99FF99"/>
                    </a:solidFill>
                  </a:tcPr>
                </a:tc>
                <a:tc>
                  <a:txBody>
                    <a:bodyPr/>
                    <a:lstStyle/>
                    <a:p>
                      <a:pPr algn="ctr" fontAlgn="b">
                        <a:buNone/>
                      </a:pPr>
                      <a:r>
                        <a:rPr lang="en-IN" sz="1600" b="0" i="0" u="none" strike="noStrike">
                          <a:solidFill>
                            <a:schemeClr val="tx1"/>
                          </a:solidFill>
                          <a:effectLst/>
                          <a:latin typeface="Calibri" panose="020F0502020204030204" pitchFamily="34" charset="0"/>
                        </a:rPr>
                        <a:t>3634.00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21.63</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3859.00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22.97</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52963.00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22.52</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50292.00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21.60</a:t>
                      </a:r>
                    </a:p>
                  </a:txBody>
                  <a:tcPr marL="9525" marR="9525" marT="9525" marB="0" anchor="ctr">
                    <a:solidFill>
                      <a:srgbClr val="FFCCFF"/>
                    </a:solidFill>
                  </a:tcPr>
                </a:tc>
                <a:extLst>
                  <a:ext uri="{0D108BD9-81ED-4DB2-BD59-A6C34878D82A}">
                    <a16:rowId xmlns:a16="http://schemas.microsoft.com/office/drawing/2014/main" val="10006"/>
                  </a:ext>
                </a:extLst>
              </a:tr>
              <a:tr h="533206">
                <a:tc>
                  <a:txBody>
                    <a:bodyPr/>
                    <a:lstStyle/>
                    <a:p>
                      <a:pPr algn="ctr" rtl="0" fontAlgn="ctr"/>
                      <a:r>
                        <a:rPr lang="en-US" sz="1800" b="0" i="0" u="none" strike="noStrike">
                          <a:solidFill>
                            <a:srgbClr val="000000"/>
                          </a:solidFill>
                          <a:latin typeface="Calibri"/>
                        </a:rPr>
                        <a:t>6.</a:t>
                      </a:r>
                    </a:p>
                  </a:txBody>
                  <a:tcPr marL="0" marR="0" marT="0" marB="0" anchor="ctr"/>
                </a:tc>
                <a:tc>
                  <a:txBody>
                    <a:bodyPr/>
                    <a:lstStyle/>
                    <a:p>
                      <a:pPr algn="l" rtl="0" fontAlgn="ctr"/>
                      <a:r>
                        <a:rPr lang="en-US" sz="1800" b="0" i="0" u="none" strike="noStrike">
                          <a:solidFill>
                            <a:srgbClr val="000000"/>
                          </a:solidFill>
                          <a:latin typeface="Calibri"/>
                        </a:rPr>
                        <a:t>  Sugar Plant Consumption</a:t>
                      </a:r>
                    </a:p>
                  </a:txBody>
                  <a:tcPr marL="0" marR="0" marT="0" marB="0" anchor="ctr"/>
                </a:tc>
                <a:tc>
                  <a:txBody>
                    <a:bodyPr/>
                    <a:lstStyle/>
                    <a:p>
                      <a:pPr algn="ctr" rtl="0" fontAlgn="ctr"/>
                      <a:r>
                        <a:rPr lang="en-US" sz="1800" b="0" i="0" u="none" strike="noStrike">
                          <a:solidFill>
                            <a:srgbClr val="000000"/>
                          </a:solidFill>
                          <a:latin typeface="Calibri"/>
                        </a:rPr>
                        <a:t>MWH</a:t>
                      </a:r>
                    </a:p>
                  </a:txBody>
                  <a:tcPr marL="0" marR="0" marT="0" marB="0" anchor="ctr"/>
                </a:tc>
                <a:tc>
                  <a:txBody>
                    <a:bodyPr/>
                    <a:lstStyle/>
                    <a:p>
                      <a:pPr algn="ctr" rtl="0" fontAlgn="ctr"/>
                      <a:r>
                        <a:rPr lang="en-US" sz="1600" b="1" i="0" u="none" strike="noStrike">
                          <a:solidFill>
                            <a:srgbClr val="000000"/>
                          </a:solidFill>
                          <a:latin typeface="+mn-lt"/>
                        </a:rPr>
                        <a:t>10.44</a:t>
                      </a:r>
                    </a:p>
                  </a:txBody>
                  <a:tcPr marL="0" marR="0" marT="0" marB="0" anchor="ctr">
                    <a:solidFill>
                      <a:srgbClr val="99FF99"/>
                    </a:solidFill>
                  </a:tcPr>
                </a:tc>
                <a:tc>
                  <a:txBody>
                    <a:bodyPr/>
                    <a:lstStyle/>
                    <a:p>
                      <a:pPr algn="ctr" fontAlgn="b">
                        <a:buNone/>
                      </a:pPr>
                      <a:r>
                        <a:rPr lang="en-IN" sz="1600" b="0" i="0" u="none" strike="noStrike">
                          <a:solidFill>
                            <a:schemeClr val="tx1"/>
                          </a:solidFill>
                          <a:effectLst/>
                          <a:latin typeface="Calibri" panose="020F0502020204030204" pitchFamily="34" charset="0"/>
                        </a:rPr>
                        <a:t>1833.11</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10.91</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1876.87</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11.17</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25879.77</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11.00</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23812.10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10.23</a:t>
                      </a:r>
                    </a:p>
                  </a:txBody>
                  <a:tcPr marL="9525" marR="9525" marT="9525" marB="0" anchor="ctr">
                    <a:solidFill>
                      <a:srgbClr val="FFCCFF"/>
                    </a:solidFill>
                  </a:tcPr>
                </a:tc>
                <a:extLst>
                  <a:ext uri="{0D108BD9-81ED-4DB2-BD59-A6C34878D82A}">
                    <a16:rowId xmlns:a16="http://schemas.microsoft.com/office/drawing/2014/main" val="10007"/>
                  </a:ext>
                </a:extLst>
              </a:tr>
              <a:tr h="525799">
                <a:tc>
                  <a:txBody>
                    <a:bodyPr/>
                    <a:lstStyle/>
                    <a:p>
                      <a:pPr algn="ctr" rtl="0" fontAlgn="ctr"/>
                      <a:r>
                        <a:rPr lang="en-US" sz="1800" b="0" i="0" u="none" strike="noStrike">
                          <a:solidFill>
                            <a:srgbClr val="000000"/>
                          </a:solidFill>
                          <a:latin typeface="Calibri"/>
                        </a:rPr>
                        <a:t>7.</a:t>
                      </a:r>
                    </a:p>
                  </a:txBody>
                  <a:tcPr marL="0" marR="0" marT="0" marB="0" anchor="ctr"/>
                </a:tc>
                <a:tc>
                  <a:txBody>
                    <a:bodyPr/>
                    <a:lstStyle/>
                    <a:p>
                      <a:pPr algn="l" rtl="0" fontAlgn="ctr"/>
                      <a:r>
                        <a:rPr lang="fr-FR" sz="1800" b="0" i="0" u="none" strike="noStrike">
                          <a:solidFill>
                            <a:srgbClr val="000000"/>
                          </a:solidFill>
                          <a:latin typeface="Calibri"/>
                        </a:rPr>
                        <a:t> Distillery </a:t>
                      </a:r>
                      <a:r>
                        <a:rPr lang="fr-FR" sz="1800" b="0" i="0" u="none" strike="noStrike">
                          <a:solidFill>
                            <a:srgbClr val="000000"/>
                          </a:solidFill>
                          <a:latin typeface="+mn-lt"/>
                        </a:rPr>
                        <a:t>Plant Consumation</a:t>
                      </a:r>
                    </a:p>
                  </a:txBody>
                  <a:tcPr marL="0" marR="0" marT="0" marB="0" anchor="ctr"/>
                </a:tc>
                <a:tc>
                  <a:txBody>
                    <a:bodyPr/>
                    <a:lstStyle/>
                    <a:p>
                      <a:pPr algn="ctr" rtl="0" fontAlgn="ctr"/>
                      <a:r>
                        <a:rPr lang="en-US" sz="1800" b="0" i="0" u="none" strike="noStrike">
                          <a:solidFill>
                            <a:srgbClr val="000000"/>
                          </a:solidFill>
                          <a:latin typeface="Calibri"/>
                        </a:rPr>
                        <a:t>MWH</a:t>
                      </a:r>
                    </a:p>
                  </a:txBody>
                  <a:tcPr marL="0" marR="0" marT="0" marB="0" anchor="ctr"/>
                </a:tc>
                <a:tc>
                  <a:txBody>
                    <a:bodyPr/>
                    <a:lstStyle/>
                    <a:p>
                      <a:pPr marL="0" algn="ctr" defTabSz="914400" rtl="0" eaLnBrk="1" fontAlgn="ctr" latinLnBrk="0" hangingPunct="1"/>
                      <a:r>
                        <a:rPr lang="en-US" sz="1600" b="1" i="0" u="none" strike="noStrike" kern="1200">
                          <a:solidFill>
                            <a:srgbClr val="000000"/>
                          </a:solidFill>
                          <a:latin typeface="+mn-lt"/>
                          <a:ea typeface="+mn-ea"/>
                          <a:cs typeface="+mn-cs"/>
                        </a:rPr>
                        <a:t>1.60</a:t>
                      </a:r>
                    </a:p>
                  </a:txBody>
                  <a:tcPr marL="0" marR="0" marT="0" marB="0" anchor="ctr">
                    <a:solidFill>
                      <a:srgbClr val="99FF99"/>
                    </a:solidFill>
                  </a:tcPr>
                </a:tc>
                <a:tc>
                  <a:txBody>
                    <a:bodyPr/>
                    <a:lstStyle/>
                    <a:p>
                      <a:pPr algn="ctr" fontAlgn="b">
                        <a:buNone/>
                      </a:pPr>
                      <a:r>
                        <a:rPr lang="en-IN" sz="1600" b="0" i="0" u="none" strike="noStrike">
                          <a:solidFill>
                            <a:schemeClr val="tx1"/>
                          </a:solidFill>
                          <a:effectLst/>
                          <a:latin typeface="Calibri" panose="020F0502020204030204" pitchFamily="34" charset="0"/>
                        </a:rPr>
                        <a:t>173.40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1.03</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265.45</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1.58</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3462.11</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1.53</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3564.54</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1.58</a:t>
                      </a:r>
                    </a:p>
                  </a:txBody>
                  <a:tcPr marL="9525" marR="9525" marT="9525" marB="0" anchor="ctr">
                    <a:solidFill>
                      <a:srgbClr val="FFCCFF"/>
                    </a:solidFill>
                  </a:tcPr>
                </a:tc>
                <a:extLst>
                  <a:ext uri="{0D108BD9-81ED-4DB2-BD59-A6C34878D82A}">
                    <a16:rowId xmlns:a16="http://schemas.microsoft.com/office/drawing/2014/main" val="10008"/>
                  </a:ext>
                </a:extLst>
              </a:tr>
              <a:tr h="525799">
                <a:tc>
                  <a:txBody>
                    <a:bodyPr/>
                    <a:lstStyle/>
                    <a:p>
                      <a:pPr algn="ctr" rtl="0" fontAlgn="ctr"/>
                      <a:r>
                        <a:rPr lang="en-US" sz="1600" b="0" i="0" u="none" strike="noStrike">
                          <a:solidFill>
                            <a:srgbClr val="000000"/>
                          </a:solidFill>
                          <a:latin typeface="Calibri"/>
                        </a:rPr>
                        <a:t>8.</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a:solidFill>
                            <a:srgbClr val="000000"/>
                          </a:solidFill>
                          <a:latin typeface="Calibri"/>
                        </a:rPr>
                        <a:t> 30 MW Cogen  Aux. </a:t>
                      </a:r>
                      <a:r>
                        <a:rPr lang="fr-FR" sz="1800" b="0" i="0" u="none" strike="noStrike">
                          <a:solidFill>
                            <a:srgbClr val="000000"/>
                          </a:solidFill>
                          <a:latin typeface="+mn-lt"/>
                        </a:rPr>
                        <a:t>Cons.</a:t>
                      </a:r>
                    </a:p>
                  </a:txBody>
                  <a:tcPr marL="0" marR="0" marT="0" marB="0" anchor="ctr"/>
                </a:tc>
                <a:tc>
                  <a:txBody>
                    <a:bodyPr/>
                    <a:lstStyle/>
                    <a:p>
                      <a:pPr algn="ctr" rtl="0" fontAlgn="ctr"/>
                      <a:r>
                        <a:rPr lang="en-US" sz="1800" b="0" i="0" u="none" strike="noStrike">
                          <a:solidFill>
                            <a:srgbClr val="000000"/>
                          </a:solidFill>
                          <a:latin typeface="Calibri"/>
                        </a:rPr>
                        <a:t>MWH</a:t>
                      </a:r>
                    </a:p>
                  </a:txBody>
                  <a:tcPr marL="0" marR="0" marT="0" marB="0" anchor="ctr"/>
                </a:tc>
                <a:tc>
                  <a:txBody>
                    <a:bodyPr/>
                    <a:lstStyle/>
                    <a:p>
                      <a:pPr marL="0" algn="ctr" defTabSz="914400" rtl="0" eaLnBrk="1" fontAlgn="ctr" latinLnBrk="0" hangingPunct="1"/>
                      <a:r>
                        <a:rPr lang="en-US" sz="1600" b="1" i="0" u="none" strike="noStrike" kern="1200">
                          <a:solidFill>
                            <a:srgbClr val="000000"/>
                          </a:solidFill>
                          <a:latin typeface="+mn-lt"/>
                          <a:ea typeface="+mn-ea"/>
                          <a:cs typeface="+mn-cs"/>
                        </a:rPr>
                        <a:t>2.70</a:t>
                      </a:r>
                    </a:p>
                  </a:txBody>
                  <a:tcPr marL="0" marR="0" marT="0" marB="0" anchor="ctr">
                    <a:solidFill>
                      <a:srgbClr val="99FF99"/>
                    </a:solidFill>
                  </a:tcPr>
                </a:tc>
                <a:tc>
                  <a:txBody>
                    <a:bodyPr/>
                    <a:lstStyle/>
                    <a:p>
                      <a:pPr algn="ctr" fontAlgn="b">
                        <a:buNone/>
                      </a:pPr>
                      <a:r>
                        <a:rPr lang="en-IN" sz="1600" b="0" i="0" u="none" strike="noStrike">
                          <a:solidFill>
                            <a:schemeClr val="tx1"/>
                          </a:solidFill>
                          <a:effectLst/>
                          <a:latin typeface="Calibri" panose="020F0502020204030204" pitchFamily="34" charset="0"/>
                        </a:rPr>
                        <a:t>406.65</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2.42</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412.39</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2.45</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5697.76</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2.42</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5752.80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2.47</a:t>
                      </a:r>
                    </a:p>
                  </a:txBody>
                  <a:tcPr marL="9525" marR="9525" marT="9525" marB="0" anchor="ctr">
                    <a:solidFill>
                      <a:srgbClr val="FFCCFF"/>
                    </a:solidFill>
                  </a:tcPr>
                </a:tc>
                <a:extLst>
                  <a:ext uri="{0D108BD9-81ED-4DB2-BD59-A6C34878D82A}">
                    <a16:rowId xmlns:a16="http://schemas.microsoft.com/office/drawing/2014/main" val="10009"/>
                  </a:ext>
                </a:extLst>
              </a:tr>
              <a:tr h="525799">
                <a:tc>
                  <a:txBody>
                    <a:bodyPr/>
                    <a:lstStyle/>
                    <a:p>
                      <a:pPr algn="ctr" rtl="0" fontAlgn="ctr"/>
                      <a:r>
                        <a:rPr lang="en-US" sz="1600" b="0" i="0" u="none" strike="noStrike">
                          <a:solidFill>
                            <a:srgbClr val="000000"/>
                          </a:solidFill>
                          <a:latin typeface="Calibri"/>
                        </a:rPr>
                        <a:t>9.</a:t>
                      </a:r>
                    </a:p>
                  </a:txBody>
                  <a:tcPr marL="0" marR="0" marT="0" marB="0" anchor="ctr"/>
                </a:tc>
                <a:tc>
                  <a:txBody>
                    <a:bodyPr/>
                    <a:lstStyle/>
                    <a:p>
                      <a:pPr algn="l" rtl="0" fontAlgn="ctr"/>
                      <a:r>
                        <a:rPr lang="fr-FR" sz="1800" b="0" i="0" u="none" strike="noStrike">
                          <a:solidFill>
                            <a:srgbClr val="000000"/>
                          </a:solidFill>
                          <a:latin typeface="Calibri"/>
                        </a:rPr>
                        <a:t> 4.0 MW Cogen  Aux. Cons.</a:t>
                      </a:r>
                    </a:p>
                  </a:txBody>
                  <a:tcPr marL="0" marR="0" marT="0" marB="0" anchor="ctr"/>
                </a:tc>
                <a:tc>
                  <a:txBody>
                    <a:bodyPr/>
                    <a:lstStyle/>
                    <a:p>
                      <a:pPr algn="ctr" rtl="0" fontAlgn="ctr"/>
                      <a:r>
                        <a:rPr lang="en-US" sz="1800" b="0" i="0" u="none" strike="noStrike">
                          <a:solidFill>
                            <a:srgbClr val="000000"/>
                          </a:solidFill>
                          <a:latin typeface="Calibri"/>
                        </a:rPr>
                        <a:t>MWH</a:t>
                      </a:r>
                    </a:p>
                  </a:txBody>
                  <a:tcPr marL="0" marR="0" marT="0" marB="0" anchor="ctr"/>
                </a:tc>
                <a:tc>
                  <a:txBody>
                    <a:bodyPr/>
                    <a:lstStyle/>
                    <a:p>
                      <a:pPr marL="0" algn="ctr" defTabSz="914400" rtl="0" eaLnBrk="1" fontAlgn="ctr" latinLnBrk="0" hangingPunct="1"/>
                      <a:r>
                        <a:rPr lang="en-US" sz="1600" b="1" i="0" u="none" strike="noStrike" kern="1200">
                          <a:solidFill>
                            <a:srgbClr val="000000"/>
                          </a:solidFill>
                          <a:latin typeface="+mn-lt"/>
                          <a:ea typeface="+mn-ea"/>
                          <a:cs typeface="+mn-cs"/>
                        </a:rPr>
                        <a:t>0.80</a:t>
                      </a:r>
                    </a:p>
                  </a:txBody>
                  <a:tcPr marL="0" marR="0" marT="0" marB="0" anchor="ctr">
                    <a:solidFill>
                      <a:srgbClr val="99FF99"/>
                    </a:solidFill>
                  </a:tcPr>
                </a:tc>
                <a:tc>
                  <a:txBody>
                    <a:bodyPr/>
                    <a:lstStyle/>
                    <a:p>
                      <a:pPr algn="ctr" fontAlgn="b">
                        <a:buNone/>
                      </a:pPr>
                      <a:r>
                        <a:rPr lang="en-IN" sz="1600" b="0" i="0" u="none" strike="noStrike">
                          <a:solidFill>
                            <a:schemeClr val="tx1"/>
                          </a:solidFill>
                          <a:effectLst/>
                          <a:latin typeface="Calibri" panose="020F0502020204030204" pitchFamily="34" charset="0"/>
                        </a:rPr>
                        <a:t>65.90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0.39</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97.05</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0.58</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1316.80</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0.58</a:t>
                      </a:r>
                    </a:p>
                  </a:txBody>
                  <a:tcPr marL="9525" marR="9525" marT="9525" marB="0" anchor="ctr">
                    <a:solidFill>
                      <a:srgbClr val="FFCCFF"/>
                    </a:solidFill>
                  </a:tcPr>
                </a:tc>
                <a:tc>
                  <a:txBody>
                    <a:bodyPr/>
                    <a:lstStyle/>
                    <a:p>
                      <a:pPr algn="ctr" fontAlgn="b">
                        <a:buNone/>
                      </a:pPr>
                      <a:r>
                        <a:rPr lang="en-IN" sz="1600" b="0" i="0" u="none" strike="noStrike">
                          <a:solidFill>
                            <a:schemeClr val="tx1"/>
                          </a:solidFill>
                          <a:effectLst/>
                          <a:latin typeface="Calibri" panose="020F0502020204030204" pitchFamily="34" charset="0"/>
                        </a:rPr>
                        <a:t>1349.86</a:t>
                      </a:r>
                    </a:p>
                  </a:txBody>
                  <a:tcPr marL="9525" marR="9525" marT="9525" marB="0" anchor="ctr">
                    <a:solidFill>
                      <a:srgbClr val="CCFFFF"/>
                    </a:solidFill>
                  </a:tcPr>
                </a:tc>
                <a:tc>
                  <a:txBody>
                    <a:bodyPr/>
                    <a:lstStyle/>
                    <a:p>
                      <a:pPr algn="ctr" fontAlgn="b">
                        <a:buNone/>
                      </a:pPr>
                      <a:r>
                        <a:rPr lang="en-IN" sz="1600" b="1" i="0" u="none" strike="noStrike">
                          <a:solidFill>
                            <a:schemeClr val="tx1"/>
                          </a:solidFill>
                          <a:effectLst/>
                          <a:latin typeface="Calibri" panose="020F0502020204030204" pitchFamily="34" charset="0"/>
                        </a:rPr>
                        <a:t>0.60</a:t>
                      </a:r>
                    </a:p>
                  </a:txBody>
                  <a:tcPr marL="9525" marR="9525" marT="9525" marB="0" anchor="ctr">
                    <a:solidFill>
                      <a:srgbClr val="FFCC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194231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553423" y="6492875"/>
            <a:ext cx="609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extBox 4"/>
          <p:cNvSpPr txBox="1">
            <a:spLocks noChangeArrowheads="1"/>
          </p:cNvSpPr>
          <p:nvPr/>
        </p:nvSpPr>
        <p:spPr bwMode="auto">
          <a:xfrm>
            <a:off x="3162300" y="43934"/>
            <a:ext cx="6819900" cy="718066"/>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rPr>
              <a:t>Key Operational Parameters: Overall Power Generation , Export and Consumption of SPE Division</a:t>
            </a:r>
            <a:endParaRPr kumimoji="0" lang="en-IN" sz="20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endParaRPr>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8" name="Table 7">
            <a:extLst>
              <a:ext uri="{FF2B5EF4-FFF2-40B4-BE49-F238E27FC236}">
                <a16:creationId xmlns:a16="http://schemas.microsoft.com/office/drawing/2014/main" id="{402CB930-221C-AB58-62ED-FB85A1805743}"/>
              </a:ext>
            </a:extLst>
          </p:cNvPr>
          <p:cNvGraphicFramePr>
            <a:graphicFrameLocks noGrp="1"/>
          </p:cNvGraphicFramePr>
          <p:nvPr/>
        </p:nvGraphicFramePr>
        <p:xfrm>
          <a:off x="152400" y="914397"/>
          <a:ext cx="11734800" cy="5578479"/>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4343400">
                  <a:extLst>
                    <a:ext uri="{9D8B030D-6E8A-4147-A177-3AD203B41FA5}">
                      <a16:colId xmlns:a16="http://schemas.microsoft.com/office/drawing/2014/main" val="7984858"/>
                    </a:ext>
                  </a:extLst>
                </a:gridCol>
                <a:gridCol w="990600">
                  <a:extLst>
                    <a:ext uri="{9D8B030D-6E8A-4147-A177-3AD203B41FA5}">
                      <a16:colId xmlns:a16="http://schemas.microsoft.com/office/drawing/2014/main" val="920034336"/>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5"/>
                    </a:ext>
                  </a:extLst>
                </a:gridCol>
                <a:gridCol w="1295400">
                  <a:extLst>
                    <a:ext uri="{9D8B030D-6E8A-4147-A177-3AD203B41FA5}">
                      <a16:colId xmlns:a16="http://schemas.microsoft.com/office/drawing/2014/main" val="20008"/>
                    </a:ext>
                  </a:extLst>
                </a:gridCol>
                <a:gridCol w="1066800">
                  <a:extLst>
                    <a:ext uri="{9D8B030D-6E8A-4147-A177-3AD203B41FA5}">
                      <a16:colId xmlns:a16="http://schemas.microsoft.com/office/drawing/2014/main" val="20010"/>
                    </a:ext>
                  </a:extLst>
                </a:gridCol>
              </a:tblGrid>
              <a:tr h="61983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a:t>Sr. No.</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a:t>Particulars</a:t>
                      </a:r>
                      <a:endParaRPr lang="en-IN" sz="1600" b="1"/>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UOM</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700" b="1" kern="1200">
                          <a:solidFill>
                            <a:schemeClr val="lt1"/>
                          </a:solidFill>
                          <a:latin typeface="+mn-lt"/>
                          <a:ea typeface="+mn-ea"/>
                          <a:cs typeface="+mn-cs"/>
                        </a:rPr>
                        <a:t>Target</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Current Week</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Last </a:t>
                      </a:r>
                    </a:p>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Week</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Till date</a:t>
                      </a:r>
                      <a:r>
                        <a:rPr lang="en-IN" sz="1600" b="1" kern="1200" baseline="0">
                          <a:solidFill>
                            <a:schemeClr val="lt1"/>
                          </a:solidFill>
                          <a:latin typeface="+mn-lt"/>
                          <a:ea typeface="+mn-ea"/>
                          <a:cs typeface="+mn-cs"/>
                        </a:rPr>
                        <a:t> </a:t>
                      </a:r>
                    </a:p>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SS 25-26</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Till date</a:t>
                      </a:r>
                      <a:r>
                        <a:rPr lang="en-IN" sz="1600" b="1" kern="1200" baseline="0">
                          <a:solidFill>
                            <a:schemeClr val="lt1"/>
                          </a:solidFill>
                          <a:latin typeface="+mn-lt"/>
                          <a:ea typeface="+mn-ea"/>
                          <a:cs typeface="+mn-cs"/>
                        </a:rPr>
                        <a:t> </a:t>
                      </a:r>
                      <a:r>
                        <a:rPr lang="en-IN" sz="1600" b="1" kern="1200">
                          <a:solidFill>
                            <a:schemeClr val="lt1"/>
                          </a:solidFill>
                          <a:latin typeface="+mn-lt"/>
                          <a:ea typeface="+mn-ea"/>
                          <a:cs typeface="+mn-cs"/>
                        </a:rPr>
                        <a:t> </a:t>
                      </a:r>
                    </a:p>
                    <a:p>
                      <a:pPr marL="0" marR="0" indent="0" algn="ctr" defTabSz="914400" rtl="0" eaLnBrk="1" fontAlgn="ctr" latinLnBrk="0" hangingPunct="1">
                        <a:lnSpc>
                          <a:spcPct val="100000"/>
                        </a:lnSpc>
                        <a:spcBef>
                          <a:spcPts val="0"/>
                        </a:spcBef>
                        <a:spcAft>
                          <a:spcPts val="0"/>
                        </a:spcAft>
                        <a:buClrTx/>
                        <a:buSzTx/>
                        <a:buFontTx/>
                        <a:buNone/>
                        <a:tabLst/>
                        <a:defRPr/>
                      </a:pPr>
                      <a:r>
                        <a:rPr lang="en-IN" sz="1600" b="1" kern="1200">
                          <a:solidFill>
                            <a:schemeClr val="lt1"/>
                          </a:solidFill>
                          <a:latin typeface="+mn-lt"/>
                          <a:ea typeface="+mn-ea"/>
                          <a:cs typeface="+mn-cs"/>
                        </a:rPr>
                        <a:t>SS 24-25</a:t>
                      </a:r>
                    </a:p>
                  </a:txBody>
                  <a:tcPr marL="6350" marR="6350" marT="6350" marB="0" anchor="ctr"/>
                </a:tc>
                <a:extLst>
                  <a:ext uri="{0D108BD9-81ED-4DB2-BD59-A6C34878D82A}">
                    <a16:rowId xmlns:a16="http://schemas.microsoft.com/office/drawing/2014/main" val="4128156950"/>
                  </a:ext>
                </a:extLst>
              </a:tr>
              <a:tr h="619831">
                <a:tc>
                  <a:txBody>
                    <a:bodyPr/>
                    <a:lstStyle/>
                    <a:p>
                      <a:pPr algn="l" rtl="0" fontAlgn="ctr"/>
                      <a:endParaRPr lang="en-IN" sz="11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tc>
                <a:tc>
                  <a:txBody>
                    <a:bodyPr/>
                    <a:lstStyle/>
                    <a:p>
                      <a:pPr algn="l" rtl="0" fontAlgn="ctr"/>
                      <a:r>
                        <a:rPr lang="en-IN" sz="1400" b="1" i="0" u="none" strike="noStrike">
                          <a:solidFill>
                            <a:srgbClr val="000000"/>
                          </a:solidFill>
                          <a:effectLst/>
                          <a:latin typeface="Segoe UI" panose="020B0502040204020203" pitchFamily="34" charset="0"/>
                          <a:cs typeface="Segoe UI" panose="020B0502040204020203" pitchFamily="34" charset="0"/>
                        </a:rPr>
                        <a:t>Operation</a:t>
                      </a:r>
                      <a:r>
                        <a:rPr lang="en-IN" sz="1400" b="1" i="0" u="none" strike="noStrike" baseline="0">
                          <a:solidFill>
                            <a:srgbClr val="000000"/>
                          </a:solidFill>
                          <a:effectLst/>
                          <a:latin typeface="Segoe UI" panose="020B0502040204020203" pitchFamily="34" charset="0"/>
                          <a:cs typeface="Segoe UI" panose="020B0502040204020203" pitchFamily="34" charset="0"/>
                        </a:rPr>
                        <a:t> </a:t>
                      </a:r>
                      <a:endParaRPr lang="en-IN" sz="14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tc>
                <a:tc>
                  <a:txBody>
                    <a:bodyPr/>
                    <a:lstStyle/>
                    <a:p>
                      <a:pPr algn="ctr" rtl="0" fontAlgn="ctr"/>
                      <a:r>
                        <a:rPr lang="en-IN" sz="1400" b="1" i="0" u="none" strike="noStrike">
                          <a:solidFill>
                            <a:srgbClr val="000000"/>
                          </a:solidFill>
                          <a:effectLst/>
                          <a:latin typeface="Segoe UI" panose="020B0502040204020203" pitchFamily="34" charset="0"/>
                          <a:cs typeface="Segoe UI" panose="020B0502040204020203" pitchFamily="34" charset="0"/>
                        </a:rPr>
                        <a:t>Days</a:t>
                      </a:r>
                    </a:p>
                  </a:txBody>
                  <a:tcPr marL="6350" marR="6350" marT="6350" marB="0" anchor="ctr"/>
                </a:tc>
                <a:tc>
                  <a:txBody>
                    <a:bodyPr/>
                    <a:lstStyle/>
                    <a:p>
                      <a:pPr algn="ctr" rtl="0" fontAlgn="ctr"/>
                      <a:r>
                        <a:rPr lang="en-IN" sz="1400" b="1" i="0" u="none" strike="noStrike">
                          <a:solidFill>
                            <a:srgbClr val="000000"/>
                          </a:solidFill>
                          <a:effectLst/>
                          <a:latin typeface="Segoe UI" panose="020B0502040204020203" pitchFamily="34" charset="0"/>
                          <a:cs typeface="Segoe UI" panose="020B0502040204020203" pitchFamily="34" charset="0"/>
                        </a:rPr>
                        <a:t>Avg.</a:t>
                      </a:r>
                    </a:p>
                  </a:txBody>
                  <a:tcPr marL="6350" marR="6350" marT="6350" marB="0" anchor="ctr">
                    <a:solidFill>
                      <a:srgbClr val="99FF99"/>
                    </a:solidFill>
                  </a:tcPr>
                </a:tc>
                <a:tc>
                  <a:txBody>
                    <a:bodyPr/>
                    <a:lstStyle/>
                    <a:p>
                      <a:pPr algn="ctr" rtl="0" fontAlgn="ctr"/>
                      <a:r>
                        <a:rPr lang="en-US" sz="1600" b="1" i="0" u="none" strike="noStrike">
                          <a:solidFill>
                            <a:srgbClr val="000000"/>
                          </a:solidFill>
                          <a:effectLst/>
                          <a:latin typeface="Segoe UI" panose="020B0502040204020203" pitchFamily="34" charset="0"/>
                          <a:cs typeface="Segoe UI" panose="020B0502040204020203" pitchFamily="34" charset="0"/>
                        </a:rPr>
                        <a:t>7</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US" sz="1600" b="1" i="0" u="none" strike="noStrike">
                          <a:solidFill>
                            <a:srgbClr val="000000"/>
                          </a:solidFill>
                          <a:effectLst/>
                          <a:latin typeface="Segoe UI" panose="020B0502040204020203" pitchFamily="34" charset="0"/>
                          <a:cs typeface="Segoe UI" panose="020B0502040204020203" pitchFamily="34" charset="0"/>
                        </a:rPr>
                        <a:t>7</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chemeClr val="accent6">
                        <a:lumMod val="40000"/>
                        <a:lumOff val="60000"/>
                      </a:schemeClr>
                    </a:solidFill>
                  </a:tcPr>
                </a:tc>
                <a:tc>
                  <a:txBody>
                    <a:bodyPr/>
                    <a:lstStyle/>
                    <a:p>
                      <a:pPr algn="ctr" rtl="0" fontAlgn="ctr"/>
                      <a:r>
                        <a:rPr lang="en-US" sz="1600" b="1" i="0" u="none" strike="noStrike">
                          <a:solidFill>
                            <a:srgbClr val="000000"/>
                          </a:solidFill>
                          <a:effectLst/>
                          <a:latin typeface="Segoe UI" panose="020B0502040204020203" pitchFamily="34" charset="0"/>
                          <a:cs typeface="Segoe UI" panose="020B0502040204020203" pitchFamily="34" charset="0"/>
                        </a:rPr>
                        <a:t>98</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rgbClr val="CCFFFF"/>
                    </a:solidFill>
                  </a:tcPr>
                </a:tc>
                <a:tc>
                  <a:txBody>
                    <a:bodyPr/>
                    <a:lstStyle/>
                    <a:p>
                      <a:pPr algn="ctr" rtl="0" fontAlgn="ctr"/>
                      <a:r>
                        <a:rPr lang="en-US" sz="1600" b="1" i="0" u="none" strike="noStrike">
                          <a:solidFill>
                            <a:srgbClr val="000000"/>
                          </a:solidFill>
                          <a:effectLst/>
                          <a:latin typeface="Segoe UI" panose="020B0502040204020203" pitchFamily="34" charset="0"/>
                          <a:cs typeface="Segoe UI" panose="020B0502040204020203" pitchFamily="34" charset="0"/>
                        </a:rPr>
                        <a:t>97</a:t>
                      </a:r>
                      <a:endParaRPr lang="en-IN" sz="16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solidFill>
                      <a:schemeClr val="accent6">
                        <a:lumMod val="40000"/>
                        <a:lumOff val="60000"/>
                      </a:schemeClr>
                    </a:solidFill>
                  </a:tcPr>
                </a:tc>
                <a:extLst>
                  <a:ext uri="{0D108BD9-81ED-4DB2-BD59-A6C34878D82A}">
                    <a16:rowId xmlns:a16="http://schemas.microsoft.com/office/drawing/2014/main" val="4246864170"/>
                  </a:ext>
                </a:extLst>
              </a:tr>
              <a:tr h="619831">
                <a:tc>
                  <a:txBody>
                    <a:bodyPr/>
                    <a:lstStyle/>
                    <a:p>
                      <a:pPr algn="ctr" rtl="0" fontAlgn="ctr"/>
                      <a:r>
                        <a:rPr lang="en-US" sz="1800" b="0" i="0" u="none" strike="noStrike">
                          <a:solidFill>
                            <a:srgbClr val="000000"/>
                          </a:solidFill>
                          <a:latin typeface="Calibri"/>
                        </a:rPr>
                        <a:t>1.</a:t>
                      </a:r>
                    </a:p>
                  </a:txBody>
                  <a:tcPr marL="0" marR="0" marT="0" marB="0" anchor="ctr"/>
                </a:tc>
                <a:tc>
                  <a:txBody>
                    <a:bodyPr/>
                    <a:lstStyle/>
                    <a:p>
                      <a:pPr algn="l" rtl="0" fontAlgn="ctr"/>
                      <a:r>
                        <a:rPr lang="en-US" sz="1800" b="0" i="0" u="none" strike="noStrike">
                          <a:solidFill>
                            <a:srgbClr val="000000"/>
                          </a:solidFill>
                          <a:latin typeface="Calibri"/>
                        </a:rPr>
                        <a:t> Capacity Utilization – 30.85 MW STG Set</a:t>
                      </a:r>
                    </a:p>
                  </a:txBody>
                  <a:tcPr marL="0" marR="0" marT="0" marB="0" anchor="ctr"/>
                </a:tc>
                <a:tc>
                  <a:txBody>
                    <a:bodyPr/>
                    <a:lstStyle/>
                    <a:p>
                      <a:pPr algn="ctr" rtl="0" fontAlgn="ctr"/>
                      <a:r>
                        <a:rPr lang="en-US" sz="1600" b="0" i="0" u="none" strike="noStrike">
                          <a:solidFill>
                            <a:srgbClr val="000000"/>
                          </a:solidFill>
                          <a:latin typeface="Calibri"/>
                        </a:rPr>
                        <a:t>%</a:t>
                      </a:r>
                    </a:p>
                  </a:txBody>
                  <a:tcPr marL="0" marR="0" marT="0" marB="0" anchor="ctr"/>
                </a:tc>
                <a:tc>
                  <a:txBody>
                    <a:bodyPr/>
                    <a:lstStyle/>
                    <a:p>
                      <a:pPr algn="ctr" rtl="0" fontAlgn="ctr"/>
                      <a:r>
                        <a:rPr lang="en-US" sz="1600" b="1" i="0" u="none" strike="noStrike">
                          <a:solidFill>
                            <a:srgbClr val="000000"/>
                          </a:solidFill>
                          <a:latin typeface="+mn-lt"/>
                        </a:rPr>
                        <a:t>&gt; 95.00</a:t>
                      </a:r>
                    </a:p>
                  </a:txBody>
                  <a:tcPr marL="0" marR="0" marT="0" marB="0" anchor="ctr">
                    <a:solidFill>
                      <a:srgbClr val="99FF99"/>
                    </a:solidFill>
                  </a:tcPr>
                </a:tc>
                <a:tc>
                  <a:txBody>
                    <a:bodyPr/>
                    <a:lstStyle/>
                    <a:p>
                      <a:pPr algn="ctr" fontAlgn="b">
                        <a:buNone/>
                      </a:pPr>
                      <a:r>
                        <a:rPr lang="en-IN" sz="1600" b="1" i="0" u="none" strike="noStrike">
                          <a:solidFill>
                            <a:srgbClr val="000000"/>
                          </a:solidFill>
                          <a:effectLst/>
                          <a:latin typeface="Calibri" panose="020F0502020204030204" pitchFamily="34" charset="0"/>
                        </a:rPr>
                        <a:t>97.74</a:t>
                      </a:r>
                    </a:p>
                  </a:txBody>
                  <a:tcPr marL="9525" marR="9525" marT="9525" marB="0" anchor="ctr">
                    <a:solidFill>
                      <a:srgbClr val="CCFFFF"/>
                    </a:solidFill>
                  </a:tcPr>
                </a:tc>
                <a:tc>
                  <a:txBody>
                    <a:bodyPr/>
                    <a:lstStyle/>
                    <a:p>
                      <a:pPr algn="ctr" fontAlgn="b">
                        <a:buNone/>
                      </a:pPr>
                      <a:r>
                        <a:rPr lang="en-IN" sz="1600" b="1" i="0" u="none" strike="noStrike">
                          <a:solidFill>
                            <a:srgbClr val="000000"/>
                          </a:solidFill>
                          <a:effectLst/>
                          <a:latin typeface="Calibri" panose="020F0502020204030204" pitchFamily="34" charset="0"/>
                        </a:rPr>
                        <a:t>98.37</a:t>
                      </a:r>
                    </a:p>
                  </a:txBody>
                  <a:tcPr marL="9525" marR="9525" marT="9525" marB="0" anchor="ctr">
                    <a:solidFill>
                      <a:schemeClr val="accent6">
                        <a:lumMod val="40000"/>
                        <a:lumOff val="60000"/>
                      </a:schemeClr>
                    </a:solidFill>
                  </a:tcPr>
                </a:tc>
                <a:tc>
                  <a:txBody>
                    <a:bodyPr/>
                    <a:lstStyle/>
                    <a:p>
                      <a:pPr algn="ctr" fontAlgn="b">
                        <a:buNone/>
                      </a:pPr>
                      <a:r>
                        <a:rPr lang="en-IN" sz="1600" b="1" i="0" u="none" strike="noStrike">
                          <a:solidFill>
                            <a:srgbClr val="000000"/>
                          </a:solidFill>
                          <a:effectLst/>
                          <a:latin typeface="Calibri" panose="020F0502020204030204" pitchFamily="34" charset="0"/>
                        </a:rPr>
                        <a:t>97.35</a:t>
                      </a:r>
                    </a:p>
                  </a:txBody>
                  <a:tcPr marL="9525" marR="9525" marT="9525" marB="0" anchor="ctr">
                    <a:solidFill>
                      <a:srgbClr val="CCFFFF"/>
                    </a:solidFill>
                  </a:tcPr>
                </a:tc>
                <a:tc>
                  <a:txBody>
                    <a:bodyPr/>
                    <a:lstStyle/>
                    <a:p>
                      <a:pPr algn="ctr" fontAlgn="b">
                        <a:buNone/>
                      </a:pPr>
                      <a:r>
                        <a:rPr lang="en-IN" sz="1600" b="1" i="0" u="none" strike="noStrike">
                          <a:solidFill>
                            <a:srgbClr val="000000"/>
                          </a:solidFill>
                          <a:effectLst/>
                          <a:latin typeface="Calibri" panose="020F0502020204030204" pitchFamily="34" charset="0"/>
                        </a:rPr>
                        <a:t>92.77</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2"/>
                  </a:ext>
                </a:extLst>
              </a:tr>
              <a:tr h="619831">
                <a:tc>
                  <a:txBody>
                    <a:bodyPr/>
                    <a:lstStyle/>
                    <a:p>
                      <a:pPr algn="ctr" rtl="0" fontAlgn="ctr"/>
                      <a:r>
                        <a:rPr lang="en-US" sz="1800" b="0" i="0" u="none" strike="noStrike">
                          <a:solidFill>
                            <a:srgbClr val="000000"/>
                          </a:solidFill>
                          <a:latin typeface="Calibri"/>
                        </a:rPr>
                        <a:t>2.</a:t>
                      </a:r>
                    </a:p>
                  </a:txBody>
                  <a:tcPr marL="0" marR="0" marT="0" marB="0" anchor="ctr"/>
                </a:tc>
                <a:tc>
                  <a:txBody>
                    <a:bodyPr/>
                    <a:lstStyle/>
                    <a:p>
                      <a:pPr algn="l" rtl="0" fontAlgn="ctr"/>
                      <a:r>
                        <a:rPr lang="en-US" sz="1800" b="0" i="0" u="none" strike="noStrike">
                          <a:solidFill>
                            <a:srgbClr val="000000"/>
                          </a:solidFill>
                          <a:latin typeface="Calibri"/>
                        </a:rPr>
                        <a:t> </a:t>
                      </a:r>
                      <a:r>
                        <a:rPr lang="en-US" sz="1800" b="0" i="0" u="none" strike="noStrike">
                          <a:solidFill>
                            <a:srgbClr val="000000"/>
                          </a:solidFill>
                          <a:latin typeface="+mn-lt"/>
                        </a:rPr>
                        <a:t>Capacity Utilization – 3.0 MW _ Old  STG Set</a:t>
                      </a:r>
                    </a:p>
                  </a:txBody>
                  <a:tcPr marL="0" marR="0" marT="0" marB="0" anchor="ctr"/>
                </a:tc>
                <a:tc>
                  <a:txBody>
                    <a:bodyPr/>
                    <a:lstStyle/>
                    <a:p>
                      <a:pPr algn="ctr" rtl="0" fontAlgn="ctr"/>
                      <a:r>
                        <a:rPr lang="en-US" sz="1600" b="0" i="0" u="none" strike="noStrike">
                          <a:solidFill>
                            <a:srgbClr val="000000"/>
                          </a:solidFill>
                          <a:latin typeface="Calibri"/>
                        </a:rPr>
                        <a:t>%</a:t>
                      </a:r>
                    </a:p>
                  </a:txBody>
                  <a:tcPr marL="0" marR="0" marT="0" marB="0" anchor="ctr"/>
                </a:tc>
                <a:tc>
                  <a:txBody>
                    <a:bodyPr/>
                    <a:lstStyle/>
                    <a:p>
                      <a:pPr algn="ctr" rtl="0" fontAlgn="ctr"/>
                      <a:r>
                        <a:rPr lang="en-US" sz="1600" b="1" i="0" u="none" strike="noStrike">
                          <a:solidFill>
                            <a:srgbClr val="000000"/>
                          </a:solidFill>
                          <a:latin typeface="+mn-lt"/>
                        </a:rPr>
                        <a:t>&gt;</a:t>
                      </a:r>
                      <a:r>
                        <a:rPr lang="en-US" sz="1600" b="1" i="0" u="none" strike="noStrike" baseline="0">
                          <a:solidFill>
                            <a:srgbClr val="000000"/>
                          </a:solidFill>
                          <a:latin typeface="+mn-lt"/>
                        </a:rPr>
                        <a:t> </a:t>
                      </a:r>
                      <a:r>
                        <a:rPr lang="en-US" sz="1600" b="1" i="0" u="none" strike="noStrike">
                          <a:solidFill>
                            <a:srgbClr val="000000"/>
                          </a:solidFill>
                          <a:latin typeface="+mn-lt"/>
                        </a:rPr>
                        <a:t>90.00</a:t>
                      </a:r>
                    </a:p>
                  </a:txBody>
                  <a:tcPr marL="0" marR="0" marT="0" marB="0" anchor="ctr">
                    <a:solidFill>
                      <a:srgbClr val="99FF99"/>
                    </a:solidFill>
                  </a:tcPr>
                </a:tc>
                <a:tc>
                  <a:txBody>
                    <a:bodyPr/>
                    <a:lstStyle/>
                    <a:p>
                      <a:pPr algn="ctr" fontAlgn="b">
                        <a:buNone/>
                      </a:pPr>
                      <a:r>
                        <a:rPr lang="en-IN" sz="1600" b="1" i="0" u="none" strike="noStrike">
                          <a:solidFill>
                            <a:srgbClr val="000000"/>
                          </a:solidFill>
                          <a:effectLst/>
                          <a:latin typeface="Calibri" panose="020F0502020204030204" pitchFamily="34" charset="0"/>
                        </a:rPr>
                        <a:t>84.73</a:t>
                      </a:r>
                    </a:p>
                  </a:txBody>
                  <a:tcPr marL="9525" marR="9525" marT="9525" marB="0" anchor="ctr">
                    <a:solidFill>
                      <a:srgbClr val="CCFFFF"/>
                    </a:solidFill>
                  </a:tcPr>
                </a:tc>
                <a:tc>
                  <a:txBody>
                    <a:bodyPr/>
                    <a:lstStyle/>
                    <a:p>
                      <a:pPr algn="ctr" fontAlgn="b">
                        <a:buNone/>
                      </a:pPr>
                      <a:r>
                        <a:rPr lang="en-IN" sz="1600" b="1" i="0" u="none" strike="noStrike">
                          <a:solidFill>
                            <a:srgbClr val="000000"/>
                          </a:solidFill>
                          <a:effectLst/>
                          <a:latin typeface="Calibri" panose="020F0502020204030204" pitchFamily="34" charset="0"/>
                        </a:rPr>
                        <a:t>90.82</a:t>
                      </a:r>
                    </a:p>
                  </a:txBody>
                  <a:tcPr marL="9525" marR="9525" marT="9525" marB="0" anchor="ctr">
                    <a:solidFill>
                      <a:schemeClr val="accent6">
                        <a:lumMod val="40000"/>
                        <a:lumOff val="60000"/>
                      </a:schemeClr>
                    </a:solidFill>
                  </a:tcPr>
                </a:tc>
                <a:tc>
                  <a:txBody>
                    <a:bodyPr/>
                    <a:lstStyle/>
                    <a:p>
                      <a:pPr algn="ctr" fontAlgn="b">
                        <a:buNone/>
                      </a:pPr>
                      <a:r>
                        <a:rPr lang="en-IN" sz="1600" b="1" i="0" u="none" strike="noStrike">
                          <a:solidFill>
                            <a:srgbClr val="000000"/>
                          </a:solidFill>
                          <a:effectLst/>
                          <a:latin typeface="Calibri" panose="020F0502020204030204" pitchFamily="34" charset="0"/>
                        </a:rPr>
                        <a:t>92.71</a:t>
                      </a:r>
                    </a:p>
                  </a:txBody>
                  <a:tcPr marL="9525" marR="9525" marT="9525" marB="0" anchor="ctr">
                    <a:solidFill>
                      <a:srgbClr val="CCFFFF"/>
                    </a:solidFill>
                  </a:tcPr>
                </a:tc>
                <a:tc>
                  <a:txBody>
                    <a:bodyPr/>
                    <a:lstStyle/>
                    <a:p>
                      <a:pPr algn="ctr" fontAlgn="b">
                        <a:buNone/>
                      </a:pPr>
                      <a:r>
                        <a:rPr lang="en-IN" sz="1600" b="1" i="0" u="none" strike="noStrike">
                          <a:solidFill>
                            <a:srgbClr val="000000"/>
                          </a:solidFill>
                          <a:effectLst/>
                          <a:latin typeface="Calibri" panose="020F0502020204030204" pitchFamily="34" charset="0"/>
                        </a:rPr>
                        <a:t>91.23</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3"/>
                  </a:ext>
                </a:extLst>
              </a:tr>
              <a:tr h="619831">
                <a:tc>
                  <a:txBody>
                    <a:bodyPr/>
                    <a:lstStyle/>
                    <a:p>
                      <a:pPr algn="ctr" rtl="0" fontAlgn="ctr"/>
                      <a:r>
                        <a:rPr lang="en-US" sz="1800" b="0" i="0" u="none" strike="noStrike">
                          <a:solidFill>
                            <a:srgbClr val="000000"/>
                          </a:solidFill>
                          <a:latin typeface="Calibri"/>
                        </a:rPr>
                        <a:t>3.</a:t>
                      </a:r>
                    </a:p>
                  </a:txBody>
                  <a:tcPr marL="0" marR="0" marT="0" marB="0" anchor="ctr"/>
                </a:tc>
                <a:tc>
                  <a:txBody>
                    <a:bodyPr/>
                    <a:lstStyle/>
                    <a:p>
                      <a:pPr algn="l" rtl="0" fontAlgn="ctr"/>
                      <a:r>
                        <a:rPr lang="en-US" sz="1800" b="0" i="0" u="none" strike="noStrike" baseline="0">
                          <a:solidFill>
                            <a:srgbClr val="000000"/>
                          </a:solidFill>
                          <a:latin typeface="+mn-lt"/>
                        </a:rPr>
                        <a:t> </a:t>
                      </a:r>
                      <a:r>
                        <a:rPr lang="en-US" sz="1800" b="0" i="0" u="none" strike="noStrike">
                          <a:solidFill>
                            <a:srgbClr val="000000"/>
                          </a:solidFill>
                          <a:latin typeface="+mn-lt"/>
                        </a:rPr>
                        <a:t>Capacity Utilization – 3.0 MW _ New  STG Set</a:t>
                      </a:r>
                    </a:p>
                  </a:txBody>
                  <a:tcPr marL="0" marR="0" marT="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latin typeface="+mn-lt"/>
                        </a:rPr>
                        <a:t>%</a:t>
                      </a:r>
                    </a:p>
                  </a:txBody>
                  <a:tcPr marL="0" marR="0" marT="0" marB="0" anchor="ctr"/>
                </a:tc>
                <a:tc>
                  <a:txBody>
                    <a:bodyPr/>
                    <a:lstStyle/>
                    <a:p>
                      <a:pPr algn="ctr" rtl="0" fontAlgn="ctr"/>
                      <a:r>
                        <a:rPr lang="en-US" sz="1600" b="1" i="0" u="none" strike="noStrike">
                          <a:solidFill>
                            <a:srgbClr val="000000"/>
                          </a:solidFill>
                          <a:latin typeface="+mn-lt"/>
                        </a:rPr>
                        <a:t>&gt; 75.00</a:t>
                      </a:r>
                    </a:p>
                  </a:txBody>
                  <a:tcPr marL="0" marR="0" marT="0" marB="0" anchor="ctr">
                    <a:solidFill>
                      <a:srgbClr val="99FF99"/>
                    </a:solidFill>
                  </a:tcPr>
                </a:tc>
                <a:tc>
                  <a:txBody>
                    <a:bodyPr/>
                    <a:lstStyle/>
                    <a:p>
                      <a:pPr algn="ctr" fontAlgn="b">
                        <a:buNone/>
                      </a:pPr>
                      <a:r>
                        <a:rPr lang="en-IN" sz="1600" b="1" i="0" u="none" strike="noStrike">
                          <a:solidFill>
                            <a:srgbClr val="000000"/>
                          </a:solidFill>
                          <a:effectLst/>
                          <a:latin typeface="Calibri" panose="020F0502020204030204" pitchFamily="34" charset="0"/>
                        </a:rPr>
                        <a:t>82.36</a:t>
                      </a:r>
                    </a:p>
                  </a:txBody>
                  <a:tcPr marL="9525" marR="9525" marT="9525" marB="0" anchor="ctr">
                    <a:solidFill>
                      <a:srgbClr val="CCFFFF"/>
                    </a:solidFill>
                  </a:tcPr>
                </a:tc>
                <a:tc>
                  <a:txBody>
                    <a:bodyPr/>
                    <a:lstStyle/>
                    <a:p>
                      <a:pPr algn="ctr" fontAlgn="b">
                        <a:buNone/>
                      </a:pPr>
                      <a:r>
                        <a:rPr lang="en-IN" sz="1600" b="1" i="0" u="none" strike="noStrike">
                          <a:solidFill>
                            <a:srgbClr val="000000"/>
                          </a:solidFill>
                          <a:effectLst/>
                          <a:latin typeface="Calibri" panose="020F0502020204030204" pitchFamily="34" charset="0"/>
                        </a:rPr>
                        <a:t>87.92</a:t>
                      </a:r>
                    </a:p>
                  </a:txBody>
                  <a:tcPr marL="9525" marR="9525" marT="9525" marB="0" anchor="ctr">
                    <a:solidFill>
                      <a:schemeClr val="accent6">
                        <a:lumMod val="40000"/>
                        <a:lumOff val="60000"/>
                      </a:schemeClr>
                    </a:solidFill>
                  </a:tcPr>
                </a:tc>
                <a:tc>
                  <a:txBody>
                    <a:bodyPr/>
                    <a:lstStyle/>
                    <a:p>
                      <a:pPr algn="ctr" fontAlgn="b">
                        <a:buNone/>
                      </a:pPr>
                      <a:r>
                        <a:rPr lang="en-IN" sz="1600" b="1" i="0" u="none" strike="noStrike">
                          <a:solidFill>
                            <a:srgbClr val="000000"/>
                          </a:solidFill>
                          <a:effectLst/>
                          <a:latin typeface="Calibri" panose="020F0502020204030204" pitchFamily="34" charset="0"/>
                        </a:rPr>
                        <a:t>86.75</a:t>
                      </a:r>
                    </a:p>
                  </a:txBody>
                  <a:tcPr marL="9525" marR="9525" marT="9525" marB="0" anchor="ctr">
                    <a:solidFill>
                      <a:srgbClr val="CCFFFF"/>
                    </a:solidFill>
                  </a:tcPr>
                </a:tc>
                <a:tc>
                  <a:txBody>
                    <a:bodyPr/>
                    <a:lstStyle/>
                    <a:p>
                      <a:pPr algn="ctr" fontAlgn="b">
                        <a:buNone/>
                      </a:pPr>
                      <a:r>
                        <a:rPr lang="en-IN" sz="1600" b="1" i="0" u="none" strike="noStrike">
                          <a:solidFill>
                            <a:srgbClr val="000000"/>
                          </a:solidFill>
                          <a:effectLst/>
                          <a:latin typeface="Calibri" panose="020F0502020204030204" pitchFamily="34" charset="0"/>
                        </a:rPr>
                        <a:t>82.19</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5"/>
                  </a:ext>
                </a:extLst>
              </a:tr>
              <a:tr h="619831">
                <a:tc>
                  <a:txBody>
                    <a:bodyPr/>
                    <a:lstStyle/>
                    <a:p>
                      <a:pPr algn="ctr" rtl="0" fontAlgn="ctr"/>
                      <a:r>
                        <a:rPr lang="en-US" sz="1800" b="0" i="0" u="none" strike="noStrike">
                          <a:solidFill>
                            <a:srgbClr val="000000"/>
                          </a:solidFill>
                          <a:latin typeface="Calibri"/>
                        </a:rPr>
                        <a:t>4.</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a:solidFill>
                            <a:srgbClr val="000000"/>
                          </a:solidFill>
                          <a:latin typeface="+mn-lt"/>
                        </a:rPr>
                        <a:t>Capacity Utilization – 4.0 MW  STG Set</a:t>
                      </a:r>
                    </a:p>
                  </a:txBody>
                  <a:tcPr marL="0" marR="0" marT="0" marB="0" anchor="ctr"/>
                </a:tc>
                <a:tc>
                  <a:txBody>
                    <a:bodyPr/>
                    <a:lstStyle/>
                    <a:p>
                      <a:pPr algn="ctr" rtl="0" fontAlgn="ctr"/>
                      <a:r>
                        <a:rPr lang="en-US" sz="1600" b="0" i="0" u="none" strike="noStrike">
                          <a:solidFill>
                            <a:srgbClr val="000000"/>
                          </a:solidFill>
                          <a:latin typeface="Calibri"/>
                        </a:rPr>
                        <a:t>%</a:t>
                      </a:r>
                    </a:p>
                  </a:txBody>
                  <a:tcPr marL="0" marR="0" marT="0" marB="0" anchor="ctr"/>
                </a:tc>
                <a:tc>
                  <a:txBody>
                    <a:bodyPr/>
                    <a:lstStyle/>
                    <a:p>
                      <a:pPr algn="ctr" rtl="0" fontAlgn="ctr"/>
                      <a:r>
                        <a:rPr lang="en-US" sz="1600" b="1" i="0" u="none" strike="noStrike">
                          <a:solidFill>
                            <a:srgbClr val="000000"/>
                          </a:solidFill>
                          <a:latin typeface="+mn-lt"/>
                        </a:rPr>
                        <a:t>&gt; 90.00</a:t>
                      </a:r>
                    </a:p>
                  </a:txBody>
                  <a:tcPr marL="0" marR="0" marT="0" marB="0" anchor="ctr">
                    <a:solidFill>
                      <a:srgbClr val="99FF99"/>
                    </a:solidFill>
                  </a:tcPr>
                </a:tc>
                <a:tc>
                  <a:txBody>
                    <a:bodyPr/>
                    <a:lstStyle/>
                    <a:p>
                      <a:pPr algn="ctr" fontAlgn="b">
                        <a:buNone/>
                      </a:pPr>
                      <a:r>
                        <a:rPr lang="en-IN" sz="1600" b="1" i="0" u="none" strike="noStrike">
                          <a:solidFill>
                            <a:srgbClr val="000000"/>
                          </a:solidFill>
                          <a:effectLst/>
                          <a:latin typeface="Calibri" panose="020F0502020204030204" pitchFamily="34" charset="0"/>
                        </a:rPr>
                        <a:t>53.90</a:t>
                      </a:r>
                    </a:p>
                  </a:txBody>
                  <a:tcPr marL="9525" marR="9525" marT="9525" marB="0" anchor="ctr">
                    <a:solidFill>
                      <a:srgbClr val="CCFFFF"/>
                    </a:solidFill>
                  </a:tcPr>
                </a:tc>
                <a:tc>
                  <a:txBody>
                    <a:bodyPr/>
                    <a:lstStyle/>
                    <a:p>
                      <a:pPr algn="ctr" fontAlgn="b">
                        <a:buNone/>
                      </a:pPr>
                      <a:r>
                        <a:rPr lang="en-IN" sz="1600" b="1" i="0" u="none" strike="noStrike">
                          <a:solidFill>
                            <a:srgbClr val="000000"/>
                          </a:solidFill>
                          <a:effectLst/>
                          <a:latin typeface="Calibri" panose="020F0502020204030204" pitchFamily="34" charset="0"/>
                        </a:rPr>
                        <a:t>99.48</a:t>
                      </a:r>
                    </a:p>
                  </a:txBody>
                  <a:tcPr marL="9525" marR="9525" marT="9525" marB="0" anchor="ctr">
                    <a:solidFill>
                      <a:schemeClr val="accent6">
                        <a:lumMod val="40000"/>
                        <a:lumOff val="60000"/>
                      </a:schemeClr>
                    </a:solidFill>
                  </a:tcPr>
                </a:tc>
                <a:tc>
                  <a:txBody>
                    <a:bodyPr/>
                    <a:lstStyle/>
                    <a:p>
                      <a:pPr algn="ctr" fontAlgn="b">
                        <a:buNone/>
                      </a:pPr>
                      <a:r>
                        <a:rPr lang="en-IN" sz="1600" b="1" i="0" u="none" strike="noStrike">
                          <a:solidFill>
                            <a:srgbClr val="000000"/>
                          </a:solidFill>
                          <a:effectLst/>
                          <a:latin typeface="Calibri" panose="020F0502020204030204" pitchFamily="34" charset="0"/>
                        </a:rPr>
                        <a:t>93.46</a:t>
                      </a:r>
                    </a:p>
                  </a:txBody>
                  <a:tcPr marL="9525" marR="9525" marT="9525" marB="0" anchor="ctr">
                    <a:solidFill>
                      <a:srgbClr val="CCFFFF"/>
                    </a:solidFill>
                  </a:tcPr>
                </a:tc>
                <a:tc>
                  <a:txBody>
                    <a:bodyPr/>
                    <a:lstStyle/>
                    <a:p>
                      <a:pPr algn="ctr" fontAlgn="b">
                        <a:buNone/>
                      </a:pPr>
                      <a:r>
                        <a:rPr lang="en-IN" sz="1600" b="1" i="0" u="none" strike="noStrike">
                          <a:solidFill>
                            <a:srgbClr val="000000"/>
                          </a:solidFill>
                          <a:effectLst/>
                          <a:latin typeface="Calibri" panose="020F0502020204030204" pitchFamily="34" charset="0"/>
                        </a:rPr>
                        <a:t>88.93</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4"/>
                  </a:ext>
                </a:extLst>
              </a:tr>
              <a:tr h="619831">
                <a:tc>
                  <a:txBody>
                    <a:bodyPr/>
                    <a:lstStyle/>
                    <a:p>
                      <a:pPr algn="ctr" rtl="0" fontAlgn="ctr"/>
                      <a:r>
                        <a:rPr lang="en-US" sz="1600" b="0" i="0" u="none" strike="noStrike">
                          <a:solidFill>
                            <a:srgbClr val="000000"/>
                          </a:solidFill>
                          <a:latin typeface="Calibri"/>
                        </a:rPr>
                        <a:t>5.</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a:solidFill>
                            <a:srgbClr val="000000"/>
                          </a:solidFill>
                          <a:latin typeface="Calibri"/>
                        </a:rPr>
                        <a:t> Aux. Consumption</a:t>
                      </a:r>
                      <a:r>
                        <a:rPr lang="fr-FR" sz="1800" b="0" i="0" u="none" strike="noStrike" baseline="0">
                          <a:solidFill>
                            <a:srgbClr val="000000"/>
                          </a:solidFill>
                          <a:latin typeface="Calibri"/>
                        </a:rPr>
                        <a:t> of </a:t>
                      </a:r>
                      <a:r>
                        <a:rPr lang="fr-FR" sz="1800" b="0" i="0" u="none" strike="noStrike">
                          <a:solidFill>
                            <a:srgbClr val="000000"/>
                          </a:solidFill>
                          <a:latin typeface="Calibri"/>
                        </a:rPr>
                        <a:t>30.85 MW</a:t>
                      </a:r>
                      <a:endParaRPr lang="fr-FR" sz="1800" b="0" i="0" u="none" strike="noStrike">
                        <a:solidFill>
                          <a:srgbClr val="000000"/>
                        </a:solidFill>
                        <a:latin typeface="+mn-lt"/>
                      </a:endParaRPr>
                    </a:p>
                  </a:txBody>
                  <a:tcPr marL="0" marR="0" marT="0" marB="0" anchor="ctr"/>
                </a:tc>
                <a:tc>
                  <a:txBody>
                    <a:bodyPr/>
                    <a:lstStyle/>
                    <a:p>
                      <a:pPr algn="ctr" rtl="0" fontAlgn="ctr"/>
                      <a:r>
                        <a:rPr lang="en-US" sz="1800" b="0" i="0" u="none" strike="noStrike">
                          <a:solidFill>
                            <a:srgbClr val="000000"/>
                          </a:solidFill>
                          <a:latin typeface="Calibri"/>
                        </a:rPr>
                        <a:t>%</a:t>
                      </a:r>
                    </a:p>
                  </a:txBody>
                  <a:tcPr marL="0" marR="0" marT="0" marB="0" anchor="ctr"/>
                </a:tc>
                <a:tc>
                  <a:txBody>
                    <a:bodyPr/>
                    <a:lstStyle/>
                    <a:p>
                      <a:pPr marL="0" algn="ctr" defTabSz="914400" rtl="0" eaLnBrk="1" fontAlgn="ctr" latinLnBrk="0" hangingPunct="1"/>
                      <a:r>
                        <a:rPr lang="en-US" sz="1600" b="1" i="0" u="none" strike="noStrike" kern="1200">
                          <a:solidFill>
                            <a:srgbClr val="000000"/>
                          </a:solidFill>
                          <a:latin typeface="+mn-lt"/>
                          <a:ea typeface="+mn-ea"/>
                          <a:cs typeface="+mn-cs"/>
                        </a:rPr>
                        <a:t>&lt; 9.20</a:t>
                      </a:r>
                    </a:p>
                  </a:txBody>
                  <a:tcPr marL="0" marR="0" marT="0" marB="0" anchor="ctr">
                    <a:solidFill>
                      <a:srgbClr val="99FF99"/>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8.26</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8.32</a:t>
                      </a:r>
                    </a:p>
                  </a:txBody>
                  <a:tcPr marL="9525" marR="9525" marT="9525" marB="0" anchor="ctr">
                    <a:solidFill>
                      <a:schemeClr val="accent6">
                        <a:lumMod val="40000"/>
                        <a:lumOff val="60000"/>
                      </a:schemeClr>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8.29</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8.88</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9"/>
                  </a:ext>
                </a:extLst>
              </a:tr>
              <a:tr h="619831">
                <a:tc>
                  <a:txBody>
                    <a:bodyPr/>
                    <a:lstStyle/>
                    <a:p>
                      <a:pPr algn="ctr" rtl="0" fontAlgn="ctr"/>
                      <a:r>
                        <a:rPr lang="en-US" sz="1600" b="0" i="0" u="none" strike="noStrike">
                          <a:solidFill>
                            <a:srgbClr val="000000"/>
                          </a:solidFill>
                          <a:latin typeface="Calibri"/>
                        </a:rPr>
                        <a:t>6.</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a:solidFill>
                            <a:srgbClr val="000000"/>
                          </a:solidFill>
                          <a:latin typeface="Calibri"/>
                        </a:rPr>
                        <a:t> </a:t>
                      </a:r>
                      <a:r>
                        <a:rPr lang="fr-FR" sz="1800" b="0" i="0" u="none" strike="noStrike">
                          <a:solidFill>
                            <a:srgbClr val="000000"/>
                          </a:solidFill>
                          <a:latin typeface="+mn-lt"/>
                        </a:rPr>
                        <a:t>Aux. Consumption</a:t>
                      </a:r>
                      <a:r>
                        <a:rPr lang="fr-FR" sz="1800" b="0" i="0" u="none" strike="noStrike" baseline="0">
                          <a:solidFill>
                            <a:srgbClr val="000000"/>
                          </a:solidFill>
                          <a:latin typeface="+mn-lt"/>
                        </a:rPr>
                        <a:t> of 4</a:t>
                      </a:r>
                      <a:r>
                        <a:rPr lang="fr-FR" sz="1800" b="0" i="0" u="none" strike="noStrike">
                          <a:solidFill>
                            <a:srgbClr val="000000"/>
                          </a:solidFill>
                          <a:latin typeface="+mn-lt"/>
                        </a:rPr>
                        <a:t> MW</a:t>
                      </a:r>
                    </a:p>
                  </a:txBody>
                  <a:tcPr marL="0" marR="0" marT="0" marB="0" anchor="ctr"/>
                </a:tc>
                <a:tc>
                  <a:txBody>
                    <a:bodyPr/>
                    <a:lstStyle/>
                    <a:p>
                      <a:pPr algn="ctr" rtl="0" fontAlgn="ctr"/>
                      <a:r>
                        <a:rPr lang="en-US" sz="1800" b="0" i="0" u="none" strike="noStrike">
                          <a:solidFill>
                            <a:srgbClr val="000000"/>
                          </a:solidFill>
                          <a:latin typeface="Calibri"/>
                        </a:rPr>
                        <a:t>%</a:t>
                      </a:r>
                    </a:p>
                  </a:txBody>
                  <a:tcPr marL="0" marR="0" marT="0" marB="0" anchor="ctr"/>
                </a:tc>
                <a:tc>
                  <a:txBody>
                    <a:bodyPr/>
                    <a:lstStyle/>
                    <a:p>
                      <a:pPr marL="0" algn="ctr" defTabSz="914400" rtl="0" eaLnBrk="1" fontAlgn="ctr" latinLnBrk="0" hangingPunct="1"/>
                      <a:r>
                        <a:rPr lang="en-US" sz="1600" b="1" i="0" u="none" strike="noStrike" kern="1200">
                          <a:solidFill>
                            <a:srgbClr val="000000"/>
                          </a:solidFill>
                          <a:latin typeface="+mn-lt"/>
                          <a:ea typeface="+mn-ea"/>
                          <a:cs typeface="+mn-cs"/>
                        </a:rPr>
                        <a:t>&lt; 20.00</a:t>
                      </a:r>
                    </a:p>
                  </a:txBody>
                  <a:tcPr marL="0" marR="0" marT="0" marB="0" anchor="ctr">
                    <a:solidFill>
                      <a:srgbClr val="99FF99"/>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16.39</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14.52</a:t>
                      </a:r>
                    </a:p>
                  </a:txBody>
                  <a:tcPr marL="9525" marR="9525" marT="9525" marB="0" anchor="ctr">
                    <a:solidFill>
                      <a:schemeClr val="accent6">
                        <a:lumMod val="40000"/>
                        <a:lumOff val="60000"/>
                      </a:schemeClr>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15.47</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16.82</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10"/>
                  </a:ext>
                </a:extLst>
              </a:tr>
              <a:tr h="619831">
                <a:tc>
                  <a:txBody>
                    <a:bodyPr/>
                    <a:lstStyle/>
                    <a:p>
                      <a:pPr algn="ctr" rtl="0" fontAlgn="ctr"/>
                      <a:r>
                        <a:rPr lang="en-US" sz="1600" b="0" i="0" u="none" strike="noStrike">
                          <a:solidFill>
                            <a:srgbClr val="000000"/>
                          </a:solidFill>
                          <a:latin typeface="Calibri"/>
                        </a:rPr>
                        <a:t>7.</a:t>
                      </a:r>
                    </a:p>
                  </a:txBody>
                  <a:tcPr marL="0" marR="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a:solidFill>
                            <a:srgbClr val="000000"/>
                          </a:solidFill>
                          <a:latin typeface="+mn-lt"/>
                        </a:rPr>
                        <a:t>Power Consumption Per Ton of Cane Crushed </a:t>
                      </a:r>
                      <a:endParaRPr lang="en-US" sz="1800" b="1" i="0" u="none" strike="noStrike">
                        <a:solidFill>
                          <a:srgbClr val="000000"/>
                        </a:solidFill>
                        <a:latin typeface="+mn-lt"/>
                      </a:endParaRPr>
                    </a:p>
                  </a:txBody>
                  <a:tcPr marL="0" marR="0" marT="0" marB="0" anchor="ctr"/>
                </a:tc>
                <a:tc>
                  <a:txBody>
                    <a:bodyPr/>
                    <a:lstStyle/>
                    <a:p>
                      <a:pPr algn="ctr" fontAlgn="b"/>
                      <a:r>
                        <a:rPr lang="en-US" sz="1500" b="1" i="0" u="none" strike="noStrike">
                          <a:solidFill>
                            <a:srgbClr val="000000"/>
                          </a:solidFill>
                          <a:effectLst/>
                          <a:latin typeface="Calibri" panose="020F0502020204030204" pitchFamily="34" charset="0"/>
                        </a:rPr>
                        <a:t>KWH/Ton on Cane</a:t>
                      </a:r>
                    </a:p>
                  </a:txBody>
                  <a:tcPr marL="9525" marR="9525" marT="9525" marB="0" anchor="ctr"/>
                </a:tc>
                <a:tc>
                  <a:txBody>
                    <a:bodyPr/>
                    <a:lstStyle/>
                    <a:p>
                      <a:pPr algn="ctr" fontAlgn="ctr"/>
                      <a:r>
                        <a:rPr lang="en-US" sz="1600" b="1" i="0" u="none" strike="noStrike">
                          <a:solidFill>
                            <a:srgbClr val="000000"/>
                          </a:solidFill>
                          <a:effectLst/>
                          <a:latin typeface="Calibri" panose="020F0502020204030204" pitchFamily="34" charset="0"/>
                        </a:rPr>
                        <a:t>&lt; 31.54</a:t>
                      </a:r>
                    </a:p>
                  </a:txBody>
                  <a:tcPr marL="9525" marR="9525" marT="9525" marB="0" anchor="ctr">
                    <a:solidFill>
                      <a:srgbClr val="99FF99"/>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31.48</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32.04</a:t>
                      </a:r>
                    </a:p>
                  </a:txBody>
                  <a:tcPr marL="9525" marR="9525" marT="9525" marB="0" anchor="ctr">
                    <a:solidFill>
                      <a:schemeClr val="accent6">
                        <a:lumMod val="40000"/>
                        <a:lumOff val="60000"/>
                      </a:schemeClr>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31.89</a:t>
                      </a:r>
                    </a:p>
                  </a:txBody>
                  <a:tcPr marL="9525" marR="9525" marT="9525" marB="0" anchor="ctr">
                    <a:solidFill>
                      <a:srgbClr val="CCFFFF"/>
                    </a:solidFill>
                  </a:tcPr>
                </a:tc>
                <a:tc>
                  <a:txBody>
                    <a:bodyPr/>
                    <a:lstStyle/>
                    <a:p>
                      <a:pPr marL="0" algn="ctr" defTabSz="914400" rtl="0" eaLnBrk="1" fontAlgn="b" latinLnBrk="0" hangingPunct="1">
                        <a:buNone/>
                      </a:pPr>
                      <a:r>
                        <a:rPr lang="en-IN" sz="1600" b="1" i="0" u="none" strike="noStrike" kern="1200">
                          <a:solidFill>
                            <a:srgbClr val="000000"/>
                          </a:solidFill>
                          <a:effectLst/>
                          <a:latin typeface="Calibri" panose="020F0502020204030204" pitchFamily="34" charset="0"/>
                          <a:ea typeface="+mn-ea"/>
                          <a:cs typeface="+mn-cs"/>
                        </a:rPr>
                        <a:t>32.22</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399653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52800" y="137708"/>
            <a:ext cx="5410200" cy="609600"/>
          </a:xfrm>
        </p:spPr>
        <p:txBody>
          <a:bodyPr>
            <a:noAutofit/>
          </a:bodyPr>
          <a:lstStyle/>
          <a:p>
            <a:pPr algn="ctr"/>
            <a:r>
              <a:rPr lang="en-IN" sz="2400" b="1"/>
              <a:t>KEY OPERATIONAL PARAMETERS     </a:t>
            </a:r>
            <a:r>
              <a:rPr lang="en-US" sz="2400" b="1"/>
              <a:t>30.85 MW PP (150 TPH BOILER)</a:t>
            </a:r>
            <a:endParaRPr lang="en-IN" sz="2400" b="1"/>
          </a:p>
        </p:txBody>
      </p:sp>
      <p:graphicFrame>
        <p:nvGraphicFramePr>
          <p:cNvPr id="9" name="Table 8"/>
          <p:cNvGraphicFramePr>
            <a:graphicFrameLocks noGrp="1"/>
          </p:cNvGraphicFramePr>
          <p:nvPr/>
        </p:nvGraphicFramePr>
        <p:xfrm>
          <a:off x="152402" y="1066802"/>
          <a:ext cx="6644183" cy="5425651"/>
        </p:xfrm>
        <a:graphic>
          <a:graphicData uri="http://schemas.openxmlformats.org/drawingml/2006/table">
            <a:tbl>
              <a:tblPr/>
              <a:tblGrid>
                <a:gridCol w="1198726">
                  <a:extLst>
                    <a:ext uri="{9D8B030D-6E8A-4147-A177-3AD203B41FA5}">
                      <a16:colId xmlns:a16="http://schemas.microsoft.com/office/drawing/2014/main" val="20000"/>
                    </a:ext>
                  </a:extLst>
                </a:gridCol>
                <a:gridCol w="545911">
                  <a:extLst>
                    <a:ext uri="{9D8B030D-6E8A-4147-A177-3AD203B41FA5}">
                      <a16:colId xmlns:a16="http://schemas.microsoft.com/office/drawing/2014/main" val="20001"/>
                    </a:ext>
                  </a:extLst>
                </a:gridCol>
                <a:gridCol w="705272">
                  <a:extLst>
                    <a:ext uri="{9D8B030D-6E8A-4147-A177-3AD203B41FA5}">
                      <a16:colId xmlns:a16="http://schemas.microsoft.com/office/drawing/2014/main" val="20002"/>
                    </a:ext>
                  </a:extLst>
                </a:gridCol>
                <a:gridCol w="711265">
                  <a:extLst>
                    <a:ext uri="{9D8B030D-6E8A-4147-A177-3AD203B41FA5}">
                      <a16:colId xmlns:a16="http://schemas.microsoft.com/office/drawing/2014/main" val="20003"/>
                    </a:ext>
                  </a:extLst>
                </a:gridCol>
                <a:gridCol w="711265">
                  <a:extLst>
                    <a:ext uri="{9D8B030D-6E8A-4147-A177-3AD203B41FA5}">
                      <a16:colId xmlns:a16="http://schemas.microsoft.com/office/drawing/2014/main" val="20004"/>
                    </a:ext>
                  </a:extLst>
                </a:gridCol>
                <a:gridCol w="710932">
                  <a:extLst>
                    <a:ext uri="{9D8B030D-6E8A-4147-A177-3AD203B41FA5}">
                      <a16:colId xmlns:a16="http://schemas.microsoft.com/office/drawing/2014/main" val="20005"/>
                    </a:ext>
                  </a:extLst>
                </a:gridCol>
                <a:gridCol w="655093">
                  <a:extLst>
                    <a:ext uri="{9D8B030D-6E8A-4147-A177-3AD203B41FA5}">
                      <a16:colId xmlns:a16="http://schemas.microsoft.com/office/drawing/2014/main" val="20006"/>
                    </a:ext>
                  </a:extLst>
                </a:gridCol>
                <a:gridCol w="696035">
                  <a:extLst>
                    <a:ext uri="{9D8B030D-6E8A-4147-A177-3AD203B41FA5}">
                      <a16:colId xmlns:a16="http://schemas.microsoft.com/office/drawing/2014/main" val="20007"/>
                    </a:ext>
                  </a:extLst>
                </a:gridCol>
                <a:gridCol w="709684">
                  <a:extLst>
                    <a:ext uri="{9D8B030D-6E8A-4147-A177-3AD203B41FA5}">
                      <a16:colId xmlns:a16="http://schemas.microsoft.com/office/drawing/2014/main" val="20008"/>
                    </a:ext>
                  </a:extLst>
                </a:gridCol>
              </a:tblGrid>
              <a:tr h="372352">
                <a:tc rowSpan="2">
                  <a:txBody>
                    <a:bodyPr/>
                    <a:lstStyle/>
                    <a:p>
                      <a:pPr algn="ctr" rtl="0" fontAlgn="ctr"/>
                      <a:r>
                        <a:rPr lang="en-US" sz="1600" b="1" i="0" u="none" strike="noStrike">
                          <a:solidFill>
                            <a:srgbClr val="000000"/>
                          </a:solidFill>
                          <a:latin typeface="Calibri"/>
                        </a:rPr>
                        <a:t>Parameters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rowSpan="2">
                  <a:txBody>
                    <a:bodyPr/>
                    <a:lstStyle/>
                    <a:p>
                      <a:pPr algn="ctr" rtl="0" fontAlgn="ctr"/>
                      <a:r>
                        <a:rPr lang="en-US" sz="1600" b="1" i="0" u="none" strike="noStrike">
                          <a:solidFill>
                            <a:srgbClr val="000000"/>
                          </a:solidFill>
                          <a:latin typeface="Calibri"/>
                        </a:rPr>
                        <a:t>UOM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gridSpan="7">
                  <a:txBody>
                    <a:bodyPr/>
                    <a:lstStyle/>
                    <a:p>
                      <a:pPr algn="ctr" fontAlgn="t"/>
                      <a:r>
                        <a:rPr lang="en-US" sz="1600" b="1" i="0" u="none" strike="noStrike">
                          <a:solidFill>
                            <a:srgbClr val="000000"/>
                          </a:solidFill>
                          <a:latin typeface="Calibri"/>
                        </a:rPr>
                        <a:t>DATE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8528">
                <a:tc vMerge="1">
                  <a:txBody>
                    <a:bodyPr/>
                    <a:lstStyle/>
                    <a:p>
                      <a:endParaRPr lang="en-US"/>
                    </a:p>
                  </a:txBody>
                  <a:tcPr/>
                </a:tc>
                <a:tc vMerge="1">
                  <a:txBody>
                    <a:bodyPr/>
                    <a:lstStyle/>
                    <a:p>
                      <a:endParaRPr lang="en-US"/>
                    </a:p>
                  </a:txBody>
                  <a:tcPr/>
                </a:tc>
                <a:tc>
                  <a:txBody>
                    <a:bodyPr/>
                    <a:lstStyle/>
                    <a:p>
                      <a:pPr algn="ctr" rtl="0" fontAlgn="ctr"/>
                      <a:r>
                        <a:rPr lang="en-US" sz="1600" b="1" i="0" u="none" strike="noStrike">
                          <a:solidFill>
                            <a:srgbClr val="000000"/>
                          </a:solidFill>
                          <a:latin typeface="Calibri"/>
                        </a:rPr>
                        <a:t>25-Jan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a:solidFill>
                            <a:srgbClr val="000000"/>
                          </a:solidFill>
                          <a:latin typeface="Calibri"/>
                        </a:rPr>
                        <a:t>26-Jan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a:solidFill>
                            <a:srgbClr val="000000"/>
                          </a:solidFill>
                          <a:latin typeface="Calibri"/>
                        </a:rPr>
                        <a:t>27-Jan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a:solidFill>
                            <a:srgbClr val="000000"/>
                          </a:solidFill>
                          <a:latin typeface="Calibri"/>
                        </a:rPr>
                        <a:t>28-Jan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a:solidFill>
                            <a:srgbClr val="000000"/>
                          </a:solidFill>
                          <a:latin typeface="Calibri"/>
                        </a:rPr>
                        <a:t>29-Jan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a:solidFill>
                            <a:srgbClr val="000000"/>
                          </a:solidFill>
                          <a:latin typeface="Calibri"/>
                        </a:rPr>
                        <a:t>30-Jan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ctr"/>
                      <a:r>
                        <a:rPr lang="en-US" sz="1600" b="1" i="0" u="none" strike="noStrike">
                          <a:solidFill>
                            <a:srgbClr val="000000"/>
                          </a:solidFill>
                          <a:latin typeface="Calibri"/>
                        </a:rPr>
                        <a:t>31-Jan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607245">
                <a:tc>
                  <a:txBody>
                    <a:bodyPr/>
                    <a:lstStyle/>
                    <a:p>
                      <a:pPr algn="l" rtl="0" fontAlgn="ctr"/>
                      <a:r>
                        <a:rPr lang="en-US" sz="1400" b="0" i="0" u="none" strike="noStrike">
                          <a:solidFill>
                            <a:srgbClr val="000000"/>
                          </a:solidFill>
                          <a:latin typeface="Calibri"/>
                        </a:rPr>
                        <a:t>Cane Crushed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US" sz="1400" b="0" i="0" u="none" strike="noStrike">
                          <a:solidFill>
                            <a:srgbClr val="000000"/>
                          </a:solidFill>
                          <a:latin typeface="Calibri"/>
                        </a:rPr>
                        <a:t>QTL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110500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106000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109000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110000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57000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110500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tc>
                  <a:txBody>
                    <a:bodyPr/>
                    <a:lstStyle/>
                    <a:p>
                      <a:pPr algn="ctr" fontAlgn="ctr">
                        <a:buNone/>
                      </a:pPr>
                      <a:r>
                        <a:rPr lang="en-IN" sz="1600" b="0" i="0" u="none" strike="noStrike">
                          <a:solidFill>
                            <a:srgbClr val="000000"/>
                          </a:solidFill>
                          <a:effectLst/>
                          <a:latin typeface="Calibri" panose="020F0502020204030204" pitchFamily="34" charset="0"/>
                        </a:rPr>
                        <a:t>108500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FF"/>
                    </a:solidFill>
                  </a:tcPr>
                </a:tc>
                <a:extLst>
                  <a:ext uri="{0D108BD9-81ED-4DB2-BD59-A6C34878D82A}">
                    <a16:rowId xmlns:a16="http://schemas.microsoft.com/office/drawing/2014/main" val="10002"/>
                  </a:ext>
                </a:extLst>
              </a:tr>
              <a:tr h="607245">
                <a:tc>
                  <a:txBody>
                    <a:bodyPr/>
                    <a:lstStyle/>
                    <a:p>
                      <a:pPr algn="l" rtl="0" fontAlgn="ctr"/>
                      <a:r>
                        <a:rPr lang="en-US" sz="1400" b="0" i="0" u="none" strike="noStrike">
                          <a:solidFill>
                            <a:srgbClr val="000000"/>
                          </a:solidFill>
                          <a:latin typeface="Calibri"/>
                        </a:rPr>
                        <a:t> Steam Gen.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latin typeface="Calibri"/>
                        </a:rPr>
                        <a:t>MT/ HR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150.8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150.8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151.0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151.3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144.7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151.2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151.3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07245">
                <a:tc>
                  <a:txBody>
                    <a:bodyPr/>
                    <a:lstStyle/>
                    <a:p>
                      <a:pPr algn="l" rtl="0" fontAlgn="ctr"/>
                      <a:r>
                        <a:rPr lang="en-US" sz="1400" b="0" i="0" u="none" strike="noStrike">
                          <a:solidFill>
                            <a:srgbClr val="000000"/>
                          </a:solidFill>
                          <a:latin typeface="Calibri"/>
                        </a:rPr>
                        <a:t>Power Gen.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latin typeface="Calibri"/>
                        </a:rPr>
                        <a:t>MWH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29.67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29.71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29.58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29.17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28.00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29.58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29.54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52558">
                <a:tc>
                  <a:txBody>
                    <a:bodyPr/>
                    <a:lstStyle/>
                    <a:p>
                      <a:pPr algn="l" rtl="0" fontAlgn="ctr"/>
                      <a:r>
                        <a:rPr lang="en-US" sz="1400" b="0" i="0" u="none" strike="noStrike">
                          <a:solidFill>
                            <a:srgbClr val="000000"/>
                          </a:solidFill>
                          <a:latin typeface="Calibri"/>
                        </a:rPr>
                        <a:t>Bag. Moisture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49.7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49.8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49.9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49.8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49.9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49.8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n-IN" sz="1800" b="0" i="0" u="none" strike="noStrike">
                          <a:solidFill>
                            <a:srgbClr val="000000"/>
                          </a:solidFill>
                          <a:effectLst/>
                          <a:latin typeface="Calibri" panose="020F0502020204030204" pitchFamily="34" charset="0"/>
                        </a:rPr>
                        <a:t>49.9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7245">
                <a:tc>
                  <a:txBody>
                    <a:bodyPr/>
                    <a:lstStyle/>
                    <a:p>
                      <a:pPr algn="l" rtl="0" fontAlgn="ctr"/>
                      <a:r>
                        <a:rPr lang="en-US" sz="1400" b="0" i="0" u="none" strike="noStrike">
                          <a:solidFill>
                            <a:srgbClr val="000000"/>
                          </a:solidFill>
                          <a:latin typeface="Calibri"/>
                        </a:rPr>
                        <a:t> GCV : Bagasse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marL="0" algn="ctr" defTabSz="914400" rtl="0" eaLnBrk="1" fontAlgn="ctr" latinLnBrk="0" hangingPunct="1"/>
                      <a:r>
                        <a:rPr lang="en-US" sz="1400" b="0" i="0" u="none" strike="noStrike" kern="1200" err="1">
                          <a:solidFill>
                            <a:srgbClr val="000000"/>
                          </a:solidFill>
                          <a:latin typeface="Calibri"/>
                          <a:ea typeface="+mn-ea"/>
                          <a:cs typeface="+mn-cs"/>
                        </a:rPr>
                        <a:t>KCal</a:t>
                      </a:r>
                      <a:r>
                        <a:rPr lang="en-US" sz="1400" b="0" i="0" u="none" strike="noStrike" kern="1200">
                          <a:solidFill>
                            <a:srgbClr val="000000"/>
                          </a:solidFill>
                          <a:latin typeface="Calibri"/>
                          <a:ea typeface="+mn-ea"/>
                          <a:cs typeface="+mn-cs"/>
                        </a:rPr>
                        <a:t>/ Kg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800" b="0" i="0" u="none" strike="noStrike">
                          <a:solidFill>
                            <a:srgbClr val="000000"/>
                          </a:solidFill>
                          <a:effectLst/>
                          <a:latin typeface="Calibri" panose="020F0502020204030204" pitchFamily="34" charset="0"/>
                        </a:rPr>
                        <a:t>2284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473103">
                <a:tc rowSpan="2">
                  <a:txBody>
                    <a:bodyPr/>
                    <a:lstStyle/>
                    <a:p>
                      <a:pPr algn="l" rtl="0" fontAlgn="ctr"/>
                      <a:r>
                        <a:rPr lang="en-US" sz="1400" b="0" i="0" u="none" strike="noStrike">
                          <a:solidFill>
                            <a:srgbClr val="000000"/>
                          </a:solidFill>
                          <a:latin typeface="Calibri"/>
                        </a:rPr>
                        <a:t>Gross SHR of PP (Kcal/</a:t>
                      </a:r>
                      <a:r>
                        <a:rPr lang="en-US" sz="1400" b="0" i="0" u="none" strike="noStrike" err="1">
                          <a:solidFill>
                            <a:srgbClr val="000000"/>
                          </a:solidFill>
                          <a:latin typeface="Calibri"/>
                        </a:rPr>
                        <a:t>Kwh</a:t>
                      </a:r>
                      <a:r>
                        <a:rPr lang="en-US" sz="1400" b="0"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fontAlgn="ctr" latinLnBrk="0" hangingPunct="1"/>
                      <a:r>
                        <a:rPr lang="en-US" sz="1600" b="1" i="0" u="none" strike="noStrike" kern="1200">
                          <a:solidFill>
                            <a:srgbClr val="000000"/>
                          </a:solidFill>
                          <a:latin typeface="Calibri"/>
                          <a:ea typeface="+mn-ea"/>
                          <a:cs typeface="+mn-cs"/>
                        </a:rPr>
                        <a:t>25-26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3127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r h="400050">
                <a:tc vMerge="1">
                  <a:txBody>
                    <a:bodyPr/>
                    <a:lstStyle/>
                    <a:p>
                      <a:pPr algn="l" rtl="0" fontAlgn="ctr"/>
                      <a:endParaRPr lang="en-US" sz="1400" b="0" i="0" u="none" strike="noStrike">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fontAlgn="ctr" latinLnBrk="0" hangingPunct="1"/>
                      <a:r>
                        <a:rPr lang="en-US" sz="1600" b="1" i="0" u="none" strike="noStrike" kern="1200">
                          <a:solidFill>
                            <a:srgbClr val="000000"/>
                          </a:solidFill>
                          <a:latin typeface="Calibri"/>
                          <a:ea typeface="+mn-ea"/>
                          <a:cs typeface="+mn-cs"/>
                        </a:rPr>
                        <a:t>24-25</a:t>
                      </a:r>
                      <a:endParaRPr lang="en-IN" sz="1600" b="1" i="0" u="none" strike="noStrike" kern="1200">
                        <a:solidFill>
                          <a:srgbClr val="000000"/>
                        </a:solidFill>
                        <a:latin typeface="Calibri"/>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3003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buNone/>
                      </a:pPr>
                      <a:r>
                        <a:rPr lang="en-IN" sz="1800" b="0" i="0" u="none" strike="noStrike">
                          <a:solidFill>
                            <a:srgbClr val="000000"/>
                          </a:solidFill>
                          <a:effectLst/>
                          <a:latin typeface="Calibri" panose="020F0502020204030204" pitchFamily="34" charset="0"/>
                        </a:rPr>
                        <a:t>2716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611413081"/>
                  </a:ext>
                </a:extLst>
              </a:tr>
              <a:tr h="457200">
                <a:tc>
                  <a:txBody>
                    <a:bodyPr/>
                    <a:lstStyle/>
                    <a:p>
                      <a:pPr algn="l" rtl="0" fontAlgn="ctr"/>
                      <a:r>
                        <a:rPr lang="en-US" sz="1400" b="0" i="0" u="none" strike="noStrike">
                          <a:solidFill>
                            <a:srgbClr val="000000"/>
                          </a:solidFill>
                          <a:latin typeface="Calibri"/>
                        </a:rPr>
                        <a:t> Gross Boiler Eff.(71.95as per PG test)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71.69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71.46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71.55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71.36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71.45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IN" sz="1800" b="0" i="0" u="none" strike="noStrike">
                          <a:solidFill>
                            <a:srgbClr val="000000"/>
                          </a:solidFill>
                          <a:effectLst/>
                          <a:latin typeface="Calibri" panose="020F0502020204030204" pitchFamily="34" charset="0"/>
                        </a:rPr>
                        <a:t>71.32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8" name="Chart 7">
            <a:extLst>
              <a:ext uri="{FF2B5EF4-FFF2-40B4-BE49-F238E27FC236}">
                <a16:creationId xmlns:a16="http://schemas.microsoft.com/office/drawing/2014/main" id="{00000000-0008-0000-6700-000006000000}"/>
              </a:ext>
            </a:extLst>
          </p:cNvPr>
          <p:cNvGraphicFramePr>
            <a:graphicFrameLocks/>
          </p:cNvGraphicFramePr>
          <p:nvPr/>
        </p:nvGraphicFramePr>
        <p:xfrm>
          <a:off x="7112473" y="2871788"/>
          <a:ext cx="5079527" cy="18237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00000000-0008-0000-6700-000003000000}"/>
              </a:ext>
            </a:extLst>
          </p:cNvPr>
          <p:cNvGraphicFramePr>
            <a:graphicFrameLocks/>
          </p:cNvGraphicFramePr>
          <p:nvPr/>
        </p:nvGraphicFramePr>
        <p:xfrm>
          <a:off x="7110423" y="4695502"/>
          <a:ext cx="4929174" cy="17760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00000000-0008-0000-6700-000005000000}"/>
              </a:ext>
            </a:extLst>
          </p:cNvPr>
          <p:cNvGraphicFramePr>
            <a:graphicFrameLocks/>
          </p:cNvGraphicFramePr>
          <p:nvPr/>
        </p:nvGraphicFramePr>
        <p:xfrm>
          <a:off x="6960070" y="1004889"/>
          <a:ext cx="5229879" cy="186689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00000000-0008-0000-6700-000005000000}"/>
              </a:ext>
            </a:extLst>
          </p:cNvPr>
          <p:cNvGraphicFramePr>
            <a:graphicFrameLocks/>
          </p:cNvGraphicFramePr>
          <p:nvPr/>
        </p:nvGraphicFramePr>
        <p:xfrm>
          <a:off x="6899235" y="947802"/>
          <a:ext cx="5140362" cy="180710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a:extLst>
              <a:ext uri="{FF2B5EF4-FFF2-40B4-BE49-F238E27FC236}">
                <a16:creationId xmlns:a16="http://schemas.microsoft.com/office/drawing/2014/main" id="{00000000-0008-0000-6700-000006000000}"/>
              </a:ext>
            </a:extLst>
          </p:cNvPr>
          <p:cNvGraphicFramePr>
            <a:graphicFrameLocks/>
          </p:cNvGraphicFramePr>
          <p:nvPr/>
        </p:nvGraphicFramePr>
        <p:xfrm>
          <a:off x="7053065" y="2797776"/>
          <a:ext cx="4986532" cy="189772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hart 14">
            <a:extLst>
              <a:ext uri="{FF2B5EF4-FFF2-40B4-BE49-F238E27FC236}">
                <a16:creationId xmlns:a16="http://schemas.microsoft.com/office/drawing/2014/main" id="{00000000-0008-0000-6700-000003000000}"/>
              </a:ext>
            </a:extLst>
          </p:cNvPr>
          <p:cNvGraphicFramePr>
            <a:graphicFrameLocks/>
          </p:cNvGraphicFramePr>
          <p:nvPr/>
        </p:nvGraphicFramePr>
        <p:xfrm>
          <a:off x="7022860" y="4621808"/>
          <a:ext cx="4986532" cy="184979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7998284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B76B49FA-22BB-44F5-8EFA-E5C56FA3907E}" type="slidenum">
              <a:rPr lang="en-US" smtClean="0"/>
              <a:pPr/>
              <a:t>85</a:t>
            </a:fld>
            <a:endParaRPr lang="en-US"/>
          </a:p>
        </p:txBody>
      </p:sp>
      <p:sp>
        <p:nvSpPr>
          <p:cNvPr id="7" name="Rectangle 5">
            <a:extLst>
              <a:ext uri="{FF2B5EF4-FFF2-40B4-BE49-F238E27FC236}">
                <a16:creationId xmlns:a16="http://schemas.microsoft.com/office/drawing/2014/main" id="{6C443101-A910-4477-A4D0-2476560CA3BE}"/>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B8118062-C76E-427E-DB0F-8EEB8A04E514}"/>
              </a:ext>
            </a:extLst>
          </p:cNvPr>
          <p:cNvGraphicFramePr>
            <a:graphicFrameLocks noGrp="1"/>
          </p:cNvGraphicFramePr>
          <p:nvPr/>
        </p:nvGraphicFramePr>
        <p:xfrm>
          <a:off x="381000" y="976312"/>
          <a:ext cx="2895600" cy="241244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3889048054"/>
                    </a:ext>
                  </a:extLst>
                </a:gridCol>
                <a:gridCol w="457200">
                  <a:extLst>
                    <a:ext uri="{9D8B030D-6E8A-4147-A177-3AD203B41FA5}">
                      <a16:colId xmlns:a16="http://schemas.microsoft.com/office/drawing/2014/main" val="483996521"/>
                    </a:ext>
                  </a:extLst>
                </a:gridCol>
              </a:tblGrid>
              <a:tr h="1070212">
                <a:tc>
                  <a:txBody>
                    <a:bodyPr/>
                    <a:lstStyle/>
                    <a:p>
                      <a:pPr marL="457200" marR="0" lvl="1" indent="0" algn="l" defTabSz="914400" rtl="0" eaLnBrk="1" fontAlgn="auto" latinLnBrk="0" hangingPunct="1">
                        <a:lnSpc>
                          <a:spcPts val="1500"/>
                        </a:lnSpc>
                        <a:spcBef>
                          <a:spcPts val="0"/>
                        </a:spcBef>
                        <a:spcAft>
                          <a:spcPts val="0"/>
                        </a:spcAft>
                        <a:buClrTx/>
                        <a:buSzTx/>
                        <a:buFontTx/>
                        <a:buNone/>
                        <a:tabLst/>
                        <a:defRPr/>
                      </a:pPr>
                      <a:r>
                        <a:rPr lang="en-US" sz="1800" b="1">
                          <a:latin typeface="Segoe UI" panose="020B0502040204020203" pitchFamily="34" charset="0"/>
                          <a:cs typeface="Segoe UI" panose="020B0502040204020203" pitchFamily="34" charset="0"/>
                        </a:rPr>
                        <a:t>Particulars</a:t>
                      </a:r>
                      <a:endParaRPr lang="en-IN" sz="18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IN" sz="1600" b="1">
                          <a:latin typeface="Segoe UI" panose="020B0502040204020203" pitchFamily="34" charset="0"/>
                          <a:cs typeface="Segoe UI" panose="020B0502040204020203" pitchFamily="34" charset="0"/>
                        </a:rPr>
                        <a:t>UOM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837872547"/>
                  </a:ext>
                </a:extLst>
              </a:tr>
              <a:tr h="251831">
                <a:tc>
                  <a:txBody>
                    <a:bodyPr/>
                    <a:lstStyle/>
                    <a:p>
                      <a:pPr algn="l" rtl="0" fontAlgn="ctr"/>
                      <a:r>
                        <a:rPr lang="en-US" sz="1600" b="0" i="0" u="none" strike="noStrike">
                          <a:solidFill>
                            <a:srgbClr val="000000"/>
                          </a:solidFill>
                          <a:latin typeface="Segoe UI" panose="020B0502040204020203" pitchFamily="34" charset="0"/>
                          <a:cs typeface="Segoe UI" panose="020B0502040204020203" pitchFamily="34" charset="0"/>
                        </a:rPr>
                        <a:t>Operation days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US" sz="1600" b="0" i="0" u="none" strike="noStrike">
                          <a:solidFill>
                            <a:srgbClr val="000000"/>
                          </a:solidFill>
                          <a:latin typeface="Calibri"/>
                        </a:rPr>
                        <a:t>NOS.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7293604"/>
                  </a:ext>
                </a:extLst>
              </a:tr>
              <a:tr h="227066">
                <a:tc>
                  <a:txBody>
                    <a:bodyPr/>
                    <a:lstStyle/>
                    <a:p>
                      <a:pPr algn="l" rtl="0" fontAlgn="ctr"/>
                      <a:r>
                        <a:rPr lang="en-US" sz="1600" b="0" i="0" u="none" strike="noStrike">
                          <a:solidFill>
                            <a:srgbClr val="000000"/>
                          </a:solidFill>
                          <a:latin typeface="Segoe UI" panose="020B0502040204020203" pitchFamily="34" charset="0"/>
                          <a:cs typeface="Segoe UI" panose="020B0502040204020203" pitchFamily="34" charset="0"/>
                        </a:rPr>
                        <a:t>Cane Crushed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t"/>
                      <a:r>
                        <a:rPr lang="en-US" sz="1600" b="0" i="0" u="none" strike="noStrike">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3560231"/>
                  </a:ext>
                </a:extLst>
              </a:tr>
              <a:tr h="278501">
                <a:tc>
                  <a:txBody>
                    <a:bodyPr/>
                    <a:lstStyle/>
                    <a:p>
                      <a:pPr marL="0" algn="l" defTabSz="914400" rtl="0" eaLnBrk="1" fontAlgn="ctr" latinLnBrk="0" hangingPunct="1"/>
                      <a:r>
                        <a:rPr lang="en-US" sz="1600" b="0" i="0" u="none" strike="noStrike" kern="1200">
                          <a:solidFill>
                            <a:srgbClr val="000000"/>
                          </a:solidFill>
                          <a:latin typeface="Segoe UI" panose="020B0502040204020203" pitchFamily="34" charset="0"/>
                          <a:ea typeface="+mn-ea"/>
                          <a:cs typeface="Segoe UI" panose="020B0502040204020203" pitchFamily="34" charset="0"/>
                        </a:rPr>
                        <a:t>Bagasse Received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5008429"/>
                  </a:ext>
                </a:extLst>
              </a:tr>
              <a:tr h="278501">
                <a:tc>
                  <a:txBody>
                    <a:bodyPr/>
                    <a:lstStyle/>
                    <a:p>
                      <a:pPr marL="0" algn="l" defTabSz="914400" rtl="0" eaLnBrk="1" fontAlgn="ctr" latinLnBrk="0" hangingPunct="1"/>
                      <a:r>
                        <a:rPr lang="en-US" sz="1600" b="0" i="0" u="none" strike="noStrike" kern="1200">
                          <a:solidFill>
                            <a:srgbClr val="000000"/>
                          </a:solidFill>
                          <a:latin typeface="Segoe UI" panose="020B0502040204020203" pitchFamily="34" charset="0"/>
                          <a:ea typeface="+mn-ea"/>
                          <a:cs typeface="Segoe UI" panose="020B0502040204020203" pitchFamily="34" charset="0"/>
                        </a:rPr>
                        <a:t>Bagasse Stock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8501">
                <a:tc>
                  <a:txBody>
                    <a:bodyPr/>
                    <a:lstStyle/>
                    <a:p>
                      <a:pPr marL="0" algn="l" defTabSz="914400" rtl="0" eaLnBrk="1" fontAlgn="ctr" latinLnBrk="0" hangingPunct="1"/>
                      <a:r>
                        <a:rPr lang="en-US" sz="1600" b="0" i="0" u="none" strike="noStrike" kern="1200">
                          <a:solidFill>
                            <a:srgbClr val="000000"/>
                          </a:solidFill>
                          <a:latin typeface="Segoe UI" panose="020B0502040204020203" pitchFamily="34" charset="0"/>
                          <a:ea typeface="+mn-ea"/>
                          <a:cs typeface="Segoe UI" panose="020B0502040204020203" pitchFamily="34" charset="0"/>
                        </a:rPr>
                        <a:t>Steam% Cane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a:solidFill>
                            <a:srgbClr val="000000"/>
                          </a:solidFill>
                          <a:latin typeface="Calibri"/>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0039300"/>
                  </a:ext>
                </a:extLst>
              </a:tr>
            </a:tbl>
          </a:graphicData>
        </a:graphic>
      </p:graphicFrame>
      <p:sp>
        <p:nvSpPr>
          <p:cNvPr id="8" name="TextBox 4">
            <a:extLst>
              <a:ext uri="{FF2B5EF4-FFF2-40B4-BE49-F238E27FC236}">
                <a16:creationId xmlns:a16="http://schemas.microsoft.com/office/drawing/2014/main" id="{E553F84D-A8F9-1DED-A66F-7D24A01429F5}"/>
              </a:ext>
            </a:extLst>
          </p:cNvPr>
          <p:cNvSpPr txBox="1">
            <a:spLocks noChangeArrowheads="1"/>
          </p:cNvSpPr>
          <p:nvPr/>
        </p:nvSpPr>
        <p:spPr bwMode="auto">
          <a:xfrm>
            <a:off x="2171700" y="269558"/>
            <a:ext cx="8343900" cy="461665"/>
          </a:xfrm>
          <a:prstGeom prst="rect">
            <a:avLst/>
          </a:prstGeom>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r>
              <a:rPr lang="en-IN"/>
              <a:t>BAGASSE GENERATION &amp; CONSUMPTION DETAILS</a:t>
            </a:r>
          </a:p>
        </p:txBody>
      </p:sp>
      <p:graphicFrame>
        <p:nvGraphicFramePr>
          <p:cNvPr id="9" name="Table 8"/>
          <p:cNvGraphicFramePr>
            <a:graphicFrameLocks noGrp="1"/>
          </p:cNvGraphicFramePr>
          <p:nvPr/>
        </p:nvGraphicFramePr>
        <p:xfrm>
          <a:off x="10210800" y="962024"/>
          <a:ext cx="1524000" cy="2431499"/>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592540">
                <a:tc gridSpan="2">
                  <a:txBody>
                    <a:bodyPr/>
                    <a:lstStyle/>
                    <a:p>
                      <a:pPr algn="ctr">
                        <a:lnSpc>
                          <a:spcPts val="1500"/>
                        </a:lnSpc>
                      </a:pPr>
                      <a:r>
                        <a:rPr lang="en-IN">
                          <a:latin typeface="Segoe UI" panose="020B0502040204020203" pitchFamily="34" charset="0"/>
                          <a:cs typeface="Segoe UI" panose="020B0502040204020203" pitchFamily="34" charset="0"/>
                        </a:rPr>
                        <a:t>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hMerge="1">
                  <a:txBody>
                    <a:bodyPr/>
                    <a:lstStyle/>
                    <a:p>
                      <a:endParaRPr lang="en-IN"/>
                    </a:p>
                  </a:txBody>
                  <a:tcPr/>
                </a:tc>
                <a:extLst>
                  <a:ext uri="{0D108BD9-81ED-4DB2-BD59-A6C34878D82A}">
                    <a16:rowId xmlns:a16="http://schemas.microsoft.com/office/drawing/2014/main" val="10000"/>
                  </a:ext>
                </a:extLst>
              </a:tr>
              <a:tr h="504967">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SS   25-26</a:t>
                      </a:r>
                      <a:endParaRPr lang="en-IN" sz="16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SS    24-25</a:t>
                      </a:r>
                      <a:endParaRPr lang="en-IN" sz="16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49084">
                <a:tc>
                  <a:txBody>
                    <a:bodyPr/>
                    <a:lstStyle/>
                    <a:p>
                      <a:pPr algn="ctr" fontAlgn="ctr"/>
                      <a:r>
                        <a:rPr lang="en-US" sz="1600" b="1" i="0" u="none" strike="noStrike">
                          <a:solidFill>
                            <a:srgbClr val="000000"/>
                          </a:solidFill>
                          <a:latin typeface="Calibri"/>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a:solidFill>
                            <a:srgbClr val="000000"/>
                          </a:solidFill>
                          <a:latin typeface="Calibri"/>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224319">
                <a:tc>
                  <a:txBody>
                    <a:bodyPr/>
                    <a:lstStyle/>
                    <a:p>
                      <a:pPr algn="ctr" fontAlgn="b"/>
                      <a:r>
                        <a:rPr lang="en-US" sz="1600" b="0" i="0" u="none" strike="noStrike">
                          <a:solidFill>
                            <a:srgbClr val="000000"/>
                          </a:solidFill>
                          <a:effectLst/>
                          <a:latin typeface="Calibri" panose="020F0502020204030204" pitchFamily="34" charset="0"/>
                        </a:rPr>
                        <a:t>990320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917630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r h="275754">
                <a:tc>
                  <a:txBody>
                    <a:bodyPr/>
                    <a:lstStyle/>
                    <a:p>
                      <a:pPr algn="ctr" fontAlgn="ctr"/>
                      <a:r>
                        <a:rPr lang="en-US" sz="1600" b="0" i="0" u="none" strike="noStrike">
                          <a:solidFill>
                            <a:srgbClr val="000000"/>
                          </a:solidFill>
                          <a:effectLst/>
                          <a:latin typeface="Calibri" panose="020F0502020204030204" pitchFamily="34" charset="0"/>
                        </a:rPr>
                        <a:t>268787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a:solidFill>
                            <a:srgbClr val="000000"/>
                          </a:solidFill>
                          <a:effectLst/>
                          <a:latin typeface="Calibri" panose="020F0502020204030204" pitchFamily="34" charset="0"/>
                        </a:rPr>
                        <a:t>242281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4"/>
                  </a:ext>
                </a:extLst>
              </a:tr>
              <a:tr h="275754">
                <a:tc gridSpan="2">
                  <a:txBody>
                    <a:bodyPr/>
                    <a:lstStyle/>
                    <a:p>
                      <a:pPr algn="ctr" fontAlgn="ctr"/>
                      <a:endParaRPr lang="en-US" sz="16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pPr algn="ctr" fontAlgn="b"/>
                      <a:endParaRPr lang="en-US" sz="16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5"/>
                  </a:ext>
                </a:extLst>
              </a:tr>
              <a:tr h="275754">
                <a:tc gridSpan="2">
                  <a:txBody>
                    <a:bodyPr/>
                    <a:lstStyle/>
                    <a:p>
                      <a:pPr algn="ctr" fontAlgn="ctr"/>
                      <a:endParaRPr lang="en-US" sz="16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en-IN"/>
                    </a:p>
                  </a:txBody>
                  <a:tcPr/>
                </a:tc>
                <a:extLst>
                  <a:ext uri="{0D108BD9-81ED-4DB2-BD59-A6C34878D82A}">
                    <a16:rowId xmlns:a16="http://schemas.microsoft.com/office/drawing/2014/main" val="280902512"/>
                  </a:ext>
                </a:extLst>
              </a:tr>
            </a:tbl>
          </a:graphicData>
        </a:graphic>
      </p:graphicFrame>
      <p:graphicFrame>
        <p:nvGraphicFramePr>
          <p:cNvPr id="10" name="Table 9"/>
          <p:cNvGraphicFramePr>
            <a:graphicFrameLocks noGrp="1"/>
          </p:cNvGraphicFramePr>
          <p:nvPr/>
        </p:nvGraphicFramePr>
        <p:xfrm>
          <a:off x="3531751" y="977264"/>
          <a:ext cx="3933574" cy="2414834"/>
        </p:xfrm>
        <a:graphic>
          <a:graphicData uri="http://schemas.openxmlformats.org/drawingml/2006/table">
            <a:tbl>
              <a:tblPr firstRow="1" bandRow="1">
                <a:tableStyleId>{5C22544A-7EE6-4342-B048-85BDC9FD1C3A}</a:tableStyleId>
              </a:tblPr>
              <a:tblGrid>
                <a:gridCol w="683062">
                  <a:extLst>
                    <a:ext uri="{9D8B030D-6E8A-4147-A177-3AD203B41FA5}">
                      <a16:colId xmlns:a16="http://schemas.microsoft.com/office/drawing/2014/main" val="20000"/>
                    </a:ext>
                  </a:extLst>
                </a:gridCol>
                <a:gridCol w="848506">
                  <a:extLst>
                    <a:ext uri="{9D8B030D-6E8A-4147-A177-3AD203B41FA5}">
                      <a16:colId xmlns:a16="http://schemas.microsoft.com/office/drawing/2014/main" val="20001"/>
                    </a:ext>
                  </a:extLst>
                </a:gridCol>
                <a:gridCol w="777923">
                  <a:extLst>
                    <a:ext uri="{9D8B030D-6E8A-4147-A177-3AD203B41FA5}">
                      <a16:colId xmlns:a16="http://schemas.microsoft.com/office/drawing/2014/main" val="20002"/>
                    </a:ext>
                  </a:extLst>
                </a:gridCol>
                <a:gridCol w="805218">
                  <a:extLst>
                    <a:ext uri="{9D8B030D-6E8A-4147-A177-3AD203B41FA5}">
                      <a16:colId xmlns:a16="http://schemas.microsoft.com/office/drawing/2014/main" val="20003"/>
                    </a:ext>
                  </a:extLst>
                </a:gridCol>
                <a:gridCol w="818865">
                  <a:extLst>
                    <a:ext uri="{9D8B030D-6E8A-4147-A177-3AD203B41FA5}">
                      <a16:colId xmlns:a16="http://schemas.microsoft.com/office/drawing/2014/main" val="20004"/>
                    </a:ext>
                  </a:extLst>
                </a:gridCol>
              </a:tblGrid>
              <a:tr h="577300">
                <a:tc>
                  <a:txBody>
                    <a:bodyPr/>
                    <a:lstStyle/>
                    <a:p>
                      <a:pPr algn="ctr">
                        <a:lnSpc>
                          <a:spcPts val="1500"/>
                        </a:lnSpc>
                      </a:pPr>
                      <a:r>
                        <a:rPr lang="en-IN">
                          <a:latin typeface="Segoe UI" panose="020B0502040204020203" pitchFamily="34" charset="0"/>
                          <a:cs typeface="Segoe UI" panose="020B0502040204020203" pitchFamily="34" charset="0"/>
                        </a:rPr>
                        <a:t>Hourly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b="1" kern="1200">
                          <a:solidFill>
                            <a:schemeClr val="lt1"/>
                          </a:solidFill>
                          <a:latin typeface="Segoe UI" panose="020B0502040204020203" pitchFamily="34" charset="0"/>
                          <a:ea typeface="+mn-ea"/>
                          <a:cs typeface="Segoe UI" panose="020B0502040204020203" pitchFamily="34" charset="0"/>
                        </a:rPr>
                        <a:t>Current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b="1" kern="1200">
                          <a:solidFill>
                            <a:schemeClr val="lt1"/>
                          </a:solidFill>
                          <a:latin typeface="Segoe UI" panose="020B0502040204020203" pitchFamily="34" charset="0"/>
                          <a:ea typeface="+mn-ea"/>
                          <a:cs typeface="Segoe UI" panose="020B0502040204020203" pitchFamily="34" charset="0"/>
                        </a:rPr>
                        <a:t>Last</a:t>
                      </a:r>
                      <a:r>
                        <a:rPr lang="en-IN" sz="1400" b="1" kern="1200" baseline="0">
                          <a:solidFill>
                            <a:schemeClr val="lt1"/>
                          </a:solidFill>
                          <a:latin typeface="Segoe UI" panose="020B0502040204020203" pitchFamily="34" charset="0"/>
                          <a:ea typeface="+mn-ea"/>
                          <a:cs typeface="Segoe UI" panose="020B0502040204020203" pitchFamily="34" charset="0"/>
                        </a:rPr>
                        <a:t> Week</a:t>
                      </a:r>
                      <a:endParaRPr lang="en-IN" sz="1400" b="1" kern="1200">
                        <a:solidFill>
                          <a:schemeClr val="lt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kern="1200">
                          <a:solidFill>
                            <a:schemeClr val="lt1"/>
                          </a:solidFill>
                          <a:latin typeface="Segoe UI" panose="020B0502040204020203" pitchFamily="34" charset="0"/>
                          <a:ea typeface="+mn-ea"/>
                          <a:cs typeface="Segoe UI" panose="020B0502040204020203" pitchFamily="34" charset="0"/>
                        </a:rPr>
                        <a:t>Hourly           (Till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hMerge="1">
                  <a:txBody>
                    <a:bodyPr/>
                    <a:lstStyle/>
                    <a:p>
                      <a:endParaRPr lang="en-US"/>
                    </a:p>
                  </a:txBody>
                  <a:tcPr/>
                </a:tc>
                <a:extLst>
                  <a:ext uri="{0D108BD9-81ED-4DB2-BD59-A6C34878D82A}">
                    <a16:rowId xmlns:a16="http://schemas.microsoft.com/office/drawing/2014/main" val="10000"/>
                  </a:ext>
                </a:extLst>
              </a:tr>
              <a:tr h="475852">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IN" sz="1600" b="1">
                          <a:latin typeface="Segoe UI" panose="020B0502040204020203" pitchFamily="34" charset="0"/>
                          <a:cs typeface="Segoe UI" panose="020B0502040204020203" pitchFamily="34" charset="0"/>
                        </a:rPr>
                        <a:t>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SS   25-26</a:t>
                      </a:r>
                      <a:endParaRPr lang="en-IN" sz="16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SS   25-26</a:t>
                      </a:r>
                      <a:endParaRPr lang="en-IN" sz="16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SS   25-26</a:t>
                      </a:r>
                      <a:endParaRPr lang="en-IN" sz="16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SS    24-25</a:t>
                      </a:r>
                      <a:endParaRPr lang="en-IN" sz="16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8772">
                <a:tc>
                  <a:txBody>
                    <a:bodyPr/>
                    <a:lstStyle/>
                    <a:p>
                      <a:pPr algn="ctr" fontAlgn="ctr"/>
                      <a:endParaRPr lang="en-US" sz="1600" b="1" i="0" u="none" strike="noStrike">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1" i="0" u="none" strike="noStrike">
                          <a:solidFill>
                            <a:srgbClr val="000000"/>
                          </a:solidFill>
                          <a:latin typeface="Calibri"/>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1" i="0" u="none" strike="noStrike">
                          <a:solidFill>
                            <a:srgbClr val="000000"/>
                          </a:solidFill>
                          <a:latin typeface="Calibri"/>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1" i="0" u="none" strike="noStrike">
                          <a:solidFill>
                            <a:srgbClr val="000000"/>
                          </a:solidFill>
                          <a:latin typeface="Calibri"/>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a:solidFill>
                            <a:srgbClr val="000000"/>
                          </a:solidFill>
                          <a:latin typeface="Calibri"/>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228600">
                <a:tc>
                  <a:txBody>
                    <a:bodyPr/>
                    <a:lstStyle/>
                    <a:p>
                      <a:pPr algn="ctr" fontAlgn="b"/>
                      <a:r>
                        <a:rPr lang="en-US" sz="1600" b="1" i="0" u="none" strike="noStrike">
                          <a:solidFill>
                            <a:srgbClr val="000000"/>
                          </a:solidFill>
                          <a:latin typeface="Calibri"/>
                        </a:rPr>
                        <a:t>416.7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a:solidFill>
                            <a:srgbClr val="000000"/>
                          </a:solidFill>
                          <a:effectLst/>
                          <a:latin typeface="Calibri" panose="020F0502020204030204" pitchFamily="34" charset="0"/>
                        </a:rPr>
                        <a:t>423.5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a:solidFill>
                            <a:srgbClr val="000000"/>
                          </a:solidFill>
                          <a:effectLst/>
                          <a:latin typeface="Calibri" panose="020F0502020204030204" pitchFamily="34" charset="0"/>
                        </a:rPr>
                        <a:t>425.3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a:solidFill>
                            <a:srgbClr val="000000"/>
                          </a:solidFill>
                          <a:effectLst/>
                          <a:latin typeface="Calibri" panose="020F0502020204030204" pitchFamily="34" charset="0"/>
                        </a:rPr>
                        <a:t>421.5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a:solidFill>
                            <a:srgbClr val="000000"/>
                          </a:solidFill>
                          <a:effectLst/>
                          <a:latin typeface="Calibri" panose="020F0502020204030204" pitchFamily="34" charset="0"/>
                        </a:rPr>
                        <a:t>394.2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r h="280035">
                <a:tc>
                  <a:txBody>
                    <a:bodyPr/>
                    <a:lstStyle/>
                    <a:p>
                      <a:pPr algn="ctr" fontAlgn="b"/>
                      <a:r>
                        <a:rPr lang="en-US" sz="1600" b="1" i="0" u="none" strike="noStrike">
                          <a:solidFill>
                            <a:srgbClr val="000000"/>
                          </a:solidFill>
                          <a:latin typeface="Calibri"/>
                        </a:rPr>
                        <a:t>112.5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a:solidFill>
                            <a:srgbClr val="000000"/>
                          </a:solidFill>
                          <a:effectLst/>
                          <a:latin typeface="Calibri" panose="020F0502020204030204" pitchFamily="34" charset="0"/>
                        </a:rPr>
                        <a:t>116.5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a:solidFill>
                            <a:srgbClr val="000000"/>
                          </a:solidFill>
                          <a:effectLst/>
                          <a:latin typeface="Calibri" panose="020F0502020204030204" pitchFamily="34" charset="0"/>
                        </a:rPr>
                        <a:t>119.2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a:solidFill>
                            <a:srgbClr val="000000"/>
                          </a:solidFill>
                          <a:effectLst/>
                          <a:latin typeface="Calibri" panose="020F0502020204030204" pitchFamily="34" charset="0"/>
                        </a:rPr>
                        <a:t>114.3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a:solidFill>
                            <a:srgbClr val="000000"/>
                          </a:solidFill>
                          <a:effectLst/>
                          <a:latin typeface="Calibri" panose="020F0502020204030204" pitchFamily="34" charset="0"/>
                        </a:rPr>
                        <a:t>104.1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4"/>
                  </a:ext>
                </a:extLst>
              </a:tr>
              <a:tr h="280035">
                <a:tc>
                  <a:txBody>
                    <a:bodyPr/>
                    <a:lstStyle/>
                    <a:p>
                      <a:pPr algn="ctr" fontAlgn="b"/>
                      <a:endParaRPr lang="en-US" sz="1600" b="1" i="0" u="none" strike="noStrike">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1" i="0" u="none" strike="noStrike">
                          <a:solidFill>
                            <a:srgbClr val="000000"/>
                          </a:solidFill>
                          <a:effectLst/>
                          <a:latin typeface="Calibri" panose="020F0502020204030204" pitchFamily="34" charset="0"/>
                        </a:rPr>
                        <a:t>33289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800" b="1" i="0" u="none" strike="noStrike">
                          <a:solidFill>
                            <a:srgbClr val="000000"/>
                          </a:solidFill>
                          <a:effectLst/>
                          <a:latin typeface="Calibri" panose="020F0502020204030204" pitchFamily="34" charset="0"/>
                        </a:rPr>
                        <a:t>29704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i="0" u="none" strike="noStrike">
                          <a:solidFill>
                            <a:srgbClr val="000000"/>
                          </a:solidFill>
                          <a:effectLst/>
                          <a:latin typeface="Calibri" panose="020F0502020204030204" pitchFamily="34" charset="0"/>
                        </a:rPr>
                        <a:t>33289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Calibri" panose="020F0502020204030204" pitchFamily="34" charset="0"/>
                          <a:ea typeface="+mn-ea"/>
                          <a:cs typeface="+mn-cs"/>
                        </a:rPr>
                        <a:t>32089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5"/>
                  </a:ext>
                </a:extLst>
              </a:tr>
              <a:tr h="82375">
                <a:tc>
                  <a:txBody>
                    <a:bodyPr/>
                    <a:lstStyle/>
                    <a:p>
                      <a:pPr algn="ctr" fontAlgn="b"/>
                      <a:endParaRPr lang="en-US" sz="1600" b="1" i="0" u="none" strike="noStrike">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1" i="0" u="none" strike="noStrike">
                          <a:solidFill>
                            <a:srgbClr val="000000"/>
                          </a:solidFill>
                          <a:effectLst/>
                          <a:latin typeface="Calibri" panose="020F0502020204030204" pitchFamily="34" charset="0"/>
                        </a:rPr>
                        <a:t>38.47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800" b="1" i="0" u="none" strike="noStrike">
                          <a:solidFill>
                            <a:srgbClr val="000000"/>
                          </a:solidFill>
                          <a:effectLst/>
                          <a:latin typeface="Calibri" panose="020F0502020204030204" pitchFamily="34" charset="0"/>
                        </a:rPr>
                        <a:t>39.22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Calibri" panose="020F0502020204030204" pitchFamily="34" charset="0"/>
                          <a:ea typeface="+mn-ea"/>
                          <a:cs typeface="+mn-cs"/>
                        </a:rPr>
                        <a:t>39.66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Calibri" panose="020F0502020204030204" pitchFamily="34" charset="0"/>
                          <a:ea typeface="+mn-ea"/>
                          <a:cs typeface="+mn-cs"/>
                        </a:rPr>
                        <a:t>40.69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887779772"/>
                  </a:ext>
                </a:extLst>
              </a:tr>
            </a:tbl>
          </a:graphicData>
        </a:graphic>
      </p:graphicFrame>
      <p:graphicFrame>
        <p:nvGraphicFramePr>
          <p:cNvPr id="11" name="Table 10"/>
          <p:cNvGraphicFramePr>
            <a:graphicFrameLocks noGrp="1"/>
          </p:cNvGraphicFramePr>
          <p:nvPr/>
        </p:nvGraphicFramePr>
        <p:xfrm>
          <a:off x="381000" y="3503060"/>
          <a:ext cx="2895600" cy="87382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264225">
                <a:tc>
                  <a:txBody>
                    <a:bodyPr/>
                    <a:lstStyle/>
                    <a:p>
                      <a:pPr marL="0" algn="l" defTabSz="914400" rtl="0" eaLnBrk="1" fontAlgn="ctr" latinLnBrk="0" hangingPunct="1"/>
                      <a:r>
                        <a:rPr lang="en-US" sz="1600" b="0" i="0" u="none" strike="noStrike" kern="1200">
                          <a:solidFill>
                            <a:srgbClr val="000000"/>
                          </a:solidFill>
                          <a:latin typeface="Segoe UI" panose="020B0502040204020203" pitchFamily="34" charset="0"/>
                          <a:ea typeface="+mn-ea"/>
                          <a:cs typeface="Segoe UI" panose="020B0502040204020203" pitchFamily="34" charset="0"/>
                        </a:rPr>
                        <a:t>Steam Gen. 70 TPH Boiler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04800">
                <a:tc>
                  <a:txBody>
                    <a:bodyPr/>
                    <a:lstStyle/>
                    <a:p>
                      <a:pPr marL="0" algn="l" defTabSz="914400" rtl="0" eaLnBrk="1" fontAlgn="ctr" latinLnBrk="0" hangingPunct="1"/>
                      <a:r>
                        <a:rPr lang="en-US" sz="1600" b="0" i="0" u="none" strike="noStrike" kern="1200">
                          <a:solidFill>
                            <a:srgbClr val="000000"/>
                          </a:solidFill>
                          <a:latin typeface="Segoe UI" panose="020B0502040204020203" pitchFamily="34" charset="0"/>
                          <a:ea typeface="+mn-ea"/>
                          <a:cs typeface="Segoe UI" panose="020B0502040204020203" pitchFamily="34" charset="0"/>
                        </a:rPr>
                        <a:t>Bag. Cons. 70 TPH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t"/>
                      <a:r>
                        <a:rPr lang="en-US" sz="1600" b="0" i="0" u="none" strike="noStrike">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4800">
                <a:tc>
                  <a:txBody>
                    <a:bodyPr/>
                    <a:lstStyle/>
                    <a:p>
                      <a:pPr marL="0" algn="l" defTabSz="914400" rtl="0" eaLnBrk="1" fontAlgn="ctr" latinLnBrk="0" hangingPunct="1"/>
                      <a:r>
                        <a:rPr lang="en-US" sz="1600" b="0" i="0" u="none" strike="noStrike" kern="1200">
                          <a:solidFill>
                            <a:srgbClr val="000000"/>
                          </a:solidFill>
                          <a:latin typeface="Segoe UI" panose="020B0502040204020203" pitchFamily="34" charset="0"/>
                          <a:ea typeface="+mn-ea"/>
                          <a:cs typeface="Segoe UI" panose="020B0502040204020203" pitchFamily="34" charset="0"/>
                        </a:rPr>
                        <a:t>Steam to Fuel Ratio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b"/>
                      <a:endParaRPr lang="en-US" sz="1600" b="0" i="0" u="none" strike="noStrike">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nvGraphicFramePr>
        <p:xfrm>
          <a:off x="381000" y="4461015"/>
          <a:ext cx="2895600" cy="78676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228600">
                <a:tc>
                  <a:txBody>
                    <a:bodyPr/>
                    <a:lstStyle/>
                    <a:p>
                      <a:pPr marL="0" algn="l" defTabSz="914400" rtl="0" eaLnBrk="1" fontAlgn="ctr" latinLnBrk="0" hangingPunct="1"/>
                      <a:r>
                        <a:rPr lang="en-US" sz="1600" b="0" i="0" u="none" strike="noStrike" kern="1200">
                          <a:solidFill>
                            <a:srgbClr val="000000"/>
                          </a:solidFill>
                          <a:latin typeface="Segoe UI" panose="020B0502040204020203" pitchFamily="34" charset="0"/>
                          <a:ea typeface="+mn-ea"/>
                          <a:cs typeface="Segoe UI" panose="020B0502040204020203" pitchFamily="34" charset="0"/>
                        </a:rPr>
                        <a:t>Steam Gen. 150 TPH Boiler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ctr"/>
                      <a:r>
                        <a:rPr lang="en-US" sz="1600" b="0" i="0" u="none" strike="noStrike">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80035">
                <a:tc>
                  <a:txBody>
                    <a:bodyPr/>
                    <a:lstStyle/>
                    <a:p>
                      <a:pPr marL="0" algn="l" defTabSz="914400" rtl="0" eaLnBrk="1" fontAlgn="ctr" latinLnBrk="0" hangingPunct="1"/>
                      <a:r>
                        <a:rPr lang="en-US" sz="1600" b="0" i="0" u="none" strike="noStrike" kern="1200">
                          <a:solidFill>
                            <a:srgbClr val="000000"/>
                          </a:solidFill>
                          <a:latin typeface="Segoe UI" panose="020B0502040204020203" pitchFamily="34" charset="0"/>
                          <a:ea typeface="+mn-ea"/>
                          <a:cs typeface="Segoe UI" panose="020B0502040204020203" pitchFamily="34" charset="0"/>
                        </a:rPr>
                        <a:t>Bag. Cons. 150 TPH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t"/>
                      <a:r>
                        <a:rPr lang="en-US" sz="1600" b="0" i="0" u="none" strike="noStrike">
                          <a:solidFill>
                            <a:srgbClr val="000000"/>
                          </a:solidFill>
                          <a:latin typeface="Calibri"/>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28600">
                <a:tc>
                  <a:txBody>
                    <a:bodyPr/>
                    <a:lstStyle/>
                    <a:p>
                      <a:pPr marL="0" algn="l" defTabSz="914400" rtl="0" eaLnBrk="1" fontAlgn="ctr" latinLnBrk="0" hangingPunct="1"/>
                      <a:r>
                        <a:rPr lang="en-US" sz="1600" b="0" i="0" u="none" strike="noStrike" kern="1200">
                          <a:solidFill>
                            <a:srgbClr val="000000"/>
                          </a:solidFill>
                          <a:latin typeface="Segoe UI" panose="020B0502040204020203" pitchFamily="34" charset="0"/>
                          <a:ea typeface="+mn-ea"/>
                          <a:cs typeface="Segoe UI" panose="020B0502040204020203" pitchFamily="34" charset="0"/>
                        </a:rPr>
                        <a:t>Steam to Fuel Ratio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rtl="0" fontAlgn="b"/>
                      <a:endParaRPr lang="en-US" sz="1600" b="0" i="0" u="none" strike="noStrike">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10210800" y="3453104"/>
          <a:ext cx="1524000" cy="90302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293425">
                <a:tc>
                  <a:txBody>
                    <a:bodyPr/>
                    <a:lstStyle/>
                    <a:p>
                      <a:pPr algn="ctr" fontAlgn="b"/>
                      <a:r>
                        <a:rPr lang="en-US" sz="1600" b="0" i="0" u="none" strike="noStrike">
                          <a:solidFill>
                            <a:srgbClr val="000000"/>
                          </a:solidFill>
                          <a:effectLst/>
                          <a:latin typeface="Calibri" panose="020F0502020204030204" pitchFamily="34" charset="0"/>
                        </a:rPr>
                        <a:t>154377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153622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304800">
                <a:tc>
                  <a:txBody>
                    <a:bodyPr/>
                    <a:lstStyle/>
                    <a:p>
                      <a:pPr algn="ctr" fontAlgn="b"/>
                      <a:r>
                        <a:rPr lang="en-US" sz="1600" b="0" i="0" u="none" strike="noStrike">
                          <a:solidFill>
                            <a:srgbClr val="000000"/>
                          </a:solidFill>
                          <a:effectLst/>
                          <a:latin typeface="Calibri" panose="020F0502020204030204" pitchFamily="34" charset="0"/>
                        </a:rPr>
                        <a:t>69954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70610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3048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10210800" y="4430027"/>
          <a:ext cx="1524000" cy="78676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228600">
                <a:tc>
                  <a:txBody>
                    <a:bodyPr/>
                    <a:lstStyle/>
                    <a:p>
                      <a:pPr algn="ctr" fontAlgn="b"/>
                      <a:r>
                        <a:rPr lang="en-US" sz="1600" b="0" i="0" u="none" strike="noStrike">
                          <a:solidFill>
                            <a:srgbClr val="000000"/>
                          </a:solidFill>
                          <a:effectLst/>
                          <a:latin typeface="Calibri" panose="020F0502020204030204" pitchFamily="34" charset="0"/>
                        </a:rPr>
                        <a:t>353668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334466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280035">
                <a:tc>
                  <a:txBody>
                    <a:bodyPr/>
                    <a:lstStyle/>
                    <a:p>
                      <a:pPr algn="ctr" fontAlgn="ctr"/>
                      <a:r>
                        <a:rPr lang="en-US" sz="1600" b="0" i="0" u="none" strike="noStrike">
                          <a:solidFill>
                            <a:srgbClr val="000000"/>
                          </a:solidFill>
                          <a:effectLst/>
                          <a:latin typeface="Calibri" panose="020F0502020204030204" pitchFamily="34" charset="0"/>
                        </a:rPr>
                        <a:t>138623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132428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28600">
                <a:tc>
                  <a:txBody>
                    <a:bodyPr/>
                    <a:lstStyle/>
                    <a:p>
                      <a:pPr algn="ctr" fontAlgn="ctr"/>
                      <a:r>
                        <a:rPr lang="en-US" sz="1600" b="0" i="0" u="none" strike="noStrike">
                          <a:solidFill>
                            <a:srgbClr val="000000"/>
                          </a:solidFill>
                          <a:effectLst/>
                          <a:latin typeface="Calibri" panose="020F0502020204030204" pitchFamily="34" charset="0"/>
                        </a:rPr>
                        <a:t>2.55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0" i="0" u="none" strike="noStrike">
                          <a:solidFill>
                            <a:srgbClr val="000000"/>
                          </a:solidFill>
                          <a:effectLst/>
                          <a:latin typeface="Calibri" panose="020F0502020204030204" pitchFamily="34" charset="0"/>
                        </a:rPr>
                        <a:t>2.53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7" name="Table 16"/>
          <p:cNvGraphicFramePr>
            <a:graphicFrameLocks noGrp="1"/>
          </p:cNvGraphicFramePr>
          <p:nvPr/>
        </p:nvGraphicFramePr>
        <p:xfrm>
          <a:off x="3531751" y="3498234"/>
          <a:ext cx="3935849" cy="861950"/>
        </p:xfrm>
        <a:graphic>
          <a:graphicData uri="http://schemas.openxmlformats.org/drawingml/2006/table">
            <a:tbl>
              <a:tblPr firstRow="1" bandRow="1">
                <a:tableStyleId>{5C22544A-7EE6-4342-B048-85BDC9FD1C3A}</a:tableStyleId>
              </a:tblPr>
              <a:tblGrid>
                <a:gridCol w="711637">
                  <a:extLst>
                    <a:ext uri="{9D8B030D-6E8A-4147-A177-3AD203B41FA5}">
                      <a16:colId xmlns:a16="http://schemas.microsoft.com/office/drawing/2014/main" val="20000"/>
                    </a:ext>
                  </a:extLst>
                </a:gridCol>
                <a:gridCol w="819931">
                  <a:extLst>
                    <a:ext uri="{9D8B030D-6E8A-4147-A177-3AD203B41FA5}">
                      <a16:colId xmlns:a16="http://schemas.microsoft.com/office/drawing/2014/main" val="20001"/>
                    </a:ext>
                  </a:extLst>
                </a:gridCol>
                <a:gridCol w="791571">
                  <a:extLst>
                    <a:ext uri="{9D8B030D-6E8A-4147-A177-3AD203B41FA5}">
                      <a16:colId xmlns:a16="http://schemas.microsoft.com/office/drawing/2014/main" val="20002"/>
                    </a:ext>
                  </a:extLst>
                </a:gridCol>
                <a:gridCol w="788798">
                  <a:extLst>
                    <a:ext uri="{9D8B030D-6E8A-4147-A177-3AD203B41FA5}">
                      <a16:colId xmlns:a16="http://schemas.microsoft.com/office/drawing/2014/main" val="20003"/>
                    </a:ext>
                  </a:extLst>
                </a:gridCol>
                <a:gridCol w="823912">
                  <a:extLst>
                    <a:ext uri="{9D8B030D-6E8A-4147-A177-3AD203B41FA5}">
                      <a16:colId xmlns:a16="http://schemas.microsoft.com/office/drawing/2014/main" val="20004"/>
                    </a:ext>
                  </a:extLst>
                </a:gridCol>
              </a:tblGrid>
              <a:tr h="252350">
                <a:tc>
                  <a:txBody>
                    <a:bodyPr/>
                    <a:lstStyle/>
                    <a:p>
                      <a:pPr algn="ctr" rtl="0" fontAlgn="ctr"/>
                      <a:r>
                        <a:rPr lang="en-US" sz="1600" b="1" i="0" u="none" strike="noStrike">
                          <a:solidFill>
                            <a:srgbClr val="000000"/>
                          </a:solidFill>
                          <a:latin typeface="Calibri"/>
                        </a:rPr>
                        <a:t>64.0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64.2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69.1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67.7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66.0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303785">
                <a:tc>
                  <a:txBody>
                    <a:bodyPr/>
                    <a:lstStyle/>
                    <a:p>
                      <a:pPr algn="ctr" fontAlgn="b"/>
                      <a:r>
                        <a:rPr lang="en-US" sz="1600" b="1" i="0" u="none" strike="noStrike">
                          <a:solidFill>
                            <a:srgbClr val="000000"/>
                          </a:solidFill>
                          <a:latin typeface="Calibri"/>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31.1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30.7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30.3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304800">
                <a:tc>
                  <a:txBody>
                    <a:bodyPr/>
                    <a:lstStyle/>
                    <a:p>
                      <a:pPr algn="ctr" fontAlgn="b"/>
                      <a:r>
                        <a:rPr lang="en-US" sz="1600" b="1" i="0" u="none" strike="noStrike">
                          <a:solidFill>
                            <a:srgbClr val="000000"/>
                          </a:solidFill>
                          <a:latin typeface="Calibri"/>
                        </a:rPr>
                        <a:t>&gt;2.19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9" name="Table 18"/>
          <p:cNvGraphicFramePr>
            <a:graphicFrameLocks noGrp="1"/>
          </p:cNvGraphicFramePr>
          <p:nvPr/>
        </p:nvGraphicFramePr>
        <p:xfrm>
          <a:off x="3531751" y="4458603"/>
          <a:ext cx="3935849" cy="786765"/>
        </p:xfrm>
        <a:graphic>
          <a:graphicData uri="http://schemas.openxmlformats.org/drawingml/2006/table">
            <a:tbl>
              <a:tblPr firstRow="1" bandRow="1">
                <a:tableStyleId>{5C22544A-7EE6-4342-B048-85BDC9FD1C3A}</a:tableStyleId>
              </a:tblPr>
              <a:tblGrid>
                <a:gridCol w="711637">
                  <a:extLst>
                    <a:ext uri="{9D8B030D-6E8A-4147-A177-3AD203B41FA5}">
                      <a16:colId xmlns:a16="http://schemas.microsoft.com/office/drawing/2014/main" val="20000"/>
                    </a:ext>
                  </a:extLst>
                </a:gridCol>
                <a:gridCol w="792636">
                  <a:extLst>
                    <a:ext uri="{9D8B030D-6E8A-4147-A177-3AD203B41FA5}">
                      <a16:colId xmlns:a16="http://schemas.microsoft.com/office/drawing/2014/main" val="20001"/>
                    </a:ext>
                  </a:extLst>
                </a:gridCol>
                <a:gridCol w="805218">
                  <a:extLst>
                    <a:ext uri="{9D8B030D-6E8A-4147-A177-3AD203B41FA5}">
                      <a16:colId xmlns:a16="http://schemas.microsoft.com/office/drawing/2014/main" val="20002"/>
                    </a:ext>
                  </a:extLst>
                </a:gridCol>
                <a:gridCol w="816733">
                  <a:extLst>
                    <a:ext uri="{9D8B030D-6E8A-4147-A177-3AD203B41FA5}">
                      <a16:colId xmlns:a16="http://schemas.microsoft.com/office/drawing/2014/main" val="20003"/>
                    </a:ext>
                  </a:extLst>
                </a:gridCol>
                <a:gridCol w="809625">
                  <a:extLst>
                    <a:ext uri="{9D8B030D-6E8A-4147-A177-3AD203B41FA5}">
                      <a16:colId xmlns:a16="http://schemas.microsoft.com/office/drawing/2014/main" val="20004"/>
                    </a:ext>
                  </a:extLst>
                </a:gridCol>
              </a:tblGrid>
              <a:tr h="228600">
                <a:tc>
                  <a:txBody>
                    <a:bodyPr/>
                    <a:lstStyle/>
                    <a:p>
                      <a:pPr algn="ctr" rtl="0" fontAlgn="ctr"/>
                      <a:r>
                        <a:rPr lang="en-US" sz="1600" b="1" i="0" u="none" strike="noStrike">
                          <a:solidFill>
                            <a:srgbClr val="000000"/>
                          </a:solidFill>
                          <a:latin typeface="Calibri"/>
                        </a:rPr>
                        <a:t>144.0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a:solidFill>
                            <a:srgbClr val="000000"/>
                          </a:solidFill>
                          <a:effectLst/>
                          <a:latin typeface="Calibri" panose="020F0502020204030204" pitchFamily="34" charset="0"/>
                        </a:rPr>
                        <a:t>150.1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a:solidFill>
                            <a:srgbClr val="000000"/>
                          </a:solidFill>
                          <a:effectLst/>
                          <a:latin typeface="Calibri" panose="020F0502020204030204" pitchFamily="34" charset="0"/>
                        </a:rPr>
                        <a:t>150.0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a:solidFill>
                            <a:srgbClr val="000000"/>
                          </a:solidFill>
                          <a:effectLst/>
                          <a:latin typeface="Calibri" panose="020F0502020204030204" pitchFamily="34" charset="0"/>
                        </a:rPr>
                        <a:t>150.4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143.7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280035">
                <a:tc>
                  <a:txBody>
                    <a:bodyPr/>
                    <a:lstStyle/>
                    <a:p>
                      <a:pPr algn="ctr" rtl="0" fontAlgn="ctr"/>
                      <a:r>
                        <a:rPr lang="en-US" sz="1600" b="1" i="0" u="none" strike="noStrike">
                          <a:solidFill>
                            <a:srgbClr val="000000"/>
                          </a:solidFill>
                          <a:latin typeface="Calibri"/>
                        </a:rPr>
                        <a:t>56.7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a:solidFill>
                            <a:srgbClr val="000000"/>
                          </a:solidFill>
                          <a:effectLst/>
                          <a:latin typeface="Calibri" panose="020F0502020204030204" pitchFamily="34" charset="0"/>
                        </a:rPr>
                        <a:t>58.6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a:solidFill>
                            <a:srgbClr val="000000"/>
                          </a:solidFill>
                          <a:effectLst/>
                          <a:latin typeface="Calibri" panose="020F0502020204030204" pitchFamily="34" charset="0"/>
                        </a:rPr>
                        <a:t>58.6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a:solidFill>
                            <a:srgbClr val="000000"/>
                          </a:solidFill>
                          <a:effectLst/>
                          <a:latin typeface="Calibri" panose="020F0502020204030204" pitchFamily="34" charset="0"/>
                        </a:rPr>
                        <a:t>58.9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56.9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28600">
                <a:tc>
                  <a:txBody>
                    <a:bodyPr/>
                    <a:lstStyle/>
                    <a:p>
                      <a:pPr algn="ctr" rtl="0" fontAlgn="ctr"/>
                      <a:r>
                        <a:rPr lang="en-US" sz="1600" b="1" i="0" u="none" strike="noStrike">
                          <a:solidFill>
                            <a:srgbClr val="000000"/>
                          </a:solidFill>
                          <a:latin typeface="Calibri"/>
                        </a:rPr>
                        <a:t>&gt;2.54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600" b="0" i="0" u="none" strike="noStrike">
                          <a:solidFill>
                            <a:srgbClr val="000000"/>
                          </a:solidFill>
                          <a:effectLst/>
                          <a:latin typeface="Calibri" panose="020F0502020204030204" pitchFamily="34" charset="0"/>
                        </a:rPr>
                        <a:t>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a:solidFill>
                            <a:srgbClr val="000000"/>
                          </a:solidFill>
                          <a:effectLst/>
                          <a:latin typeface="Calibri" panose="020F0502020204030204" pitchFamily="34" charset="0"/>
                        </a:rPr>
                        <a:t>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a:solidFill>
                            <a:srgbClr val="000000"/>
                          </a:solidFill>
                          <a:effectLst/>
                          <a:latin typeface="Calibri" panose="020F0502020204030204" pitchFamily="34" charset="0"/>
                        </a:rPr>
                        <a:t>2.55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nvGraphicFramePr>
        <p:xfrm>
          <a:off x="7696200" y="962024"/>
          <a:ext cx="2362200" cy="2426093"/>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63221">
                  <a:extLst>
                    <a:ext uri="{9D8B030D-6E8A-4147-A177-3AD203B41FA5}">
                      <a16:colId xmlns:a16="http://schemas.microsoft.com/office/drawing/2014/main" val="20001"/>
                    </a:ext>
                  </a:extLst>
                </a:gridCol>
                <a:gridCol w="736979">
                  <a:extLst>
                    <a:ext uri="{9D8B030D-6E8A-4147-A177-3AD203B41FA5}">
                      <a16:colId xmlns:a16="http://schemas.microsoft.com/office/drawing/2014/main" val="20002"/>
                    </a:ext>
                  </a:extLst>
                </a:gridCol>
              </a:tblGrid>
              <a:tr h="565245">
                <a:tc>
                  <a:txBody>
                    <a:bodyPr/>
                    <a:lstStyle/>
                    <a:p>
                      <a:pPr algn="ctr">
                        <a:lnSpc>
                          <a:spcPts val="1500"/>
                        </a:lnSpc>
                      </a:pPr>
                      <a:r>
                        <a:rPr lang="en-IN">
                          <a:latin typeface="Segoe UI" panose="020B0502040204020203" pitchFamily="34" charset="0"/>
                          <a:cs typeface="Segoe UI" panose="020B0502040204020203" pitchFamily="34" charset="0"/>
                        </a:rPr>
                        <a:t>Weekly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r>
                        <a:rPr lang="en-IN" sz="1400" b="1" kern="1200">
                          <a:solidFill>
                            <a:schemeClr val="lt1"/>
                          </a:solidFill>
                          <a:latin typeface="Segoe UI" panose="020B0502040204020203" pitchFamily="34" charset="0"/>
                          <a:ea typeface="+mn-ea"/>
                          <a:cs typeface="Segoe UI" panose="020B0502040204020203" pitchFamily="34" charset="0"/>
                        </a:rPr>
                        <a:t>Current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r>
                        <a:rPr lang="en-IN" sz="1600" b="1" kern="1200">
                          <a:solidFill>
                            <a:schemeClr val="lt1"/>
                          </a:solidFill>
                          <a:latin typeface="Segoe UI" panose="020B0502040204020203" pitchFamily="34" charset="0"/>
                          <a:ea typeface="+mn-ea"/>
                          <a:cs typeface="Segoe UI" panose="020B0502040204020203" pitchFamily="34" charset="0"/>
                        </a:rPr>
                        <a:t>Last</a:t>
                      </a:r>
                      <a:r>
                        <a:rPr lang="en-IN" sz="1600" b="1" kern="1200" baseline="0">
                          <a:solidFill>
                            <a:schemeClr val="lt1"/>
                          </a:solidFill>
                          <a:latin typeface="Segoe UI" panose="020B0502040204020203" pitchFamily="34" charset="0"/>
                          <a:ea typeface="+mn-ea"/>
                          <a:cs typeface="Segoe UI" panose="020B0502040204020203" pitchFamily="34" charset="0"/>
                        </a:rPr>
                        <a:t> Week</a:t>
                      </a:r>
                      <a:endParaRPr lang="en-IN" sz="1600" b="1" kern="1200">
                        <a:solidFill>
                          <a:schemeClr val="lt1"/>
                        </a:solidFill>
                        <a:latin typeface="Segoe UI" panose="020B0502040204020203" pitchFamily="34" charset="0"/>
                        <a:ea typeface="+mn-ea"/>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0000"/>
                  </a:ext>
                </a:extLst>
              </a:tr>
              <a:tr h="518615">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IN" sz="1600" b="1">
                          <a:latin typeface="Segoe UI" panose="020B0502040204020203" pitchFamily="34" charset="0"/>
                          <a:cs typeface="Segoe UI" panose="020B0502040204020203" pitchFamily="34" charset="0"/>
                        </a:rPr>
                        <a:t>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SS   25-26</a:t>
                      </a:r>
                      <a:endParaRPr lang="en-IN" sz="16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600" b="1">
                          <a:latin typeface="Segoe UI" panose="020B0502040204020203" pitchFamily="34" charset="0"/>
                          <a:cs typeface="Segoe UI" panose="020B0502040204020203" pitchFamily="34" charset="0"/>
                        </a:rPr>
                        <a:t>SS   25-26</a:t>
                      </a:r>
                      <a:endParaRPr lang="en-IN" sz="1600" b="1">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1831">
                <a:tc>
                  <a:txBody>
                    <a:bodyPr/>
                    <a:lstStyle/>
                    <a:p>
                      <a:pPr algn="ctr" fontAlgn="ctr"/>
                      <a:r>
                        <a:rPr lang="en-US" sz="1600" b="1" i="0" u="none" strike="noStrike">
                          <a:solidFill>
                            <a:srgbClr val="000000"/>
                          </a:solidFill>
                          <a:latin typeface="Calibri"/>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a:solidFill>
                            <a:srgbClr val="000000"/>
                          </a:solidFill>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a:solidFill>
                            <a:srgbClr val="000000"/>
                          </a:solidFill>
                          <a:latin typeface="+mn-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r h="227066">
                <a:tc>
                  <a:txBody>
                    <a:bodyPr/>
                    <a:lstStyle/>
                    <a:p>
                      <a:pPr algn="ctr" fontAlgn="b"/>
                      <a:r>
                        <a:rPr lang="en-US" sz="1600" b="1" i="0" u="none" strike="noStrike">
                          <a:solidFill>
                            <a:srgbClr val="000000"/>
                          </a:solidFill>
                          <a:latin typeface="Calibri"/>
                        </a:rPr>
                        <a:t>70000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71150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71450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3"/>
                  </a:ext>
                </a:extLst>
              </a:tr>
              <a:tr h="278501">
                <a:tc>
                  <a:txBody>
                    <a:bodyPr/>
                    <a:lstStyle/>
                    <a:p>
                      <a:pPr algn="ctr" fontAlgn="b"/>
                      <a:r>
                        <a:rPr lang="en-US" sz="1600" b="1" i="0" u="none" strike="noStrike">
                          <a:solidFill>
                            <a:srgbClr val="000000"/>
                          </a:solidFill>
                          <a:latin typeface="Calibri"/>
                        </a:rPr>
                        <a:t>18900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a:solidFill>
                            <a:srgbClr val="000000"/>
                          </a:solidFill>
                          <a:effectLst/>
                          <a:latin typeface="Calibri" panose="020F0502020204030204" pitchFamily="34" charset="0"/>
                        </a:rPr>
                        <a:t>19567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a:solidFill>
                            <a:srgbClr val="000000"/>
                          </a:solidFill>
                          <a:effectLst/>
                          <a:latin typeface="Calibri" panose="020F0502020204030204" pitchFamily="34" charset="0"/>
                        </a:rPr>
                        <a:t>20025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4"/>
                  </a:ext>
                </a:extLst>
              </a:tr>
              <a:tr h="278501">
                <a:tc>
                  <a:txBody>
                    <a:bodyPr/>
                    <a:lstStyle/>
                    <a:p>
                      <a:pPr algn="ctr" fontAlgn="b"/>
                      <a:endParaRPr lang="en-US" sz="1600" b="1" i="0" u="none" strike="noStrike">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endParaRPr lang="en-US" sz="16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hMerge="1">
                  <a:txBody>
                    <a:bodyPr/>
                    <a:lstStyle/>
                    <a:p>
                      <a:pPr algn="ctr" fontAlgn="ctr"/>
                      <a:endParaRPr lang="en-US" sz="16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5"/>
                  </a:ext>
                </a:extLst>
              </a:tr>
              <a:tr h="278501">
                <a:tc>
                  <a:txBody>
                    <a:bodyPr/>
                    <a:lstStyle/>
                    <a:p>
                      <a:pPr algn="ctr" fontAlgn="b"/>
                      <a:endParaRPr lang="en-US" sz="1600" b="1" i="0" u="none" strike="noStrike">
                        <a:solidFill>
                          <a:srgbClr val="000000"/>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endParaRPr lang="en-US" sz="16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hMerge="1">
                  <a:txBody>
                    <a:bodyPr/>
                    <a:lstStyle/>
                    <a:p>
                      <a:endParaRPr lang="en-IN"/>
                    </a:p>
                  </a:txBody>
                  <a:tcPr/>
                </a:tc>
                <a:extLst>
                  <a:ext uri="{0D108BD9-81ED-4DB2-BD59-A6C34878D82A}">
                    <a16:rowId xmlns:a16="http://schemas.microsoft.com/office/drawing/2014/main" val="3662635565"/>
                  </a:ext>
                </a:extLst>
              </a:tr>
            </a:tbl>
          </a:graphicData>
        </a:graphic>
      </p:graphicFrame>
      <p:graphicFrame>
        <p:nvGraphicFramePr>
          <p:cNvPr id="18" name="Table 17"/>
          <p:cNvGraphicFramePr>
            <a:graphicFrameLocks noGrp="1"/>
          </p:cNvGraphicFramePr>
          <p:nvPr/>
        </p:nvGraphicFramePr>
        <p:xfrm>
          <a:off x="7696200" y="3474484"/>
          <a:ext cx="2375848" cy="891384"/>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22278">
                  <a:extLst>
                    <a:ext uri="{9D8B030D-6E8A-4147-A177-3AD203B41FA5}">
                      <a16:colId xmlns:a16="http://schemas.microsoft.com/office/drawing/2014/main" val="20001"/>
                    </a:ext>
                  </a:extLst>
                </a:gridCol>
                <a:gridCol w="791570">
                  <a:extLst>
                    <a:ext uri="{9D8B030D-6E8A-4147-A177-3AD203B41FA5}">
                      <a16:colId xmlns:a16="http://schemas.microsoft.com/office/drawing/2014/main" val="20002"/>
                    </a:ext>
                  </a:extLst>
                </a:gridCol>
              </a:tblGrid>
              <a:tr h="313629">
                <a:tc>
                  <a:txBody>
                    <a:bodyPr/>
                    <a:lstStyle/>
                    <a:p>
                      <a:pPr algn="ctr" rtl="0" fontAlgn="ctr"/>
                      <a:r>
                        <a:rPr lang="en-US" sz="1600" b="1" i="0" u="none" strike="noStrike">
                          <a:solidFill>
                            <a:srgbClr val="000000"/>
                          </a:solidFill>
                          <a:latin typeface="Calibri"/>
                        </a:rPr>
                        <a:t>10752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10793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11615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0"/>
                  </a:ext>
                </a:extLst>
              </a:tr>
              <a:tr h="272955">
                <a:tc>
                  <a:txBody>
                    <a:bodyPr/>
                    <a:lstStyle/>
                    <a:p>
                      <a:pPr algn="ctr" fontAlgn="b"/>
                      <a:r>
                        <a:rPr lang="en-US" sz="1600" b="1" i="0" u="none" strike="noStrike">
                          <a:solidFill>
                            <a:srgbClr val="000000"/>
                          </a:solidFill>
                          <a:latin typeface="Calibri"/>
                        </a:rPr>
                        <a:t>4906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4902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5232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1"/>
                  </a:ext>
                </a:extLst>
              </a:tr>
              <a:tr h="304800">
                <a:tc>
                  <a:txBody>
                    <a:bodyPr/>
                    <a:lstStyle/>
                    <a:p>
                      <a:pPr algn="ctr" fontAlgn="b"/>
                      <a:r>
                        <a:rPr lang="en-US" sz="1600" b="1" i="0" u="none" strike="noStrike">
                          <a:solidFill>
                            <a:srgbClr val="000000"/>
                          </a:solidFill>
                          <a:latin typeface="Calibri"/>
                        </a:rPr>
                        <a:t>&gt;2.19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20" name="Table 19"/>
          <p:cNvGraphicFramePr>
            <a:graphicFrameLocks noGrp="1"/>
          </p:cNvGraphicFramePr>
          <p:nvPr/>
        </p:nvGraphicFramePr>
        <p:xfrm>
          <a:off x="7696200" y="4444315"/>
          <a:ext cx="2334904" cy="78676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35925">
                  <a:extLst>
                    <a:ext uri="{9D8B030D-6E8A-4147-A177-3AD203B41FA5}">
                      <a16:colId xmlns:a16="http://schemas.microsoft.com/office/drawing/2014/main" val="20001"/>
                    </a:ext>
                  </a:extLst>
                </a:gridCol>
                <a:gridCol w="736979">
                  <a:extLst>
                    <a:ext uri="{9D8B030D-6E8A-4147-A177-3AD203B41FA5}">
                      <a16:colId xmlns:a16="http://schemas.microsoft.com/office/drawing/2014/main" val="20002"/>
                    </a:ext>
                  </a:extLst>
                </a:gridCol>
              </a:tblGrid>
              <a:tr h="228600">
                <a:tc>
                  <a:txBody>
                    <a:bodyPr/>
                    <a:lstStyle/>
                    <a:p>
                      <a:pPr algn="ctr" fontAlgn="ctr"/>
                      <a:r>
                        <a:rPr lang="en-US" sz="1600" b="1" i="0" u="none" strike="noStrike">
                          <a:solidFill>
                            <a:srgbClr val="000000"/>
                          </a:solidFill>
                          <a:latin typeface="Calibri"/>
                        </a:rPr>
                        <a:t>24192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25224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25193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0"/>
                  </a:ext>
                </a:extLst>
              </a:tr>
              <a:tr h="280035">
                <a:tc>
                  <a:txBody>
                    <a:bodyPr/>
                    <a:lstStyle/>
                    <a:p>
                      <a:pPr algn="ctr" rtl="0" fontAlgn="ctr"/>
                      <a:r>
                        <a:rPr lang="en-US" sz="1600" b="1" i="0" u="none" strike="noStrike">
                          <a:solidFill>
                            <a:srgbClr val="000000"/>
                          </a:solidFill>
                          <a:latin typeface="Calibri"/>
                        </a:rPr>
                        <a:t>9526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a:solidFill>
                            <a:srgbClr val="000000"/>
                          </a:solidFill>
                          <a:effectLst/>
                          <a:latin typeface="Calibri" panose="020F0502020204030204" pitchFamily="34" charset="0"/>
                        </a:rPr>
                        <a:t>9853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a:solidFill>
                            <a:srgbClr val="000000"/>
                          </a:solidFill>
                          <a:effectLst/>
                          <a:latin typeface="Calibri" panose="020F0502020204030204" pitchFamily="34" charset="0"/>
                        </a:rPr>
                        <a:t>9841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1"/>
                  </a:ext>
                </a:extLst>
              </a:tr>
              <a:tr h="228600">
                <a:tc>
                  <a:txBody>
                    <a:bodyPr/>
                    <a:lstStyle/>
                    <a:p>
                      <a:pPr algn="ctr" rtl="0" fontAlgn="ctr"/>
                      <a:r>
                        <a:rPr lang="en-US" sz="1600" b="1" i="0" u="none" strike="noStrike">
                          <a:solidFill>
                            <a:srgbClr val="000000"/>
                          </a:solidFill>
                          <a:latin typeface="Calibri"/>
                        </a:rPr>
                        <a:t>&gt;2.54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a:solidFill>
                            <a:srgbClr val="000000"/>
                          </a:solidFill>
                          <a:effectLst/>
                          <a:latin typeface="Calibri" panose="020F0502020204030204" pitchFamily="34" charset="0"/>
                        </a:rPr>
                        <a:t>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ctr"/>
                      <a:r>
                        <a:rPr lang="en-US" sz="1600" b="0" i="0" u="none" strike="noStrike">
                          <a:solidFill>
                            <a:srgbClr val="000000"/>
                          </a:solidFill>
                          <a:effectLst/>
                          <a:latin typeface="Calibri" panose="020F0502020204030204" pitchFamily="34" charset="0"/>
                        </a:rPr>
                        <a:t>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nvGraphicFramePr>
        <p:xfrm>
          <a:off x="381000" y="5333508"/>
          <a:ext cx="2895600" cy="114939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287383">
                <a:tc>
                  <a:txBody>
                    <a:bodyPr/>
                    <a:lstStyle/>
                    <a:p>
                      <a:pPr marL="0" algn="l" defTabSz="914400" rtl="0" eaLnBrk="1" fontAlgn="ctr" latinLnBrk="0" hangingPunct="1"/>
                      <a:r>
                        <a:rPr lang="de-DE" sz="1600" b="0" i="0" u="none" strike="noStrike" kern="1200">
                          <a:solidFill>
                            <a:srgbClr val="000000"/>
                          </a:solidFill>
                          <a:latin typeface="Segoe UI" panose="020B0502040204020203" pitchFamily="34" charset="0"/>
                          <a:ea typeface="+mn-ea"/>
                          <a:cs typeface="Segoe UI" panose="020B0502040204020203" pitchFamily="34" charset="0"/>
                        </a:rPr>
                        <a:t>Steam Gen. (35 T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r>
                        <a:rPr lang="en-US" sz="1600" b="0" i="0" u="none" strike="noStrike" kern="1200">
                          <a:solidFill>
                            <a:srgbClr val="000000"/>
                          </a:solidFill>
                          <a:latin typeface="Calibri"/>
                          <a:ea typeface="+mn-ea"/>
                          <a:cs typeface="+mn-cs"/>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54045">
                <a:tc>
                  <a:txBody>
                    <a:bodyPr/>
                    <a:lstStyle/>
                    <a:p>
                      <a:pPr marL="0" algn="l" defTabSz="914400" rtl="0" eaLnBrk="1" fontAlgn="ctr" latinLnBrk="0" hangingPunct="1"/>
                      <a:r>
                        <a:rPr lang="fr-FR" sz="1600" b="0" i="0" u="none" strike="noStrike" kern="1200">
                          <a:solidFill>
                            <a:srgbClr val="000000"/>
                          </a:solidFill>
                          <a:latin typeface="Segoe UI" panose="020B0502040204020203" pitchFamily="34" charset="0"/>
                          <a:ea typeface="+mn-ea"/>
                          <a:cs typeface="Segoe UI" panose="020B0502040204020203" pitchFamily="34" charset="0"/>
                        </a:rPr>
                        <a:t>Bag. Cons. (35 T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r>
                        <a:rPr lang="en-US" sz="1600" b="0" i="0" u="none" strike="noStrike" kern="1200">
                          <a:solidFill>
                            <a:srgbClr val="000000"/>
                          </a:solidFill>
                          <a:latin typeface="Calibri"/>
                          <a:ea typeface="+mn-ea"/>
                          <a:cs typeface="+mn-cs"/>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3167">
                <a:tc>
                  <a:txBody>
                    <a:bodyPr/>
                    <a:lstStyle/>
                    <a:p>
                      <a:pPr marL="0" algn="l" defTabSz="914400" rtl="0" eaLnBrk="1" fontAlgn="ctr" latinLnBrk="0" hangingPunct="1"/>
                      <a:r>
                        <a:rPr lang="fr-FR" sz="1600" b="0" i="0" u="none" strike="noStrike" kern="1200" err="1">
                          <a:solidFill>
                            <a:srgbClr val="000000"/>
                          </a:solidFill>
                          <a:latin typeface="Segoe UI" panose="020B0502040204020203" pitchFamily="34" charset="0"/>
                          <a:ea typeface="+mn-ea"/>
                          <a:cs typeface="Segoe UI" panose="020B0502040204020203" pitchFamily="34" charset="0"/>
                        </a:rPr>
                        <a:t>Slop</a:t>
                      </a:r>
                      <a:r>
                        <a:rPr lang="fr-FR" sz="1600" b="0" i="0" u="none" strike="noStrike" kern="1200">
                          <a:solidFill>
                            <a:srgbClr val="000000"/>
                          </a:solidFill>
                          <a:latin typeface="Segoe UI" panose="020B0502040204020203" pitchFamily="34" charset="0"/>
                          <a:ea typeface="+mn-ea"/>
                          <a:cs typeface="Segoe UI" panose="020B0502040204020203" pitchFamily="34" charset="0"/>
                        </a:rPr>
                        <a:t> Cons. (35 T Boiler)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r>
                        <a:rPr lang="en-US" sz="1600" b="0" i="0" u="none" strike="noStrike" kern="1200">
                          <a:solidFill>
                            <a:srgbClr val="000000"/>
                          </a:solidFill>
                          <a:latin typeface="Calibri"/>
                          <a:ea typeface="+mn-ea"/>
                          <a:cs typeface="+mn-cs"/>
                        </a:rPr>
                        <a:t>MT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4800">
                <a:tc>
                  <a:txBody>
                    <a:bodyPr/>
                    <a:lstStyle/>
                    <a:p>
                      <a:pPr marL="0" algn="l" defTabSz="914400" rtl="0" eaLnBrk="1" fontAlgn="ctr" latinLnBrk="0" hangingPunct="1"/>
                      <a:r>
                        <a:rPr lang="en-US" sz="1600" b="0" i="0" u="none" strike="noStrike" kern="1200">
                          <a:solidFill>
                            <a:srgbClr val="000000"/>
                          </a:solidFill>
                          <a:latin typeface="Segoe UI" panose="020B0502040204020203" pitchFamily="34" charset="0"/>
                          <a:ea typeface="+mn-ea"/>
                          <a:cs typeface="Segoe UI" panose="020B0502040204020203" pitchFamily="34" charset="0"/>
                        </a:rPr>
                        <a:t>Steam to Fuel Ratio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algn="ctr" defTabSz="914400" rtl="0" eaLnBrk="1" fontAlgn="t" latinLnBrk="0" hangingPunct="1"/>
                      <a:endParaRPr lang="en-US" sz="1600" b="0" i="0" u="none" strike="noStrike" kern="1200">
                        <a:solidFill>
                          <a:srgbClr val="000000"/>
                        </a:solidFill>
                        <a:latin typeface="Calibri"/>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22" name="Table 21"/>
          <p:cNvGraphicFramePr>
            <a:graphicFrameLocks noGrp="1"/>
          </p:cNvGraphicFramePr>
          <p:nvPr/>
        </p:nvGraphicFramePr>
        <p:xfrm>
          <a:off x="10210800" y="5329237"/>
          <a:ext cx="1524000" cy="1160977"/>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28617">
                <a:tc>
                  <a:txBody>
                    <a:bodyPr/>
                    <a:lstStyle/>
                    <a:p>
                      <a:pPr algn="ctr" fontAlgn="b"/>
                      <a:r>
                        <a:rPr lang="en-US" sz="1600" b="0" i="0" u="none" strike="noStrike">
                          <a:solidFill>
                            <a:srgbClr val="000000"/>
                          </a:solidFill>
                          <a:effectLst/>
                          <a:latin typeface="Calibri" panose="020F0502020204030204" pitchFamily="34" charset="0"/>
                        </a:rPr>
                        <a:t>71737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72465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228599">
                <a:tc>
                  <a:txBody>
                    <a:bodyPr/>
                    <a:lstStyle/>
                    <a:p>
                      <a:pPr algn="ctr" fontAlgn="b"/>
                      <a:r>
                        <a:rPr lang="en-US" sz="1600" b="0" i="0" u="none" strike="noStrike">
                          <a:solidFill>
                            <a:srgbClr val="000000"/>
                          </a:solidFill>
                          <a:effectLst/>
                          <a:latin typeface="Calibri" panose="020F0502020204030204" pitchFamily="34" charset="0"/>
                        </a:rPr>
                        <a:t>27286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29147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9000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5811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5913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288990">
                <a:tc>
                  <a:txBody>
                    <a:bodyPr/>
                    <a:lstStyle/>
                    <a:p>
                      <a:pPr algn="ctr" rtl="0" fontAlgn="ctr"/>
                      <a:r>
                        <a:rPr lang="en-US" sz="1600" b="0" i="0" u="none" strike="noStrike">
                          <a:solidFill>
                            <a:srgbClr val="000000"/>
                          </a:solidFill>
                          <a:effectLst/>
                          <a:latin typeface="Calibri" panose="020F0502020204030204" pitchFamily="34" charset="0"/>
                        </a:rPr>
                        <a:t>2.17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rtl="0" fontAlgn="ctr"/>
                      <a:r>
                        <a:rPr lang="en-US" sz="1600" b="0" i="0" u="none" strike="noStrike">
                          <a:solidFill>
                            <a:srgbClr val="000000"/>
                          </a:solidFill>
                          <a:effectLst/>
                          <a:latin typeface="Calibri" panose="020F0502020204030204" pitchFamily="34" charset="0"/>
                        </a:rPr>
                        <a:t>2.07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531751" y="5341896"/>
          <a:ext cx="3935849" cy="1149394"/>
        </p:xfrm>
        <a:graphic>
          <a:graphicData uri="http://schemas.openxmlformats.org/drawingml/2006/table">
            <a:tbl>
              <a:tblPr firstRow="1" bandRow="1">
                <a:tableStyleId>{5C22544A-7EE6-4342-B048-85BDC9FD1C3A}</a:tableStyleId>
              </a:tblPr>
              <a:tblGrid>
                <a:gridCol w="697349">
                  <a:extLst>
                    <a:ext uri="{9D8B030D-6E8A-4147-A177-3AD203B41FA5}">
                      <a16:colId xmlns:a16="http://schemas.microsoft.com/office/drawing/2014/main" val="20000"/>
                    </a:ext>
                  </a:extLst>
                </a:gridCol>
                <a:gridCol w="806924">
                  <a:extLst>
                    <a:ext uri="{9D8B030D-6E8A-4147-A177-3AD203B41FA5}">
                      <a16:colId xmlns:a16="http://schemas.microsoft.com/office/drawing/2014/main" val="20001"/>
                    </a:ext>
                  </a:extLst>
                </a:gridCol>
                <a:gridCol w="805218">
                  <a:extLst>
                    <a:ext uri="{9D8B030D-6E8A-4147-A177-3AD203B41FA5}">
                      <a16:colId xmlns:a16="http://schemas.microsoft.com/office/drawing/2014/main" val="20002"/>
                    </a:ext>
                  </a:extLst>
                </a:gridCol>
                <a:gridCol w="845308">
                  <a:extLst>
                    <a:ext uri="{9D8B030D-6E8A-4147-A177-3AD203B41FA5}">
                      <a16:colId xmlns:a16="http://schemas.microsoft.com/office/drawing/2014/main" val="20003"/>
                    </a:ext>
                  </a:extLst>
                </a:gridCol>
                <a:gridCol w="781050">
                  <a:extLst>
                    <a:ext uri="{9D8B030D-6E8A-4147-A177-3AD203B41FA5}">
                      <a16:colId xmlns:a16="http://schemas.microsoft.com/office/drawing/2014/main" val="20004"/>
                    </a:ext>
                  </a:extLst>
                </a:gridCol>
              </a:tblGrid>
              <a:tr h="287382">
                <a:tc>
                  <a:txBody>
                    <a:bodyPr/>
                    <a:lstStyle/>
                    <a:p>
                      <a:pPr algn="ctr" rtl="0" fontAlgn="ctr"/>
                      <a:r>
                        <a:rPr lang="en-US" sz="1600" b="1" i="0" u="none" strike="noStrike">
                          <a:solidFill>
                            <a:srgbClr val="000000"/>
                          </a:solidFill>
                          <a:latin typeface="Calibri"/>
                        </a:rPr>
                        <a:t>33.0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33.2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31.8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32.1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0"/>
                  </a:ext>
                </a:extLst>
              </a:tr>
              <a:tr h="285750">
                <a:tc>
                  <a:txBody>
                    <a:bodyPr/>
                    <a:lstStyle/>
                    <a:p>
                      <a:pPr algn="ctr" rtl="0" fontAlgn="ctr"/>
                      <a:r>
                        <a:rPr lang="en-US" sz="1600" b="1" i="0" u="none" strike="noStrike">
                          <a:solidFill>
                            <a:srgbClr val="000000"/>
                          </a:solidFill>
                          <a:latin typeface="Calibri"/>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600" b="0" i="0" u="none" strike="noStrike">
                          <a:solidFill>
                            <a:srgbClr val="000000"/>
                          </a:solidFill>
                          <a:effectLst/>
                          <a:latin typeface="Calibri" panose="020F0502020204030204" pitchFamily="34" charset="0"/>
                        </a:rPr>
                        <a:t>12.9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1"/>
                  </a:ext>
                </a:extLst>
              </a:tr>
              <a:tr h="271462">
                <a:tc>
                  <a:txBody>
                    <a:bodyPr/>
                    <a:lstStyle/>
                    <a:p>
                      <a:pPr algn="ctr" rtl="0" fontAlgn="ctr"/>
                      <a:r>
                        <a:rPr lang="en-US" sz="1600" b="1" i="0" u="none" strike="noStrike">
                          <a:solidFill>
                            <a:srgbClr val="000000"/>
                          </a:solidFill>
                          <a:latin typeface="Calibri"/>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304800">
                <a:tc>
                  <a:txBody>
                    <a:bodyPr/>
                    <a:lstStyle/>
                    <a:p>
                      <a:pPr algn="ctr" rtl="0" fontAlgn="ctr"/>
                      <a:r>
                        <a:rPr lang="en-US" sz="1600" b="1" i="0" u="none" strike="noStrike">
                          <a:solidFill>
                            <a:srgbClr val="000000"/>
                          </a:solidFill>
                          <a:latin typeface="Calibri"/>
                        </a:rPr>
                        <a:t>&gt;1.88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600" b="0" i="0" u="none" strike="noStrike">
                          <a:solidFill>
                            <a:srgbClr val="000000"/>
                          </a:solidFill>
                          <a:effectLst/>
                          <a:latin typeface="Calibri" panose="020F0502020204030204" pitchFamily="34" charset="0"/>
                        </a:rPr>
                        <a:t>2.17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a:solidFill>
                            <a:srgbClr val="000000"/>
                          </a:solidFill>
                          <a:effectLst/>
                          <a:latin typeface="Calibri" panose="020F0502020204030204" pitchFamily="34" charset="0"/>
                        </a:rPr>
                        <a:t>2.15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a:solidFill>
                            <a:srgbClr val="000000"/>
                          </a:solidFill>
                          <a:effectLst/>
                          <a:latin typeface="Calibri" panose="020F0502020204030204" pitchFamily="34" charset="0"/>
                        </a:rPr>
                        <a:t>2.17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rtl="0" fontAlgn="ctr"/>
                      <a:r>
                        <a:rPr lang="en-US" sz="1600" b="0" i="0" u="none" strike="noStrike">
                          <a:solidFill>
                            <a:srgbClr val="000000"/>
                          </a:solidFill>
                          <a:effectLst/>
                          <a:latin typeface="Calibri" panose="020F0502020204030204" pitchFamily="34" charset="0"/>
                        </a:rPr>
                        <a:t>2.07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nvGraphicFramePr>
        <p:xfrm>
          <a:off x="7696200" y="5329237"/>
          <a:ext cx="2334904" cy="1147767"/>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49573">
                  <a:extLst>
                    <a:ext uri="{9D8B030D-6E8A-4147-A177-3AD203B41FA5}">
                      <a16:colId xmlns:a16="http://schemas.microsoft.com/office/drawing/2014/main" val="20001"/>
                    </a:ext>
                  </a:extLst>
                </a:gridCol>
                <a:gridCol w="723331">
                  <a:extLst>
                    <a:ext uri="{9D8B030D-6E8A-4147-A177-3AD203B41FA5}">
                      <a16:colId xmlns:a16="http://schemas.microsoft.com/office/drawing/2014/main" val="20002"/>
                    </a:ext>
                  </a:extLst>
                </a:gridCol>
              </a:tblGrid>
              <a:tr h="331747">
                <a:tc>
                  <a:txBody>
                    <a:bodyPr/>
                    <a:lstStyle/>
                    <a:p>
                      <a:pPr algn="ctr" rtl="0" fontAlgn="t"/>
                      <a:r>
                        <a:rPr lang="en-US" sz="1600" b="1" i="0" u="none" strike="noStrike">
                          <a:solidFill>
                            <a:srgbClr val="000000"/>
                          </a:solidFill>
                          <a:latin typeface="Calibri"/>
                        </a:rPr>
                        <a:t>5544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3125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5583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0"/>
                  </a:ext>
                </a:extLst>
              </a:tr>
              <a:tr h="254045">
                <a:tc>
                  <a:txBody>
                    <a:bodyPr/>
                    <a:lstStyle/>
                    <a:p>
                      <a:pPr algn="ctr" rtl="0" fontAlgn="ctr"/>
                      <a:r>
                        <a:rPr lang="en-US" sz="1600" b="1" i="0" u="none" strike="noStrike">
                          <a:solidFill>
                            <a:srgbClr val="000000"/>
                          </a:solidFill>
                          <a:latin typeface="Calibri"/>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1228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1600" b="0" i="0" u="none" strike="noStrike">
                          <a:solidFill>
                            <a:srgbClr val="000000"/>
                          </a:solidFill>
                          <a:effectLst/>
                          <a:latin typeface="Calibri" panose="020F0502020204030204" pitchFamily="34" charset="0"/>
                        </a:rPr>
                        <a:t>2098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1"/>
                  </a:ext>
                </a:extLst>
              </a:tr>
              <a:tr h="257175">
                <a:tc>
                  <a:txBody>
                    <a:bodyPr/>
                    <a:lstStyle/>
                    <a:p>
                      <a:pPr algn="ctr" rtl="0" fontAlgn="t"/>
                      <a:r>
                        <a:rPr lang="en-US" sz="1600" b="1" i="0" u="none" strike="noStrike">
                          <a:solidFill>
                            <a:srgbClr val="000000"/>
                          </a:solidFill>
                          <a:latin typeface="Calibri"/>
                        </a:rPr>
                        <a:t>504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215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Calibri" panose="020F0502020204030204" pitchFamily="34" charset="0"/>
                        </a:rPr>
                        <a:t>496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r h="304800">
                <a:tc>
                  <a:txBody>
                    <a:bodyPr/>
                    <a:lstStyle/>
                    <a:p>
                      <a:pPr algn="ctr" rtl="0" fontAlgn="ctr"/>
                      <a:r>
                        <a:rPr lang="en-US" sz="1600" b="1" i="0" u="none" strike="noStrike">
                          <a:solidFill>
                            <a:srgbClr val="000000"/>
                          </a:solidFill>
                          <a:latin typeface="Calibri"/>
                        </a:rPr>
                        <a:t>&gt;1.88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600" b="0" i="0" u="none" strike="noStrike">
                          <a:solidFill>
                            <a:srgbClr val="000000"/>
                          </a:solidFill>
                          <a:effectLst/>
                          <a:latin typeface="Calibri" panose="020F0502020204030204" pitchFamily="34" charset="0"/>
                        </a:rPr>
                        <a:t>2.17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600" b="0" i="0" u="none" strike="noStrike">
                          <a:solidFill>
                            <a:srgbClr val="000000"/>
                          </a:solidFill>
                          <a:effectLst/>
                          <a:latin typeface="Calibri" panose="020F0502020204030204" pitchFamily="34" charset="0"/>
                        </a:rPr>
                        <a:t>2.15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9830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6B49FA-22BB-44F5-8EFA-E5C56FA3907E}" type="slidenum">
              <a:rPr kumimoji="0" lang="en-US" sz="1800" b="0" i="0" u="none" strike="noStrike" kern="1200" cap="none" spc="0" normalizeH="0" baseline="0" noProof="0" smtClean="0">
                <a:ln>
                  <a:noFill/>
                </a:ln>
                <a:solidFill>
                  <a:prstClr val="white"/>
                </a:solidFill>
                <a:effectLst/>
                <a:uLnTx/>
                <a:uFillTx/>
                <a:latin typeface="Segoe UI" panose="020B0502040204020203" pitchFamily="34" charset="0"/>
                <a:ea typeface="+mn-ea"/>
                <a:cs typeface="Segoe UI"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4" name="Table 3">
            <a:extLst>
              <a:ext uri="{FF2B5EF4-FFF2-40B4-BE49-F238E27FC236}">
                <a16:creationId xmlns:a16="http://schemas.microsoft.com/office/drawing/2014/main" id="{402CB930-221C-AB58-62ED-FB85A1805743}"/>
              </a:ext>
            </a:extLst>
          </p:cNvPr>
          <p:cNvGraphicFramePr>
            <a:graphicFrameLocks noGrp="1"/>
          </p:cNvGraphicFramePr>
          <p:nvPr/>
        </p:nvGraphicFramePr>
        <p:xfrm>
          <a:off x="28978" y="828047"/>
          <a:ext cx="12086821" cy="5877555"/>
        </p:xfrm>
        <a:graphic>
          <a:graphicData uri="http://schemas.openxmlformats.org/drawingml/2006/table">
            <a:tbl>
              <a:tblPr firstRow="1" bandRow="1">
                <a:tableStyleId>{5C22544A-7EE6-4342-B048-85BDC9FD1C3A}</a:tableStyleId>
              </a:tblPr>
              <a:tblGrid>
                <a:gridCol w="582220">
                  <a:extLst>
                    <a:ext uri="{9D8B030D-6E8A-4147-A177-3AD203B41FA5}">
                      <a16:colId xmlns:a16="http://schemas.microsoft.com/office/drawing/2014/main" val="20000"/>
                    </a:ext>
                  </a:extLst>
                </a:gridCol>
                <a:gridCol w="997924">
                  <a:extLst>
                    <a:ext uri="{9D8B030D-6E8A-4147-A177-3AD203B41FA5}">
                      <a16:colId xmlns:a16="http://schemas.microsoft.com/office/drawing/2014/main" val="2037390778"/>
                    </a:ext>
                  </a:extLst>
                </a:gridCol>
                <a:gridCol w="2751749">
                  <a:extLst>
                    <a:ext uri="{9D8B030D-6E8A-4147-A177-3AD203B41FA5}">
                      <a16:colId xmlns:a16="http://schemas.microsoft.com/office/drawing/2014/main" val="920034336"/>
                    </a:ext>
                  </a:extLst>
                </a:gridCol>
                <a:gridCol w="3668998">
                  <a:extLst>
                    <a:ext uri="{9D8B030D-6E8A-4147-A177-3AD203B41FA5}">
                      <a16:colId xmlns:a16="http://schemas.microsoft.com/office/drawing/2014/main" val="20002"/>
                    </a:ext>
                  </a:extLst>
                </a:gridCol>
                <a:gridCol w="1006486">
                  <a:extLst>
                    <a:ext uri="{9D8B030D-6E8A-4147-A177-3AD203B41FA5}">
                      <a16:colId xmlns:a16="http://schemas.microsoft.com/office/drawing/2014/main" val="20005"/>
                    </a:ext>
                  </a:extLst>
                </a:gridCol>
                <a:gridCol w="1000820">
                  <a:extLst>
                    <a:ext uri="{9D8B030D-6E8A-4147-A177-3AD203B41FA5}">
                      <a16:colId xmlns:a16="http://schemas.microsoft.com/office/drawing/2014/main" val="20003"/>
                    </a:ext>
                  </a:extLst>
                </a:gridCol>
                <a:gridCol w="846847">
                  <a:extLst>
                    <a:ext uri="{9D8B030D-6E8A-4147-A177-3AD203B41FA5}">
                      <a16:colId xmlns:a16="http://schemas.microsoft.com/office/drawing/2014/main" val="20006"/>
                    </a:ext>
                  </a:extLst>
                </a:gridCol>
                <a:gridCol w="1231777">
                  <a:extLst>
                    <a:ext uri="{9D8B030D-6E8A-4147-A177-3AD203B41FA5}">
                      <a16:colId xmlns:a16="http://schemas.microsoft.com/office/drawing/2014/main" val="20007"/>
                    </a:ext>
                  </a:extLst>
                </a:gridCol>
              </a:tblGrid>
              <a:tr h="352073">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000" b="1"/>
                        <a:t>Sr. No.</a:t>
                      </a:r>
                    </a:p>
                  </a:txBody>
                  <a:tcPr marL="6350" marR="6350" marT="6350" marB="0" anchor="ct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2300" b="1" kern="1200">
                          <a:solidFill>
                            <a:schemeClr val="lt1"/>
                          </a:solidFill>
                          <a:latin typeface="+mn-lt"/>
                          <a:ea typeface="+mn-ea"/>
                          <a:cs typeface="+mn-cs"/>
                        </a:rPr>
                        <a:t>Week</a:t>
                      </a:r>
                      <a:endParaRPr lang="en-IN" sz="2300" b="1" kern="1200">
                        <a:solidFill>
                          <a:schemeClr val="lt1"/>
                        </a:solidFill>
                        <a:latin typeface="+mn-lt"/>
                        <a:ea typeface="+mn-ea"/>
                        <a:cs typeface="+mn-cs"/>
                      </a:endParaRPr>
                    </a:p>
                  </a:txBody>
                  <a:tcPr marL="6350" marR="6350" marT="6350" marB="0" anchor="ct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300" b="1" kern="1200">
                          <a:solidFill>
                            <a:schemeClr val="lt1"/>
                          </a:solidFill>
                          <a:latin typeface="+mn-lt"/>
                          <a:ea typeface="+mn-ea"/>
                          <a:cs typeface="+mn-cs"/>
                        </a:rPr>
                        <a:t>Name of Equipment/ Area</a:t>
                      </a:r>
                    </a:p>
                  </a:txBody>
                  <a:tcPr marL="6350" marR="6350" marT="6350" marB="0" anchor="ctr"/>
                </a:tc>
                <a:tc rowSpan="2">
                  <a:txBody>
                    <a:bodyPr/>
                    <a:lstStyle/>
                    <a:p>
                      <a:r>
                        <a:rPr lang="en-US" sz="2300"/>
                        <a:t>Reason for Power Saving</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200" b="1" kern="1200">
                          <a:solidFill>
                            <a:schemeClr val="lt1"/>
                          </a:solidFill>
                          <a:latin typeface="+mn-lt"/>
                          <a:ea typeface="+mn-ea"/>
                          <a:cs typeface="+mn-cs"/>
                        </a:rPr>
                        <a:t>Before</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200" b="1" kern="1200">
                          <a:solidFill>
                            <a:schemeClr val="lt1"/>
                          </a:solidFill>
                          <a:latin typeface="+mn-lt"/>
                          <a:ea typeface="+mn-ea"/>
                          <a:cs typeface="+mn-cs"/>
                        </a:rPr>
                        <a:t>After</a:t>
                      </a:r>
                    </a:p>
                  </a:txBody>
                  <a:tcPr marL="6350" marR="6350" marT="6350" marB="0" anchor="ct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000" b="1" kern="1200">
                          <a:solidFill>
                            <a:schemeClr val="lt1"/>
                          </a:solidFill>
                          <a:latin typeface="+mn-lt"/>
                          <a:ea typeface="+mn-ea"/>
                          <a:cs typeface="+mn-cs"/>
                        </a:rPr>
                        <a:t>Per Day Power Saved   (KWH)</a:t>
                      </a:r>
                    </a:p>
                  </a:txBody>
                  <a:tcPr marL="6350" marR="6350" marT="6350" marB="0" anchor="ct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2000" b="1" kern="1200">
                          <a:solidFill>
                            <a:schemeClr val="lt1"/>
                          </a:solidFill>
                          <a:latin typeface="+mn-lt"/>
                          <a:ea typeface="+mn-ea"/>
                          <a:cs typeface="+mn-cs"/>
                        </a:rPr>
                        <a:t>Amount Saved per day @ 4.85 (Rs.)</a:t>
                      </a:r>
                    </a:p>
                  </a:txBody>
                  <a:tcPr marL="6350" marR="6350" marT="6350" marB="0" anchor="ctr"/>
                </a:tc>
                <a:extLst>
                  <a:ext uri="{0D108BD9-81ED-4DB2-BD59-A6C34878D82A}">
                    <a16:rowId xmlns:a16="http://schemas.microsoft.com/office/drawing/2014/main" val="4128156950"/>
                  </a:ext>
                </a:extLst>
              </a:tr>
              <a:tr h="910939">
                <a:tc vMerge="1">
                  <a:txBody>
                    <a:bodyPr/>
                    <a:lstStyle/>
                    <a:p>
                      <a:pPr algn="ctr" rtl="0" fontAlgn="ctr"/>
                      <a:endParaRPr lang="en-IN" sz="2200" b="1" i="0" u="none" strike="noStrike">
                        <a:solidFill>
                          <a:srgbClr val="000000"/>
                        </a:solidFill>
                        <a:effectLst/>
                        <a:latin typeface="+mn-lt"/>
                        <a:cs typeface="Segoe UI" panose="020B0502040204020203" pitchFamily="34" charset="0"/>
                      </a:endParaRPr>
                    </a:p>
                  </a:txBody>
                  <a:tcPr marL="6350" marR="6350" marT="6350" marB="0" anchor="ctr"/>
                </a:tc>
                <a:tc vMerge="1">
                  <a:txBody>
                    <a:bodyPr/>
                    <a:lstStyle/>
                    <a:p>
                      <a:endParaRPr lang="en-IN"/>
                    </a:p>
                  </a:txBody>
                  <a:tcPr/>
                </a:tc>
                <a:tc vMerge="1">
                  <a:txBody>
                    <a:bodyPr/>
                    <a:lstStyle/>
                    <a:p>
                      <a:pPr algn="ctr" fontAlgn="ctr"/>
                      <a:endParaRPr lang="en-US" sz="2200" b="1" i="0" u="none" strike="noStrike">
                        <a:solidFill>
                          <a:srgbClr val="000000"/>
                        </a:solidFill>
                        <a:effectLst/>
                        <a:latin typeface="+mn-lt"/>
                      </a:endParaRPr>
                    </a:p>
                  </a:txBody>
                  <a:tcPr marL="9525" marR="9525" marT="9525" marB="0" anchor="ctr">
                    <a:solidFill>
                      <a:srgbClr val="FF99FF"/>
                    </a:solidFill>
                  </a:tcPr>
                </a:tc>
                <a:tc vMerge="1">
                  <a:txBody>
                    <a:bodyPr/>
                    <a:lstStyle/>
                    <a:p>
                      <a:endParaRPr lang="en-US"/>
                    </a:p>
                  </a:txBody>
                  <a:tcPr marL="9525" marR="9525" marT="9525" marB="0" anchor="ctr">
                    <a:solidFill>
                      <a:schemeClr val="accent6">
                        <a:lumMod val="40000"/>
                        <a:lumOff val="60000"/>
                      </a:schemeClr>
                    </a:solidFill>
                  </a:tcPr>
                </a:tc>
                <a:tc>
                  <a:txBody>
                    <a:bodyPr/>
                    <a:lstStyle/>
                    <a:p>
                      <a:pPr algn="ctr" fontAlgn="ctr"/>
                      <a:r>
                        <a:rPr lang="en-US" sz="1600" b="1" i="0" u="none" strike="noStrike">
                          <a:solidFill>
                            <a:schemeClr val="tx1"/>
                          </a:solidFill>
                          <a:effectLst/>
                          <a:latin typeface="+mn-lt"/>
                        </a:rPr>
                        <a:t>Running Load (KW/Hrs.)</a:t>
                      </a:r>
                    </a:p>
                  </a:txBody>
                  <a:tcPr marL="6350" marR="6350" marT="6350" marB="0" anchor="ctr">
                    <a:solidFill>
                      <a:srgbClr val="66FF99"/>
                    </a:solidFill>
                  </a:tcPr>
                </a:tc>
                <a:tc>
                  <a:txBody>
                    <a:bodyPr/>
                    <a:lstStyle/>
                    <a:p>
                      <a:pPr algn="ctr" fontAlgn="ctr"/>
                      <a:r>
                        <a:rPr lang="en-US" sz="1600" b="1" i="0" u="none" strike="noStrike">
                          <a:solidFill>
                            <a:schemeClr val="tx1"/>
                          </a:solidFill>
                          <a:effectLst/>
                          <a:latin typeface="+mn-lt"/>
                        </a:rPr>
                        <a:t>Running Load (KW/Hrs.)</a:t>
                      </a:r>
                    </a:p>
                  </a:txBody>
                  <a:tcPr marL="6350" marR="6350" marT="6350" marB="0" anchor="ctr">
                    <a:solidFill>
                      <a:srgbClr val="FFFF66"/>
                    </a:solidFill>
                  </a:tcPr>
                </a:tc>
                <a:tc vMerge="1">
                  <a:txBody>
                    <a:bodyPr/>
                    <a:lstStyle/>
                    <a:p>
                      <a:pPr algn="ctr" rtl="0" fontAlgn="ctr"/>
                      <a:endParaRPr lang="en-IN" sz="2200" b="1" i="0" u="none" strike="noStrike">
                        <a:solidFill>
                          <a:schemeClr val="tx1"/>
                        </a:solidFill>
                        <a:effectLst/>
                        <a:latin typeface="+mn-lt"/>
                        <a:cs typeface="Segoe UI" panose="020B0502040204020203" pitchFamily="34" charset="0"/>
                      </a:endParaRPr>
                    </a:p>
                  </a:txBody>
                  <a:tcPr marL="6350" marR="6350" marT="6350" marB="0" anchor="ctr">
                    <a:solidFill>
                      <a:srgbClr val="FFFF66"/>
                    </a:solidFill>
                  </a:tcPr>
                </a:tc>
                <a:tc vMerge="1">
                  <a:txBody>
                    <a:bodyPr/>
                    <a:lstStyle/>
                    <a:p>
                      <a:endParaRPr lang="en-US"/>
                    </a:p>
                  </a:txBody>
                  <a:tcPr/>
                </a:tc>
                <a:extLst>
                  <a:ext uri="{0D108BD9-81ED-4DB2-BD59-A6C34878D82A}">
                    <a16:rowId xmlns:a16="http://schemas.microsoft.com/office/drawing/2014/main" val="10001"/>
                  </a:ext>
                </a:extLst>
              </a:tr>
              <a:tr h="632153">
                <a:tc>
                  <a:txBody>
                    <a:bodyPr/>
                    <a:lstStyle/>
                    <a:p>
                      <a:pPr algn="ctr" rtl="0" fontAlgn="ctr"/>
                      <a:r>
                        <a:rPr lang="en-US" sz="1800" b="1" i="0" u="none" strike="noStrike">
                          <a:solidFill>
                            <a:srgbClr val="000000"/>
                          </a:solidFill>
                          <a:effectLst/>
                          <a:latin typeface="+mn-lt"/>
                          <a:cs typeface="Segoe UI" panose="020B0502040204020203" pitchFamily="34" charset="0"/>
                        </a:rPr>
                        <a:t>1-</a:t>
                      </a:r>
                      <a:endParaRPr lang="en-IN" sz="1800" b="1" i="0" u="none" strike="noStrike">
                        <a:solidFill>
                          <a:srgbClr val="000000"/>
                        </a:solidFill>
                        <a:effectLst/>
                        <a:latin typeface="+mn-lt"/>
                        <a:cs typeface="Segoe UI" panose="020B0502040204020203" pitchFamily="34" charset="0"/>
                      </a:endParaRPr>
                    </a:p>
                  </a:txBody>
                  <a:tcPr marL="6350" marR="6350" marT="6350" marB="0" anchor="ctr">
                    <a:solidFill>
                      <a:schemeClr val="accent2">
                        <a:lumMod val="20000"/>
                        <a:lumOff val="80000"/>
                      </a:schemeClr>
                    </a:solidFill>
                  </a:tcPr>
                </a:tc>
                <a:tc>
                  <a:txBody>
                    <a:bodyPr/>
                    <a:lstStyle/>
                    <a:p>
                      <a:pPr algn="ctr" fontAlgn="ctr"/>
                      <a:r>
                        <a:rPr lang="en-US" sz="1800" b="1" i="1" kern="1200" baseline="0">
                          <a:solidFill>
                            <a:schemeClr val="dk1"/>
                          </a:solidFill>
                          <a:latin typeface="+mn-lt"/>
                          <a:ea typeface="+mn-ea"/>
                          <a:cs typeface="+mn-cs"/>
                        </a:rPr>
                        <a:t>Current</a:t>
                      </a:r>
                    </a:p>
                  </a:txBody>
                  <a:tcPr marL="9525" marR="9525" marT="9525" marB="0" anchor="ctr">
                    <a:solidFill>
                      <a:srgbClr val="66FF66"/>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i="1" baseline="0">
                          <a:latin typeface="+mn-lt"/>
                        </a:rPr>
                        <a:t>Cooling Tower area (Cogen Plant)</a:t>
                      </a:r>
                      <a:endParaRPr lang="en-US" sz="1600" b="1" i="0" u="none" strike="noStrike">
                        <a:solidFill>
                          <a:srgbClr val="000000"/>
                        </a:solidFill>
                        <a:effectLst/>
                        <a:latin typeface="+mn-lt"/>
                      </a:endParaRPr>
                    </a:p>
                  </a:txBody>
                  <a:tcPr marL="9525" marR="9525" marT="9525" marB="0" anchor="ctr">
                    <a:solidFill>
                      <a:srgbClr val="66FF66"/>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i="1">
                          <a:latin typeface="+mn-lt"/>
                        </a:rPr>
                        <a:t>06 X 150Watt HPSV Conventional Street lighting replaced</a:t>
                      </a:r>
                      <a:r>
                        <a:rPr lang="en-US" sz="1600" i="1" baseline="0">
                          <a:latin typeface="+mn-lt"/>
                        </a:rPr>
                        <a:t> by 2 X 100Watt LED light</a:t>
                      </a:r>
                      <a:endParaRPr lang="en-US" sz="1600" b="1" i="0" u="none" strike="noStrike">
                        <a:solidFill>
                          <a:srgbClr val="000000"/>
                        </a:solidFill>
                        <a:effectLst/>
                        <a:latin typeface="+mn-lt"/>
                      </a:endParaRPr>
                    </a:p>
                  </a:txBody>
                  <a:tcPr marL="9525" marR="9525" marT="9525" marB="0" anchor="ctr">
                    <a:solidFill>
                      <a:srgbClr val="66FF66"/>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0.90</a:t>
                      </a:r>
                    </a:p>
                  </a:txBody>
                  <a:tcPr marL="9525" marR="9525" marT="9525" marB="0" anchor="ctr">
                    <a:solidFill>
                      <a:srgbClr val="66FF99"/>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0.20</a:t>
                      </a:r>
                    </a:p>
                  </a:txBody>
                  <a:tcPr marL="9525" marR="9525" marT="9525" marB="0" anchor="ctr">
                    <a:solidFill>
                      <a:srgbClr val="FFFF66"/>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7</a:t>
                      </a: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34</a:t>
                      </a:r>
                    </a:p>
                  </a:txBody>
                  <a:tcPr marL="9525" marR="9525" marT="9525" marB="0" anchor="ctr">
                    <a:solidFill>
                      <a:srgbClr val="66FF99"/>
                    </a:solidFill>
                  </a:tcPr>
                </a:tc>
                <a:extLst>
                  <a:ext uri="{0D108BD9-81ED-4DB2-BD59-A6C34878D82A}">
                    <a16:rowId xmlns:a16="http://schemas.microsoft.com/office/drawing/2014/main" val="3588585897"/>
                  </a:ext>
                </a:extLst>
              </a:tr>
              <a:tr h="628234">
                <a:tc>
                  <a:txBody>
                    <a:bodyPr/>
                    <a:lstStyle/>
                    <a:p>
                      <a:pPr algn="ctr" rtl="0" fontAlgn="ctr"/>
                      <a:r>
                        <a:rPr lang="en-IN" sz="1800" b="1" i="0" u="none" strike="noStrike">
                          <a:solidFill>
                            <a:srgbClr val="000000"/>
                          </a:solidFill>
                          <a:effectLst/>
                          <a:latin typeface="+mn-lt"/>
                          <a:cs typeface="Segoe UI" panose="020B0502040204020203" pitchFamily="34" charset="0"/>
                        </a:rPr>
                        <a:t>2-</a:t>
                      </a:r>
                    </a:p>
                  </a:txBody>
                  <a:tcPr marL="6350" marR="6350" marT="6350" marB="0" anchor="ctr">
                    <a:solidFill>
                      <a:schemeClr val="accent2">
                        <a:lumMod val="20000"/>
                        <a:lumOff val="80000"/>
                      </a:schemeClr>
                    </a:solidFill>
                  </a:tcPr>
                </a:tc>
                <a:tc>
                  <a:txBody>
                    <a:bodyPr/>
                    <a:lstStyle/>
                    <a:p>
                      <a:pPr algn="ctr" fontAlgn="ctr"/>
                      <a:r>
                        <a:rPr lang="en-US" sz="1800" b="1" i="1" kern="1200" baseline="0">
                          <a:solidFill>
                            <a:schemeClr val="dk1"/>
                          </a:solidFill>
                          <a:latin typeface="+mn-lt"/>
                          <a:ea typeface="+mn-ea"/>
                          <a:cs typeface="+mn-cs"/>
                        </a:rPr>
                        <a:t>Last</a:t>
                      </a:r>
                    </a:p>
                  </a:txBody>
                  <a:tcPr marL="9525" marR="9525" marT="9525" marB="0" anchor="ctr">
                    <a:solidFill>
                      <a:schemeClr val="accent3">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i="1" kern="1200">
                          <a:solidFill>
                            <a:schemeClr val="dk1"/>
                          </a:solidFill>
                          <a:latin typeface="+mn-lt"/>
                          <a:ea typeface="+mn-ea"/>
                          <a:cs typeface="+mn-cs"/>
                        </a:rPr>
                        <a:t>Conventional lighting replaced by LED light in Cogen Plant </a:t>
                      </a:r>
                    </a:p>
                  </a:txBody>
                  <a:tcPr marL="9525" marR="9525" marT="9525" marB="0" anchor="ctr">
                    <a:solidFill>
                      <a:schemeClr val="accent6">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i="1">
                          <a:latin typeface="+mn-lt"/>
                        </a:rPr>
                        <a:t>15X 150Watt HPSV Conventional Street lighting replaced</a:t>
                      </a:r>
                      <a:r>
                        <a:rPr lang="en-US" sz="1600" i="1" baseline="0">
                          <a:latin typeface="+mn-lt"/>
                        </a:rPr>
                        <a:t> by 15 X 90Watt LED light</a:t>
                      </a:r>
                      <a:endParaRPr lang="en-US" sz="1600" b="1" i="0" u="none" strike="noStrike">
                        <a:solidFill>
                          <a:srgbClr val="000000"/>
                        </a:solidFill>
                        <a:effectLst/>
                        <a:latin typeface="+mn-lt"/>
                      </a:endParaRPr>
                    </a:p>
                  </a:txBody>
                  <a:tcPr marL="9525" marR="9525" marT="9525" marB="0" anchor="ctr">
                    <a:solidFill>
                      <a:schemeClr val="accent6">
                        <a:lumMod val="20000"/>
                        <a:lumOff val="8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2.25</a:t>
                      </a:r>
                    </a:p>
                  </a:txBody>
                  <a:tcPr marL="9525" marR="9525" marT="9525" marB="0" anchor="ctr">
                    <a:solidFill>
                      <a:srgbClr val="66FF99"/>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1.35</a:t>
                      </a:r>
                    </a:p>
                  </a:txBody>
                  <a:tcPr marL="9525" marR="9525" marT="9525" marB="0" anchor="ctr">
                    <a:solidFill>
                      <a:srgbClr val="FFFF66"/>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9</a:t>
                      </a: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44</a:t>
                      </a:r>
                    </a:p>
                  </a:txBody>
                  <a:tcPr marL="9525" marR="9525" marT="9525" marB="0" anchor="ctr">
                    <a:solidFill>
                      <a:srgbClr val="66FF99"/>
                    </a:solidFill>
                  </a:tcPr>
                </a:tc>
                <a:extLst>
                  <a:ext uri="{0D108BD9-81ED-4DB2-BD59-A6C34878D82A}">
                    <a16:rowId xmlns:a16="http://schemas.microsoft.com/office/drawing/2014/main" val="420437522"/>
                  </a:ext>
                </a:extLst>
              </a:tr>
              <a:tr h="549705">
                <a:tc>
                  <a:txBody>
                    <a:bodyPr/>
                    <a:lstStyle/>
                    <a:p>
                      <a:pPr algn="ctr" rtl="0" fontAlgn="ctr"/>
                      <a:r>
                        <a:rPr lang="en-US" sz="1800" b="1" i="0" u="none" strike="noStrike">
                          <a:solidFill>
                            <a:srgbClr val="000000"/>
                          </a:solidFill>
                          <a:effectLst/>
                          <a:latin typeface="+mn-lt"/>
                          <a:cs typeface="Segoe UI" panose="020B0502040204020203" pitchFamily="34" charset="0"/>
                        </a:rPr>
                        <a:t>3-</a:t>
                      </a:r>
                      <a:endParaRPr lang="en-IN" sz="1800" b="1" i="0" u="none" strike="noStrike">
                        <a:solidFill>
                          <a:srgbClr val="000000"/>
                        </a:solidFill>
                        <a:effectLst/>
                        <a:latin typeface="+mn-lt"/>
                        <a:cs typeface="Segoe UI" panose="020B0502040204020203" pitchFamily="34" charset="0"/>
                      </a:endParaRPr>
                    </a:p>
                  </a:txBody>
                  <a:tcPr marL="6350" marR="6350" marT="6350" marB="0" anchor="ctr">
                    <a:solidFill>
                      <a:schemeClr val="accent2">
                        <a:lumMod val="20000"/>
                        <a:lumOff val="80000"/>
                      </a:schemeClr>
                    </a:solidFill>
                  </a:tcPr>
                </a:tc>
                <a:tc>
                  <a:txBody>
                    <a:bodyPr/>
                    <a:lstStyle/>
                    <a:p>
                      <a:pPr algn="ctr" fontAlgn="ctr"/>
                      <a:r>
                        <a:rPr lang="en-US" sz="1800" b="1" i="1" kern="1200" baseline="0">
                          <a:solidFill>
                            <a:schemeClr val="dk1"/>
                          </a:solidFill>
                          <a:latin typeface="+mn-lt"/>
                          <a:ea typeface="+mn-ea"/>
                          <a:cs typeface="+mn-cs"/>
                        </a:rPr>
                        <a:t>Last</a:t>
                      </a:r>
                    </a:p>
                  </a:txBody>
                  <a:tcPr marL="9525" marR="9525" marT="9525" marB="0" anchor="ctr">
                    <a:solidFill>
                      <a:schemeClr val="accent3">
                        <a:lumMod val="20000"/>
                        <a:lumOff val="80000"/>
                      </a:schemeClr>
                    </a:solidFill>
                  </a:tcPr>
                </a:tc>
                <a:tc>
                  <a:txBody>
                    <a:bodyPr/>
                    <a:lstStyle/>
                    <a:p>
                      <a:pPr algn="l" fontAlgn="ctr"/>
                      <a:r>
                        <a:rPr lang="en-US" sz="1600" i="1" kern="1200">
                          <a:solidFill>
                            <a:schemeClr val="dk1"/>
                          </a:solidFill>
                          <a:latin typeface="+mn-lt"/>
                          <a:ea typeface="+mn-ea"/>
                          <a:cs typeface="+mn-cs"/>
                        </a:rPr>
                        <a:t>Boiler Feed Pump of 35TPH </a:t>
                      </a:r>
                    </a:p>
                  </a:txBody>
                  <a:tcPr marL="9525" marR="9525" marT="9525" marB="0" anchor="ctr">
                    <a:solidFill>
                      <a:schemeClr val="accent6">
                        <a:lumMod val="20000"/>
                        <a:lumOff val="80000"/>
                      </a:schemeClr>
                    </a:solidFill>
                  </a:tcPr>
                </a:tc>
                <a:tc>
                  <a:txBody>
                    <a:bodyPr/>
                    <a:lstStyle/>
                    <a:p>
                      <a:pPr marL="0" algn="l" defTabSz="914400" rtl="0" eaLnBrk="1" fontAlgn="b" latinLnBrk="0" hangingPunct="1"/>
                      <a:r>
                        <a:rPr lang="en-US" sz="1600" i="1" kern="1200">
                          <a:solidFill>
                            <a:schemeClr val="dk1"/>
                          </a:solidFill>
                          <a:latin typeface="+mn-lt"/>
                          <a:ea typeface="+mn-ea"/>
                          <a:cs typeface="+mn-cs"/>
                        </a:rPr>
                        <a:t>BFP working at delta pressure (DP) , reduced DP set point from 10 - 8 Kg/cm2.</a:t>
                      </a:r>
                    </a:p>
                  </a:txBody>
                  <a:tcPr marL="9525" marR="9525" marT="9525" marB="0" anchor="ctr">
                    <a:solidFill>
                      <a:schemeClr val="accent6">
                        <a:lumMod val="20000"/>
                        <a:lumOff val="8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114</a:t>
                      </a:r>
                    </a:p>
                  </a:txBody>
                  <a:tcPr marL="9525" marR="9525" marT="9525" marB="0" anchor="ctr">
                    <a:solidFill>
                      <a:srgbClr val="66FF99"/>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109</a:t>
                      </a:r>
                    </a:p>
                  </a:txBody>
                  <a:tcPr marL="9525" marR="9525" marT="9525" marB="0" anchor="ctr">
                    <a:solidFill>
                      <a:srgbClr val="FFFF66"/>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120</a:t>
                      </a: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482</a:t>
                      </a:r>
                    </a:p>
                  </a:txBody>
                  <a:tcPr marL="9525" marR="9525" marT="9525" marB="0" anchor="ctr">
                    <a:solidFill>
                      <a:srgbClr val="66FF99"/>
                    </a:solidFill>
                  </a:tcPr>
                </a:tc>
                <a:extLst>
                  <a:ext uri="{0D108BD9-81ED-4DB2-BD59-A6C34878D82A}">
                    <a16:rowId xmlns:a16="http://schemas.microsoft.com/office/drawing/2014/main" val="4206326458"/>
                  </a:ext>
                </a:extLst>
              </a:tr>
              <a:tr h="778496">
                <a:tc>
                  <a:txBody>
                    <a:bodyPr/>
                    <a:lstStyle/>
                    <a:p>
                      <a:pPr algn="ctr" rtl="0" fontAlgn="ctr"/>
                      <a:r>
                        <a:rPr lang="en-US" sz="1800" b="1" i="0" u="none" strike="noStrike">
                          <a:solidFill>
                            <a:srgbClr val="000000"/>
                          </a:solidFill>
                          <a:effectLst/>
                          <a:latin typeface="+mn-lt"/>
                          <a:cs typeface="Segoe UI" panose="020B0502040204020203" pitchFamily="34" charset="0"/>
                        </a:rPr>
                        <a:t>4-</a:t>
                      </a:r>
                      <a:endParaRPr lang="en-IN" sz="1800" b="1" i="0" u="none" strike="noStrike">
                        <a:solidFill>
                          <a:srgbClr val="000000"/>
                        </a:solidFill>
                        <a:effectLst/>
                        <a:latin typeface="+mn-lt"/>
                        <a:cs typeface="Segoe UI" panose="020B0502040204020203" pitchFamily="34" charset="0"/>
                      </a:endParaRPr>
                    </a:p>
                  </a:txBody>
                  <a:tcPr marL="6350" marR="6350" marT="6350" marB="0" anchor="ctr">
                    <a:solidFill>
                      <a:schemeClr val="accent2">
                        <a:lumMod val="20000"/>
                        <a:lumOff val="80000"/>
                      </a:schemeClr>
                    </a:solidFill>
                  </a:tcPr>
                </a:tc>
                <a:tc>
                  <a:txBody>
                    <a:bodyPr/>
                    <a:lstStyle/>
                    <a:p>
                      <a:pPr algn="ctr" fontAlgn="ctr"/>
                      <a:r>
                        <a:rPr lang="en-US" sz="1800" b="1" i="0" u="none" strike="noStrike">
                          <a:solidFill>
                            <a:srgbClr val="000000"/>
                          </a:solidFill>
                          <a:effectLst/>
                          <a:latin typeface="+mn-lt"/>
                        </a:rPr>
                        <a:t>Last</a:t>
                      </a:r>
                    </a:p>
                  </a:txBody>
                  <a:tcPr marL="9525" marR="9525" marT="9525" marB="0" anchor="ctr">
                    <a:solidFill>
                      <a:schemeClr val="accent3">
                        <a:lumMod val="20000"/>
                        <a:lumOff val="80000"/>
                      </a:schemeClr>
                    </a:solidFill>
                  </a:tcPr>
                </a:tc>
                <a:tc>
                  <a:txBody>
                    <a:bodyPr/>
                    <a:lstStyle/>
                    <a:p>
                      <a:pPr algn="l" fontAlgn="ctr"/>
                      <a:r>
                        <a:rPr lang="en-US" sz="1600" i="1" kern="1200">
                          <a:solidFill>
                            <a:schemeClr val="dk1"/>
                          </a:solidFill>
                          <a:latin typeface="+mn-lt"/>
                          <a:ea typeface="+mn-ea"/>
                          <a:cs typeface="+mn-cs"/>
                        </a:rPr>
                        <a:t>Conventional lighting replaced by LED light in 30.85MW Cogen Plant </a:t>
                      </a:r>
                    </a:p>
                  </a:txBody>
                  <a:tcPr marL="9525" marR="9525" marT="9525" marB="0" anchor="ctr">
                    <a:solidFill>
                      <a:schemeClr val="accent6">
                        <a:lumMod val="20000"/>
                        <a:lumOff val="80000"/>
                      </a:schemeClr>
                    </a:solidFill>
                  </a:tcPr>
                </a:tc>
                <a:tc>
                  <a:txBody>
                    <a:bodyPr/>
                    <a:lstStyle/>
                    <a:p>
                      <a:pPr algn="l" fontAlgn="ctr"/>
                      <a:r>
                        <a:rPr lang="en-US" sz="1600" i="1">
                          <a:latin typeface="+mn-lt"/>
                        </a:rPr>
                        <a:t>10Nos. 250Watt HPSV Conventional lighting replaced</a:t>
                      </a:r>
                      <a:r>
                        <a:rPr lang="en-US" sz="1600" i="1" baseline="0">
                          <a:latin typeface="+mn-lt"/>
                        </a:rPr>
                        <a:t> by 90Watt LED light in 30.85MW Cogen Plant</a:t>
                      </a:r>
                      <a:endParaRPr lang="en-US" sz="1600" b="1" i="0" u="none" strike="noStrike">
                        <a:solidFill>
                          <a:srgbClr val="000000"/>
                        </a:solidFill>
                        <a:effectLst/>
                        <a:latin typeface="+mn-lt"/>
                      </a:endParaRPr>
                    </a:p>
                  </a:txBody>
                  <a:tcPr marL="9525" marR="9525" marT="9525" marB="0" anchor="ctr">
                    <a:solidFill>
                      <a:schemeClr val="accent6">
                        <a:lumMod val="20000"/>
                        <a:lumOff val="8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2.50</a:t>
                      </a:r>
                    </a:p>
                  </a:txBody>
                  <a:tcPr marL="9525" marR="9525" marT="9525" marB="0" anchor="ctr">
                    <a:solidFill>
                      <a:srgbClr val="66FF99"/>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0.36</a:t>
                      </a:r>
                    </a:p>
                  </a:txBody>
                  <a:tcPr marL="9525" marR="9525" marT="9525" marB="0" anchor="ctr">
                    <a:solidFill>
                      <a:srgbClr val="FFFF66"/>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21</a:t>
                      </a: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104</a:t>
                      </a:r>
                    </a:p>
                  </a:txBody>
                  <a:tcPr marL="9525" marR="9525" marT="9525" marB="0" anchor="ctr">
                    <a:solidFill>
                      <a:srgbClr val="66FF99"/>
                    </a:solidFill>
                  </a:tcPr>
                </a:tc>
                <a:extLst>
                  <a:ext uri="{0D108BD9-81ED-4DB2-BD59-A6C34878D82A}">
                    <a16:rowId xmlns:a16="http://schemas.microsoft.com/office/drawing/2014/main" val="4246864170"/>
                  </a:ext>
                </a:extLst>
              </a:tr>
              <a:tr h="521966">
                <a:tc>
                  <a:txBody>
                    <a:bodyPr/>
                    <a:lstStyle/>
                    <a:p>
                      <a:pPr algn="ctr" rtl="0" fontAlgn="ctr"/>
                      <a:r>
                        <a:rPr lang="en-US" sz="1800" b="1" i="0" u="none" strike="noStrike">
                          <a:solidFill>
                            <a:srgbClr val="000000"/>
                          </a:solidFill>
                          <a:effectLst/>
                          <a:latin typeface="+mn-lt"/>
                          <a:cs typeface="Segoe UI" panose="020B0502040204020203" pitchFamily="34" charset="0"/>
                        </a:rPr>
                        <a:t>5-</a:t>
                      </a:r>
                      <a:endParaRPr lang="en-IN" sz="1800" b="1" i="0" u="none" strike="noStrike">
                        <a:solidFill>
                          <a:srgbClr val="000000"/>
                        </a:solidFill>
                        <a:effectLst/>
                        <a:latin typeface="+mn-lt"/>
                        <a:cs typeface="Segoe UI" panose="020B0502040204020203" pitchFamily="34" charset="0"/>
                      </a:endParaRPr>
                    </a:p>
                  </a:txBody>
                  <a:tcPr marL="6350" marR="6350" marT="6350" marB="0" anchor="c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i="1" kern="1200" baseline="0">
                          <a:solidFill>
                            <a:schemeClr val="dk1"/>
                          </a:solidFill>
                          <a:latin typeface="+mn-lt"/>
                          <a:ea typeface="+mn-ea"/>
                          <a:cs typeface="+mn-cs"/>
                        </a:rPr>
                        <a:t>Last</a:t>
                      </a:r>
                    </a:p>
                  </a:txBody>
                  <a:tcPr marL="9525" marR="9525" marT="9525" marB="0" anchor="ctr">
                    <a:solidFill>
                      <a:schemeClr val="accent3">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i="1" kern="1200">
                          <a:solidFill>
                            <a:schemeClr val="dk1"/>
                          </a:solidFill>
                          <a:latin typeface="+mn-lt"/>
                          <a:ea typeface="+mn-ea"/>
                          <a:cs typeface="+mn-cs"/>
                        </a:rPr>
                        <a:t>Boiler Feed Pump of 150 TPH </a:t>
                      </a:r>
                    </a:p>
                  </a:txBody>
                  <a:tcPr marL="9525" marR="9525" marT="9525" marB="0" anchor="ctr">
                    <a:solidFill>
                      <a:schemeClr val="accent6">
                        <a:lumMod val="20000"/>
                        <a:lumOff val="80000"/>
                      </a:schemeClr>
                    </a:solidFill>
                  </a:tcPr>
                </a:tc>
                <a:tc>
                  <a:txBody>
                    <a:bodyPr/>
                    <a:lstStyle/>
                    <a:p>
                      <a:pPr marL="0" algn="l" defTabSz="914400" rtl="0" eaLnBrk="1" fontAlgn="b" latinLnBrk="0" hangingPunct="1"/>
                      <a:r>
                        <a:rPr lang="en-US" sz="1600" i="1" kern="1200">
                          <a:solidFill>
                            <a:schemeClr val="dk1"/>
                          </a:solidFill>
                          <a:latin typeface="+mn-lt"/>
                          <a:ea typeface="+mn-ea"/>
                          <a:cs typeface="+mn-cs"/>
                        </a:rPr>
                        <a:t>by the replacement of the ARC valve of Feed Pumps &amp; reduced DP set point .</a:t>
                      </a:r>
                    </a:p>
                  </a:txBody>
                  <a:tcPr marL="9525" marR="9525" marT="9525" marB="0" anchor="ctr">
                    <a:solidFill>
                      <a:schemeClr val="accent6">
                        <a:lumMod val="20000"/>
                        <a:lumOff val="80000"/>
                      </a:schemeClr>
                    </a:solidFill>
                  </a:tcPr>
                </a:tc>
                <a:tc>
                  <a:txBody>
                    <a:bodyPr/>
                    <a:lstStyle/>
                    <a:p>
                      <a:pPr algn="ctr" fontAlgn="b">
                        <a:buNone/>
                      </a:pPr>
                      <a:r>
                        <a:rPr lang="en-US" sz="1800" b="1" i="0" u="none" strike="noStrike">
                          <a:solidFill>
                            <a:schemeClr val="tx1"/>
                          </a:solidFill>
                          <a:effectLst/>
                          <a:latin typeface="+mn-lt"/>
                        </a:rPr>
                        <a:t>1143</a:t>
                      </a:r>
                      <a:endParaRPr lang="en-IN" sz="1800" b="1" i="0" u="none" strike="noStrike">
                        <a:solidFill>
                          <a:schemeClr val="tx1"/>
                        </a:solidFill>
                        <a:effectLst/>
                        <a:latin typeface="+mn-lt"/>
                      </a:endParaRPr>
                    </a:p>
                  </a:txBody>
                  <a:tcPr marL="9525" marR="9525" marT="9525" marB="0" anchor="ctr">
                    <a:solidFill>
                      <a:srgbClr val="66FF99"/>
                    </a:solidFill>
                  </a:tcPr>
                </a:tc>
                <a:tc>
                  <a:txBody>
                    <a:bodyPr/>
                    <a:lstStyle/>
                    <a:p>
                      <a:pPr algn="ctr" fontAlgn="b">
                        <a:buNone/>
                      </a:pPr>
                      <a:r>
                        <a:rPr lang="en-US" sz="1800" b="1" i="0" u="none" strike="noStrike">
                          <a:solidFill>
                            <a:srgbClr val="000000"/>
                          </a:solidFill>
                          <a:effectLst/>
                          <a:latin typeface="+mn-lt"/>
                        </a:rPr>
                        <a:t>1046</a:t>
                      </a:r>
                      <a:endParaRPr lang="en-IN" sz="1800" b="1" i="0" u="none" strike="noStrike">
                        <a:solidFill>
                          <a:srgbClr val="000000"/>
                        </a:solidFill>
                        <a:effectLst/>
                        <a:latin typeface="+mn-lt"/>
                      </a:endParaRPr>
                    </a:p>
                  </a:txBody>
                  <a:tcPr marL="9525" marR="9525" marT="9525" marB="0" anchor="ctr">
                    <a:solidFill>
                      <a:srgbClr val="FFFF6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i="0" u="none" strike="noStrike" kern="1200">
                          <a:solidFill>
                            <a:schemeClr val="tx1"/>
                          </a:solidFill>
                          <a:effectLst/>
                          <a:latin typeface="+mn-lt"/>
                          <a:ea typeface="+mn-ea"/>
                          <a:cs typeface="+mn-cs"/>
                        </a:rPr>
                        <a:t>2328</a:t>
                      </a:r>
                      <a:endParaRPr lang="en-IN" sz="1800" b="1" i="0" u="none" strike="noStrike" kern="1200">
                        <a:solidFill>
                          <a:schemeClr val="tx1"/>
                        </a:solidFill>
                        <a:effectLst/>
                        <a:latin typeface="+mn-lt"/>
                        <a:ea typeface="+mn-ea"/>
                        <a:cs typeface="+mn-cs"/>
                      </a:endParaRP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a:solidFill>
                            <a:schemeClr val="tx1"/>
                          </a:solidFill>
                          <a:effectLst/>
                          <a:latin typeface="+mn-lt"/>
                          <a:ea typeface="+mn-ea"/>
                          <a:cs typeface="+mn-cs"/>
                        </a:rPr>
                        <a:t>11292</a:t>
                      </a:r>
                      <a:endParaRPr lang="en-US" sz="1800" b="1" i="0" u="none" strike="noStrike" kern="1200">
                        <a:solidFill>
                          <a:srgbClr val="000000"/>
                        </a:solidFill>
                        <a:effectLst/>
                        <a:latin typeface="+mn-lt"/>
                        <a:ea typeface="+mn-ea"/>
                        <a:cs typeface="Segoe UI" panose="020B0502040204020203" pitchFamily="34" charset="0"/>
                      </a:endParaRPr>
                    </a:p>
                  </a:txBody>
                  <a:tcPr marL="9525" marR="9525" marT="9525" marB="0" anchor="ctr">
                    <a:solidFill>
                      <a:srgbClr val="66FF99"/>
                    </a:solidFill>
                  </a:tcPr>
                </a:tc>
                <a:extLst>
                  <a:ext uri="{0D108BD9-81ED-4DB2-BD59-A6C34878D82A}">
                    <a16:rowId xmlns:a16="http://schemas.microsoft.com/office/drawing/2014/main" val="137657470"/>
                  </a:ext>
                </a:extLst>
              </a:tr>
              <a:tr h="521966">
                <a:tc>
                  <a:txBody>
                    <a:bodyPr/>
                    <a:lstStyle/>
                    <a:p>
                      <a:pPr algn="ctr" rtl="0" fontAlgn="ctr"/>
                      <a:r>
                        <a:rPr lang="en-US" sz="1800" b="1" i="0" u="none" strike="noStrike">
                          <a:solidFill>
                            <a:srgbClr val="000000"/>
                          </a:solidFill>
                          <a:effectLst/>
                          <a:latin typeface="+mn-lt"/>
                          <a:cs typeface="Segoe UI" panose="020B0502040204020203" pitchFamily="34" charset="0"/>
                        </a:rPr>
                        <a:t>6-</a:t>
                      </a:r>
                      <a:endParaRPr lang="en-IN" sz="1800" b="1" i="0" u="none" strike="noStrike">
                        <a:solidFill>
                          <a:srgbClr val="000000"/>
                        </a:solidFill>
                        <a:effectLst/>
                        <a:latin typeface="+mn-lt"/>
                        <a:cs typeface="Segoe UI" panose="020B0502040204020203" pitchFamily="34" charset="0"/>
                      </a:endParaRPr>
                    </a:p>
                  </a:txBody>
                  <a:tcPr marL="6350" marR="6350" marT="6350" marB="0" anchor="ctr">
                    <a:solidFill>
                      <a:schemeClr val="accent2">
                        <a:lumMod val="20000"/>
                        <a:lumOff val="80000"/>
                      </a:schemeClr>
                    </a:solidFill>
                  </a:tcPr>
                </a:tc>
                <a:tc>
                  <a:txBody>
                    <a:bodyPr/>
                    <a:lstStyle/>
                    <a:p>
                      <a:pPr algn="ctr" fontAlgn="ctr"/>
                      <a:r>
                        <a:rPr lang="en-US" sz="1800" b="1" i="1" kern="1200" baseline="0">
                          <a:solidFill>
                            <a:schemeClr val="dk1"/>
                          </a:solidFill>
                          <a:latin typeface="+mn-lt"/>
                          <a:ea typeface="+mn-ea"/>
                          <a:cs typeface="+mn-cs"/>
                        </a:rPr>
                        <a:t>Last</a:t>
                      </a:r>
                    </a:p>
                  </a:txBody>
                  <a:tcPr marL="9525" marR="9525" marT="9525" marB="0" anchor="ctr">
                    <a:solidFill>
                      <a:schemeClr val="accent3">
                        <a:lumMod val="20000"/>
                        <a:lumOff val="80000"/>
                      </a:schemeClr>
                    </a:solidFill>
                  </a:tcPr>
                </a:tc>
                <a:tc>
                  <a:txBody>
                    <a:bodyPr/>
                    <a:lstStyle/>
                    <a:p>
                      <a:pPr algn="l" fontAlgn="ctr"/>
                      <a:r>
                        <a:rPr lang="en-US" sz="1600" i="1" kern="1200">
                          <a:solidFill>
                            <a:schemeClr val="dk1"/>
                          </a:solidFill>
                          <a:latin typeface="+mn-lt"/>
                          <a:ea typeface="+mn-ea"/>
                          <a:cs typeface="+mn-cs"/>
                        </a:rPr>
                        <a:t>Force Recirculation Pump (110KW) in Distillery </a:t>
                      </a:r>
                    </a:p>
                  </a:txBody>
                  <a:tcPr marL="9525" marR="9525" marT="9525" marB="0" anchor="ctr">
                    <a:solidFill>
                      <a:schemeClr val="accent6">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i="1" kern="1200">
                          <a:solidFill>
                            <a:schemeClr val="dk1"/>
                          </a:solidFill>
                          <a:latin typeface="+mn-lt"/>
                          <a:ea typeface="+mn-ea"/>
                          <a:cs typeface="+mn-cs"/>
                        </a:rPr>
                        <a:t>Operation shifted from Star - Delta to VFD.</a:t>
                      </a:r>
                    </a:p>
                  </a:txBody>
                  <a:tcPr marL="9525" marR="9525" marT="9525" marB="0" anchor="ctr">
                    <a:solidFill>
                      <a:schemeClr val="accent6">
                        <a:lumMod val="20000"/>
                        <a:lumOff val="8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97</a:t>
                      </a:r>
                    </a:p>
                  </a:txBody>
                  <a:tcPr marL="9525" marR="9525" marT="9525" marB="0" anchor="ctr">
                    <a:solidFill>
                      <a:srgbClr val="66FF99"/>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81</a:t>
                      </a:r>
                    </a:p>
                  </a:txBody>
                  <a:tcPr marL="9525" marR="9525" marT="9525" marB="0" anchor="ctr">
                    <a:solidFill>
                      <a:srgbClr val="FFFF66"/>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384</a:t>
                      </a: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1862</a:t>
                      </a:r>
                    </a:p>
                  </a:txBody>
                  <a:tcPr marL="9525" marR="9525" marT="9525" marB="0" anchor="ctr">
                    <a:solidFill>
                      <a:srgbClr val="66FF99"/>
                    </a:solidFill>
                  </a:tcPr>
                </a:tc>
                <a:extLst>
                  <a:ext uri="{0D108BD9-81ED-4DB2-BD59-A6C34878D82A}">
                    <a16:rowId xmlns:a16="http://schemas.microsoft.com/office/drawing/2014/main" val="1467993843"/>
                  </a:ext>
                </a:extLst>
              </a:tr>
              <a:tr h="521966">
                <a:tc>
                  <a:txBody>
                    <a:bodyPr/>
                    <a:lstStyle/>
                    <a:p>
                      <a:pPr algn="ctr" rtl="0" fontAlgn="ctr"/>
                      <a:r>
                        <a:rPr lang="en-US" sz="1800" b="1" i="0" u="none" strike="noStrike">
                          <a:solidFill>
                            <a:srgbClr val="000000"/>
                          </a:solidFill>
                          <a:effectLst/>
                          <a:latin typeface="+mn-lt"/>
                          <a:cs typeface="Segoe UI" panose="020B0502040204020203" pitchFamily="34" charset="0"/>
                        </a:rPr>
                        <a:t>7-</a:t>
                      </a:r>
                      <a:endParaRPr lang="en-IN" sz="1800" b="1" i="0" u="none" strike="noStrike">
                        <a:solidFill>
                          <a:srgbClr val="000000"/>
                        </a:solidFill>
                        <a:effectLst/>
                        <a:latin typeface="+mn-lt"/>
                        <a:cs typeface="Segoe UI" panose="020B0502040204020203" pitchFamily="34" charset="0"/>
                      </a:endParaRPr>
                    </a:p>
                  </a:txBody>
                  <a:tcPr marL="6350" marR="6350" marT="6350" marB="0" anchor="ctr">
                    <a:solidFill>
                      <a:schemeClr val="accent2">
                        <a:lumMod val="20000"/>
                        <a:lumOff val="80000"/>
                      </a:schemeClr>
                    </a:solidFill>
                  </a:tcPr>
                </a:tc>
                <a:tc>
                  <a:txBody>
                    <a:bodyPr/>
                    <a:lstStyle/>
                    <a:p>
                      <a:pPr algn="ctr" fontAlgn="ctr"/>
                      <a:r>
                        <a:rPr lang="en-US" sz="1800" b="1" i="1" kern="1200" baseline="0">
                          <a:solidFill>
                            <a:schemeClr val="dk1"/>
                          </a:solidFill>
                          <a:latin typeface="+mn-lt"/>
                          <a:ea typeface="+mn-ea"/>
                          <a:cs typeface="+mn-cs"/>
                        </a:rPr>
                        <a:t>Last</a:t>
                      </a:r>
                    </a:p>
                  </a:txBody>
                  <a:tcPr marL="9525" marR="9525" marT="9525" marB="0" anchor="ctr">
                    <a:solidFill>
                      <a:schemeClr val="accent3">
                        <a:lumMod val="20000"/>
                        <a:lumOff val="80000"/>
                      </a:schemeClr>
                    </a:solidFill>
                  </a:tcPr>
                </a:tc>
                <a:tc>
                  <a:txBody>
                    <a:bodyPr/>
                    <a:lstStyle/>
                    <a:p>
                      <a:pPr algn="l" fontAlgn="ctr"/>
                      <a:r>
                        <a:rPr lang="en-US" sz="1600" i="1" kern="1200">
                          <a:solidFill>
                            <a:schemeClr val="dk1"/>
                          </a:solidFill>
                          <a:latin typeface="+mn-lt"/>
                          <a:ea typeface="+mn-ea"/>
                          <a:cs typeface="+mn-cs"/>
                        </a:rPr>
                        <a:t>Boiler Feed Transfer Pump – A of 35TPH</a:t>
                      </a:r>
                    </a:p>
                  </a:txBody>
                  <a:tcPr marL="9525" marR="9525" marT="9525" marB="0" anchor="ctr">
                    <a:solidFill>
                      <a:schemeClr val="accent6">
                        <a:lumMod val="20000"/>
                        <a:lumOff val="80000"/>
                      </a:schemeClr>
                    </a:solidFill>
                  </a:tcPr>
                </a:tc>
                <a:tc>
                  <a:txBody>
                    <a:bodyPr/>
                    <a:lstStyle/>
                    <a:p>
                      <a:pPr marL="0" algn="l" defTabSz="914400" rtl="0" eaLnBrk="1" fontAlgn="b" latinLnBrk="0" hangingPunct="1"/>
                      <a:r>
                        <a:rPr lang="en-US" sz="1600" i="1" kern="1200">
                          <a:solidFill>
                            <a:schemeClr val="dk1"/>
                          </a:solidFill>
                          <a:latin typeface="+mn-lt"/>
                          <a:ea typeface="+mn-ea"/>
                          <a:cs typeface="+mn-cs"/>
                        </a:rPr>
                        <a:t>Operation shifted from DOL to VFD</a:t>
                      </a:r>
                    </a:p>
                  </a:txBody>
                  <a:tcPr marL="9525" marR="9525" marT="9525" marB="0" anchor="ctr">
                    <a:solidFill>
                      <a:schemeClr val="accent6">
                        <a:lumMod val="20000"/>
                        <a:lumOff val="8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20</a:t>
                      </a:r>
                    </a:p>
                  </a:txBody>
                  <a:tcPr marL="9525" marR="9525" marT="9525" marB="0" anchor="ctr">
                    <a:solidFill>
                      <a:srgbClr val="66FF99"/>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13</a:t>
                      </a:r>
                    </a:p>
                  </a:txBody>
                  <a:tcPr marL="9525" marR="9525" marT="9525" marB="0" anchor="ctr">
                    <a:solidFill>
                      <a:srgbClr val="FFFF66"/>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168</a:t>
                      </a:r>
                    </a:p>
                  </a:txBody>
                  <a:tcPr marL="9525" marR="9525" marT="9525" marB="0" anchor="ctr">
                    <a:solidFill>
                      <a:schemeClr val="accent1">
                        <a:lumMod val="40000"/>
                        <a:lumOff val="60000"/>
                      </a:schemeClr>
                    </a:solidFill>
                  </a:tcPr>
                </a:tc>
                <a:tc>
                  <a:txBody>
                    <a:bodyPr/>
                    <a:lstStyle/>
                    <a:p>
                      <a:pPr marL="0" algn="ctr" defTabSz="914400" rtl="0" eaLnBrk="1" fontAlgn="ctr" latinLnBrk="0" hangingPunct="1"/>
                      <a:r>
                        <a:rPr lang="en-US" sz="1800" b="1" i="0" u="none" strike="noStrike" kern="1200">
                          <a:solidFill>
                            <a:srgbClr val="000000"/>
                          </a:solidFill>
                          <a:effectLst/>
                          <a:latin typeface="+mn-lt"/>
                          <a:ea typeface="+mn-ea"/>
                          <a:cs typeface="Segoe UI" panose="020B0502040204020203" pitchFamily="34" charset="0"/>
                        </a:rPr>
                        <a:t>815</a:t>
                      </a:r>
                    </a:p>
                  </a:txBody>
                  <a:tcPr marL="9525" marR="9525" marT="9525" marB="0" anchor="ctr">
                    <a:solidFill>
                      <a:srgbClr val="66FF99"/>
                    </a:solidFill>
                  </a:tcPr>
                </a:tc>
                <a:extLst>
                  <a:ext uri="{0D108BD9-81ED-4DB2-BD59-A6C34878D82A}">
                    <a16:rowId xmlns:a16="http://schemas.microsoft.com/office/drawing/2014/main" val="303568047"/>
                  </a:ext>
                </a:extLst>
              </a:tr>
              <a:tr h="460057">
                <a:tc gridSpan="6">
                  <a:txBody>
                    <a:bodyPr/>
                    <a:lstStyle/>
                    <a:p>
                      <a:pPr algn="ctr" rtl="0" fontAlgn="ctr"/>
                      <a:r>
                        <a:rPr lang="en-US" sz="2000" b="1" i="0" u="none" strike="noStrike">
                          <a:solidFill>
                            <a:srgbClr val="000000"/>
                          </a:solidFill>
                          <a:latin typeface="+mn-lt"/>
                        </a:rPr>
                        <a:t>                                                             Total Energy Saving per day during Crushing Season</a:t>
                      </a:r>
                      <a:r>
                        <a:rPr lang="en-US" sz="2000" b="1" i="0" u="none" strike="noStrike" baseline="0">
                          <a:solidFill>
                            <a:srgbClr val="000000"/>
                          </a:solidFill>
                          <a:latin typeface="+mn-lt"/>
                        </a:rPr>
                        <a:t> </a:t>
                      </a:r>
                      <a:r>
                        <a:rPr lang="en-US" sz="2000" b="1" i="0" u="none" strike="noStrike">
                          <a:solidFill>
                            <a:srgbClr val="000000"/>
                          </a:solidFill>
                          <a:latin typeface="+mn-lt"/>
                        </a:rPr>
                        <a:t>= </a:t>
                      </a:r>
                    </a:p>
                  </a:txBody>
                  <a:tcPr marL="0" marR="0" marT="0" marB="0" anchor="ctr">
                    <a:solidFill>
                      <a:schemeClr val="accent6">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US" sz="1800" b="1" i="0" u="none" strike="noStrike">
                          <a:solidFill>
                            <a:srgbClr val="000000"/>
                          </a:solidFill>
                          <a:effectLst/>
                          <a:latin typeface="+mn-lt"/>
                        </a:rPr>
                        <a:t>3037</a:t>
                      </a:r>
                    </a:p>
                  </a:txBody>
                  <a:tcPr marL="9525" marR="9525" marT="9525" marB="0" anchor="ctr">
                    <a:solidFill>
                      <a:schemeClr val="accent1">
                        <a:lumMod val="40000"/>
                        <a:lumOff val="60000"/>
                      </a:schemeClr>
                    </a:solidFill>
                  </a:tcPr>
                </a:tc>
                <a:tc>
                  <a:txBody>
                    <a:bodyPr/>
                    <a:lstStyle/>
                    <a:p>
                      <a:pPr algn="ctr" fontAlgn="b"/>
                      <a:r>
                        <a:rPr lang="en-US" sz="1800" b="1" i="0" u="none" strike="noStrike">
                          <a:solidFill>
                            <a:srgbClr val="000000"/>
                          </a:solidFill>
                          <a:effectLst/>
                          <a:latin typeface="+mn-lt"/>
                        </a:rPr>
                        <a:t>14731</a:t>
                      </a:r>
                    </a:p>
                  </a:txBody>
                  <a:tcPr marL="9525" marR="9525" marT="9525" marB="0" anchor="ctr">
                    <a:solidFill>
                      <a:srgbClr val="66FF99"/>
                    </a:solidFill>
                  </a:tcPr>
                </a:tc>
                <a:extLst>
                  <a:ext uri="{0D108BD9-81ED-4DB2-BD59-A6C34878D82A}">
                    <a16:rowId xmlns:a16="http://schemas.microsoft.com/office/drawing/2014/main" val="597944240"/>
                  </a:ext>
                </a:extLst>
              </a:tr>
            </a:tbl>
          </a:graphicData>
        </a:graphic>
      </p:graphicFrame>
      <p:sp>
        <p:nvSpPr>
          <p:cNvPr id="5" name="TextBox 4"/>
          <p:cNvSpPr txBox="1">
            <a:spLocks noChangeArrowheads="1"/>
          </p:cNvSpPr>
          <p:nvPr/>
        </p:nvSpPr>
        <p:spPr bwMode="auto">
          <a:xfrm>
            <a:off x="533400" y="152400"/>
            <a:ext cx="9448800" cy="489466"/>
          </a:xfrm>
          <a:prstGeom prst="rect">
            <a:avLst/>
          </a:prstGeom>
          <a:solidFill>
            <a:srgbClr val="FFFF99"/>
          </a:solidFill>
          <a:ln w="12700">
            <a:solidFill>
              <a:schemeClr val="tx1"/>
            </a:solidFill>
          </a:ln>
        </p:spPr>
        <p:txBody>
          <a:bodyPr vert="horz" lIns="91440" tIns="45720" rIns="91440" bIns="45720" rtlCol="0" anchor="ctr">
            <a:noAutofit/>
          </a:bodyPr>
          <a:lstStyle>
            <a:lvl1pPr algn="ctr">
              <a:spcBef>
                <a:spcPct val="0"/>
              </a:spcBef>
              <a:buNone/>
              <a:defRPr sz="2400" b="1">
                <a:solidFill>
                  <a:srgbClr val="002060"/>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rPr>
              <a:t>ENERGY SAVING DETAILS DURING CRUSHING SEASON 2025-26</a:t>
            </a:r>
            <a:endParaRPr kumimoji="0" lang="en-IN" sz="2400" b="1" i="0" u="none" strike="noStrike" kern="1200" cap="none" spc="0" normalizeH="0" baseline="0" noProof="0">
              <a:ln>
                <a:noFill/>
              </a:ln>
              <a:solidFill>
                <a:srgbClr val="00206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18945745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38C236-70B1-FD56-4B45-66A4DF5E1339}"/>
              </a:ext>
            </a:extLst>
          </p:cNvPr>
          <p:cNvSpPr>
            <a:spLocks noGrp="1"/>
          </p:cNvSpPr>
          <p:nvPr>
            <p:ph type="sldNum" sz="quarter" idx="11"/>
          </p:nvPr>
        </p:nvSpPr>
        <p:spPr/>
        <p:txBody>
          <a:bodyPr/>
          <a:lstStyle/>
          <a:p>
            <a:fld id="{559D7156-F29C-41EC-9F87-87DDF0705A0B}" type="slidenum">
              <a:rPr lang="en-US" smtClean="0"/>
              <a:pPr/>
              <a:t>87</a:t>
            </a:fld>
            <a:endParaRPr lang="en-US"/>
          </a:p>
        </p:txBody>
      </p:sp>
      <p:sp>
        <p:nvSpPr>
          <p:cNvPr id="3" name="Rectangle 1">
            <a:extLst>
              <a:ext uri="{FF2B5EF4-FFF2-40B4-BE49-F238E27FC236}">
                <a16:creationId xmlns:a16="http://schemas.microsoft.com/office/drawing/2014/main" id="{D9D078D9-D7AA-88A9-B9ED-5AB786F18D0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925EA87A-E4CD-D965-7235-5AB3EF02B9FD}"/>
              </a:ext>
            </a:extLst>
          </p:cNvPr>
          <p:cNvPicPr>
            <a:picLocks noChangeAspect="1"/>
          </p:cNvPicPr>
          <p:nvPr/>
        </p:nvPicPr>
        <p:blipFill>
          <a:blip r:embed="rId2"/>
          <a:srcRect r="4684"/>
          <a:stretch>
            <a:fillRect/>
          </a:stretch>
        </p:blipFill>
        <p:spPr>
          <a:xfrm>
            <a:off x="0" y="0"/>
            <a:ext cx="12192000" cy="6857993"/>
          </a:xfrm>
          <a:prstGeom prst="rect">
            <a:avLst/>
          </a:prstGeom>
        </p:spPr>
      </p:pic>
    </p:spTree>
    <p:extLst>
      <p:ext uri="{BB962C8B-B14F-4D97-AF65-F5344CB8AC3E}">
        <p14:creationId xmlns:p14="http://schemas.microsoft.com/office/powerpoint/2010/main" val="6050004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82C70-BD83-3D6D-8414-03486FD787E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1E1ADC-FB71-6F29-716D-1B195A468DE2}"/>
              </a:ext>
            </a:extLst>
          </p:cNvPr>
          <p:cNvSpPr>
            <a:spLocks noGrp="1"/>
          </p:cNvSpPr>
          <p:nvPr>
            <p:ph type="sldNum" sz="quarter" idx="12"/>
          </p:nvPr>
        </p:nvSpPr>
        <p:spPr>
          <a:prstGeom prst="rect">
            <a:avLst/>
          </a:prstGeom>
        </p:spPr>
        <p:txBody>
          <a:bodyPr/>
          <a:lstStyle/>
          <a:p>
            <a:fld id="{B76B49FA-22BB-44F5-8EFA-E5C56FA3907E}" type="slidenum">
              <a:rPr lang="en-US" smtClean="0"/>
              <a:pPr/>
              <a:t>88</a:t>
            </a:fld>
            <a:endParaRPr lang="en-US"/>
          </a:p>
        </p:txBody>
      </p:sp>
      <p:sp>
        <p:nvSpPr>
          <p:cNvPr id="6" name="Title 1">
            <a:extLst>
              <a:ext uri="{FF2B5EF4-FFF2-40B4-BE49-F238E27FC236}">
                <a16:creationId xmlns:a16="http://schemas.microsoft.com/office/drawing/2014/main" id="{514AA2C9-23C7-3283-64F5-06294F8F6C5D}"/>
              </a:ext>
            </a:extLst>
          </p:cNvPr>
          <p:cNvSpPr txBox="1">
            <a:spLocks/>
          </p:cNvSpPr>
          <p:nvPr/>
        </p:nvSpPr>
        <p:spPr>
          <a:xfrm>
            <a:off x="3276777" y="275514"/>
            <a:ext cx="5638445" cy="450376"/>
          </a:xfrm>
          <a:prstGeom prst="rect">
            <a:avLst/>
          </a:prstGeom>
          <a:solidFill>
            <a:srgbClr val="FFFF99"/>
          </a:solidFill>
          <a:ln w="19050">
            <a:solidFill>
              <a:schemeClr val="tx1"/>
            </a:solidFill>
          </a:ln>
        </p:spPr>
        <p:txBody>
          <a:bodyPr vert="horz" lIns="91440" tIns="45720" rIns="91440" bIns="45720" rtlCol="0" anchor="ctr">
            <a:noAutofit/>
          </a:bodyPr>
          <a:lstStyle>
            <a:lvl1pPr algn="l" defTabSz="914400" rtl="0" eaLnBrk="1" latinLnBrk="0" hangingPunct="1">
              <a:spcBef>
                <a:spcPct val="0"/>
              </a:spcBef>
              <a:buNone/>
              <a:defRPr lang="en-US" sz="3600" b="1" kern="1200" dirty="0">
                <a:solidFill>
                  <a:srgbClr val="002060"/>
                </a:solidFill>
                <a:latin typeface="+mj-lt"/>
                <a:ea typeface="+mj-ea"/>
                <a:cs typeface="+mj-cs"/>
              </a:defRPr>
            </a:lvl1pPr>
          </a:lstStyle>
          <a:p>
            <a:pPr algn="ctr"/>
            <a:r>
              <a:rPr lang="en-US" sz="2400">
                <a:solidFill>
                  <a:prstClr val="black"/>
                </a:solidFill>
                <a:latin typeface="Arial"/>
              </a:rPr>
              <a:t>STEAM &amp; POWER FOR THE WEEK</a:t>
            </a:r>
            <a:endParaRPr lang="en-US" sz="2400">
              <a:solidFill>
                <a:prstClr val="black"/>
              </a:solidFill>
            </a:endParaRPr>
          </a:p>
        </p:txBody>
      </p:sp>
      <p:pic>
        <p:nvPicPr>
          <p:cNvPr id="4" name="Picture 3">
            <a:extLst>
              <a:ext uri="{FF2B5EF4-FFF2-40B4-BE49-F238E27FC236}">
                <a16:creationId xmlns:a16="http://schemas.microsoft.com/office/drawing/2014/main" id="{0E7F669E-4D45-B325-B594-ED2A88AAEDE7}"/>
              </a:ext>
            </a:extLst>
          </p:cNvPr>
          <p:cNvPicPr>
            <a:picLocks noChangeAspect="1"/>
          </p:cNvPicPr>
          <p:nvPr/>
        </p:nvPicPr>
        <p:blipFill>
          <a:blip r:embed="rId3"/>
          <a:srcRect l="1791" t="31433" r="16157" b="12021"/>
          <a:stretch>
            <a:fillRect/>
          </a:stretch>
        </p:blipFill>
        <p:spPr>
          <a:xfrm>
            <a:off x="163773" y="957263"/>
            <a:ext cx="11999250" cy="5535612"/>
          </a:xfrm>
          <a:prstGeom prst="rect">
            <a:avLst/>
          </a:prstGeom>
        </p:spPr>
      </p:pic>
      <p:graphicFrame>
        <p:nvGraphicFramePr>
          <p:cNvPr id="3" name="Object 2">
            <a:extLst>
              <a:ext uri="{FF2B5EF4-FFF2-40B4-BE49-F238E27FC236}">
                <a16:creationId xmlns:a16="http://schemas.microsoft.com/office/drawing/2014/main" id="{91F29F05-36C5-6B63-F424-4C6266EFEC9A}"/>
              </a:ext>
            </a:extLst>
          </p:cNvPr>
          <p:cNvGraphicFramePr>
            <a:graphicFrameLocks noChangeAspect="1"/>
          </p:cNvGraphicFramePr>
          <p:nvPr/>
        </p:nvGraphicFramePr>
        <p:xfrm>
          <a:off x="9437914" y="97477"/>
          <a:ext cx="914400" cy="806450"/>
        </p:xfrm>
        <a:graphic>
          <a:graphicData uri="http://schemas.openxmlformats.org/presentationml/2006/ole">
            <mc:AlternateContent xmlns:mc="http://schemas.openxmlformats.org/markup-compatibility/2006">
              <mc:Choice xmlns:v="urn:schemas-microsoft-com:vml" Requires="v">
                <p:oleObj name="Worksheet" showAsIcon="1" r:id="rId4" imgW="914597" imgH="806406" progId="Excel.Sheet.12">
                  <p:embed/>
                </p:oleObj>
              </mc:Choice>
              <mc:Fallback>
                <p:oleObj name="Worksheet" showAsIcon="1" r:id="rId4" imgW="914597" imgH="806406" progId="Excel.Sheet.12">
                  <p:embed/>
                  <p:pic>
                    <p:nvPicPr>
                      <p:cNvPr id="3" name="Object 2">
                        <a:extLst>
                          <a:ext uri="{FF2B5EF4-FFF2-40B4-BE49-F238E27FC236}">
                            <a16:creationId xmlns:a16="http://schemas.microsoft.com/office/drawing/2014/main" id="{91F29F05-36C5-6B63-F424-4C6266EFEC9A}"/>
                          </a:ext>
                        </a:extLst>
                      </p:cNvPr>
                      <p:cNvPicPr/>
                      <p:nvPr/>
                    </p:nvPicPr>
                    <p:blipFill>
                      <a:blip r:embed="rId5"/>
                      <a:stretch>
                        <a:fillRect/>
                      </a:stretch>
                    </p:blipFill>
                    <p:spPr>
                      <a:xfrm>
                        <a:off x="9437914" y="97477"/>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28810396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E75A1C-5498-8DEA-2F76-CBB4846A3EAB}"/>
              </a:ext>
            </a:extLst>
          </p:cNvPr>
          <p:cNvSpPr>
            <a:spLocks noGrp="1"/>
          </p:cNvSpPr>
          <p:nvPr>
            <p:ph type="sldNum" sz="quarter" idx="12"/>
          </p:nvPr>
        </p:nvSpPr>
        <p:spPr/>
        <p:txBody>
          <a:bodyPr/>
          <a:lstStyle/>
          <a:p>
            <a:fld id="{4FAB73BC-B049-4115-A692-8D63A059BFB8}" type="slidenum">
              <a:rPr lang="en-US" smtClean="0"/>
              <a:t>89</a:t>
            </a:fld>
            <a:endParaRPr lang="en-US"/>
          </a:p>
        </p:txBody>
      </p:sp>
      <p:graphicFrame>
        <p:nvGraphicFramePr>
          <p:cNvPr id="5" name="Table 4">
            <a:extLst>
              <a:ext uri="{FF2B5EF4-FFF2-40B4-BE49-F238E27FC236}">
                <a16:creationId xmlns:a16="http://schemas.microsoft.com/office/drawing/2014/main" id="{E5C5D97E-EAAE-DA6F-D6F4-599957C57B13}"/>
              </a:ext>
            </a:extLst>
          </p:cNvPr>
          <p:cNvGraphicFramePr>
            <a:graphicFrameLocks noGrp="1"/>
          </p:cNvGraphicFramePr>
          <p:nvPr/>
        </p:nvGraphicFramePr>
        <p:xfrm>
          <a:off x="678316" y="921546"/>
          <a:ext cx="10835368" cy="5603425"/>
        </p:xfrm>
        <a:graphic>
          <a:graphicData uri="http://schemas.openxmlformats.org/drawingml/2006/table">
            <a:tbl>
              <a:tblPr firstRow="1" bandRow="1">
                <a:tableStyleId>{5C22544A-7EE6-4342-B048-85BDC9FD1C3A}</a:tableStyleId>
              </a:tblPr>
              <a:tblGrid>
                <a:gridCol w="1105581">
                  <a:extLst>
                    <a:ext uri="{9D8B030D-6E8A-4147-A177-3AD203B41FA5}">
                      <a16:colId xmlns:a16="http://schemas.microsoft.com/office/drawing/2014/main" val="3620034318"/>
                    </a:ext>
                  </a:extLst>
                </a:gridCol>
                <a:gridCol w="9729787">
                  <a:extLst>
                    <a:ext uri="{9D8B030D-6E8A-4147-A177-3AD203B41FA5}">
                      <a16:colId xmlns:a16="http://schemas.microsoft.com/office/drawing/2014/main" val="2560478323"/>
                    </a:ext>
                  </a:extLst>
                </a:gridCol>
              </a:tblGrid>
              <a:tr h="456036">
                <a:tc>
                  <a:txBody>
                    <a:bodyP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S. No.</a:t>
                      </a:r>
                      <a:endParaRPr lang="en-IN" b="1">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JOB DESCRIPTION</a:t>
                      </a:r>
                      <a:endParaRPr lang="en-IN" b="1">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35945542"/>
                  </a:ext>
                </a:extLst>
              </a:tr>
              <a:tr h="456036">
                <a:tc>
                  <a:txBody>
                    <a:bodyPr/>
                    <a:lstStyle/>
                    <a:p>
                      <a:pPr algn="ctr"/>
                      <a:r>
                        <a:rPr lang="en-US" sz="2000">
                          <a:latin typeface="Calibri" panose="020F0502020204030204" pitchFamily="34" charset="0"/>
                          <a:ea typeface="Calibri" panose="020F0502020204030204" pitchFamily="34" charset="0"/>
                          <a:cs typeface="Calibri" panose="020F0502020204030204" pitchFamily="34" charset="0"/>
                        </a:rPr>
                        <a:t>1.</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000">
                          <a:latin typeface="Calibri" panose="020F0502020204030204" pitchFamily="34" charset="0"/>
                          <a:ea typeface="Calibri" panose="020F0502020204030204" pitchFamily="34" charset="0"/>
                          <a:cs typeface="Calibri" panose="020F0502020204030204" pitchFamily="34" charset="0"/>
                        </a:rPr>
                        <a:t>Boiler Pressure parts cleaning work.</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19613139"/>
                  </a:ext>
                </a:extLst>
              </a:tr>
              <a:tr h="798061">
                <a:tc>
                  <a:txBody>
                    <a:bodyPr/>
                    <a:lstStyle/>
                    <a:p>
                      <a:pPr algn="ctr"/>
                      <a:r>
                        <a:rPr lang="en-US" sz="2000">
                          <a:latin typeface="Calibri" panose="020F0502020204030204" pitchFamily="34" charset="0"/>
                          <a:ea typeface="Calibri" panose="020F0502020204030204" pitchFamily="34" charset="0"/>
                          <a:cs typeface="Calibri" panose="020F0502020204030204" pitchFamily="34" charset="0"/>
                        </a:rPr>
                        <a:t>2.</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000">
                          <a:latin typeface="Calibri" panose="020F0502020204030204" pitchFamily="34" charset="0"/>
                          <a:ea typeface="Calibri" panose="020F0502020204030204" pitchFamily="34" charset="0"/>
                          <a:cs typeface="Calibri" panose="020F0502020204030204" pitchFamily="34" charset="0"/>
                        </a:rPr>
                        <a:t>NBC-4 scrapper relocation, Motorized plough fitting &amp; both plough Teflon sheet 19mm scrapper replacement  work.</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57827882"/>
                  </a:ext>
                </a:extLst>
              </a:tr>
              <a:tr h="456036">
                <a:tc>
                  <a:txBody>
                    <a:bodyPr/>
                    <a:lstStyle/>
                    <a:p>
                      <a:pPr algn="ctr"/>
                      <a:r>
                        <a:rPr lang="en-US" sz="2000">
                          <a:latin typeface="Calibri" panose="020F0502020204030204" pitchFamily="34" charset="0"/>
                          <a:ea typeface="Calibri" panose="020F0502020204030204" pitchFamily="34" charset="0"/>
                          <a:cs typeface="Calibri" panose="020F0502020204030204" pitchFamily="34" charset="0"/>
                        </a:rPr>
                        <a:t>3.</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000">
                          <a:latin typeface="Calibri" panose="020F0502020204030204" pitchFamily="34" charset="0"/>
                          <a:ea typeface="Calibri" panose="020F0502020204030204" pitchFamily="34" charset="0"/>
                          <a:cs typeface="Calibri" panose="020F0502020204030204" pitchFamily="34" charset="0"/>
                        </a:rPr>
                        <a:t>DBC-5 Head pulley side scrapper adjustment work.</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39425081"/>
                  </a:ext>
                </a:extLst>
              </a:tr>
              <a:tr h="456036">
                <a:tc>
                  <a:txBody>
                    <a:bodyPr/>
                    <a:lstStyle/>
                    <a:p>
                      <a:pPr algn="ctr"/>
                      <a:r>
                        <a:rPr lang="en-US" sz="2000">
                          <a:latin typeface="Calibri" panose="020F0502020204030204" pitchFamily="34" charset="0"/>
                          <a:ea typeface="Calibri" panose="020F0502020204030204" pitchFamily="34" charset="0"/>
                          <a:cs typeface="Calibri" panose="020F0502020204030204" pitchFamily="34" charset="0"/>
                        </a:rPr>
                        <a:t>4.</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000">
                          <a:latin typeface="Calibri" panose="020F0502020204030204" pitchFamily="34" charset="0"/>
                          <a:ea typeface="Calibri" panose="020F0502020204030204" pitchFamily="34" charset="0"/>
                          <a:cs typeface="Calibri" panose="020F0502020204030204" pitchFamily="34" charset="0"/>
                        </a:rPr>
                        <a:t>Steam drum &amp; Water wall top header air vent replacement work. </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97157392"/>
                  </a:ext>
                </a:extLst>
              </a:tr>
              <a:tr h="456036">
                <a:tc>
                  <a:txBody>
                    <a:bodyPr/>
                    <a:lstStyle/>
                    <a:p>
                      <a:pPr algn="ctr"/>
                      <a:r>
                        <a:rPr lang="en-US" sz="2000">
                          <a:latin typeface="Calibri" panose="020F0502020204030204" pitchFamily="34" charset="0"/>
                          <a:ea typeface="Calibri" panose="020F0502020204030204" pitchFamily="34" charset="0"/>
                          <a:cs typeface="Calibri" panose="020F0502020204030204" pitchFamily="34" charset="0"/>
                        </a:rPr>
                        <a:t>5.</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000">
                          <a:latin typeface="Calibri" panose="020F0502020204030204" pitchFamily="34" charset="0"/>
                          <a:ea typeface="Calibri" panose="020F0502020204030204" pitchFamily="34" charset="0"/>
                          <a:cs typeface="Calibri" panose="020F0502020204030204" pitchFamily="34" charset="0"/>
                        </a:rPr>
                        <a:t>Deaerator charging from extraction drain line work.</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88975695"/>
                  </a:ext>
                </a:extLst>
              </a:tr>
              <a:tr h="456036">
                <a:tc>
                  <a:txBody>
                    <a:bodyPr/>
                    <a:lstStyle/>
                    <a:p>
                      <a:pPr algn="ctr"/>
                      <a:r>
                        <a:rPr lang="en-US" sz="2000">
                          <a:latin typeface="Calibri" panose="020F0502020204030204" pitchFamily="34" charset="0"/>
                          <a:ea typeface="Calibri" panose="020F0502020204030204" pitchFamily="34" charset="0"/>
                          <a:cs typeface="Calibri" panose="020F0502020204030204" pitchFamily="34" charset="0"/>
                        </a:rPr>
                        <a:t>6.</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000">
                          <a:latin typeface="Calibri" panose="020F0502020204030204" pitchFamily="34" charset="0"/>
                          <a:ea typeface="Calibri" panose="020F0502020204030204" pitchFamily="34" charset="0"/>
                          <a:cs typeface="Calibri" panose="020F0502020204030204" pitchFamily="34" charset="0"/>
                        </a:rPr>
                        <a:t>Screw feeder-2 gearbox replacement work.</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85891900"/>
                  </a:ext>
                </a:extLst>
              </a:tr>
              <a:tr h="456036">
                <a:tc>
                  <a:txBody>
                    <a:bodyPr/>
                    <a:lstStyle/>
                    <a:p>
                      <a:pPr algn="ctr"/>
                      <a:r>
                        <a:rPr lang="en-US" sz="2000">
                          <a:latin typeface="Calibri" panose="020F0502020204030204" pitchFamily="34" charset="0"/>
                          <a:ea typeface="Calibri" panose="020F0502020204030204" pitchFamily="34" charset="0"/>
                          <a:cs typeface="Calibri" panose="020F0502020204030204" pitchFamily="34" charset="0"/>
                        </a:rPr>
                        <a:t>7.</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000">
                          <a:latin typeface="Calibri" panose="020F0502020204030204" pitchFamily="34" charset="0"/>
                          <a:ea typeface="Calibri" panose="020F0502020204030204" pitchFamily="34" charset="0"/>
                          <a:cs typeface="Calibri" panose="020F0502020204030204" pitchFamily="34" charset="0"/>
                        </a:rPr>
                        <a:t>Hydraulic drive oil leakage attended work.</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22055237"/>
                  </a:ext>
                </a:extLst>
              </a:tr>
              <a:tr h="456036">
                <a:tc>
                  <a:txBody>
                    <a:bodyPr/>
                    <a:lstStyle/>
                    <a:p>
                      <a:pPr algn="ctr"/>
                      <a:r>
                        <a:rPr lang="en-US" sz="2000">
                          <a:latin typeface="Calibri" panose="020F0502020204030204" pitchFamily="34" charset="0"/>
                          <a:ea typeface="Calibri" panose="020F0502020204030204" pitchFamily="34" charset="0"/>
                          <a:cs typeface="Calibri" panose="020F0502020204030204" pitchFamily="34" charset="0"/>
                        </a:rPr>
                        <a:t>8.</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000">
                          <a:latin typeface="Calibri" panose="020F0502020204030204" pitchFamily="34" charset="0"/>
                          <a:ea typeface="Calibri" panose="020F0502020204030204" pitchFamily="34" charset="0"/>
                          <a:cs typeface="Calibri" panose="020F0502020204030204" pitchFamily="34" charset="0"/>
                        </a:rPr>
                        <a:t>BFP-1 ARC valve replacement work. </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40857462"/>
                  </a:ext>
                </a:extLst>
              </a:tr>
              <a:tr h="462577">
                <a:tc>
                  <a:txBody>
                    <a:bodyPr/>
                    <a:lstStyle/>
                    <a:p>
                      <a:pPr algn="ctr"/>
                      <a:r>
                        <a:rPr lang="en-US" sz="2000">
                          <a:latin typeface="Calibri" panose="020F0502020204030204" pitchFamily="34" charset="0"/>
                          <a:ea typeface="Calibri" panose="020F0502020204030204" pitchFamily="34" charset="0"/>
                          <a:cs typeface="Calibri" panose="020F0502020204030204" pitchFamily="34" charset="0"/>
                        </a:rPr>
                        <a:t>9.</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Calibri" panose="020F0502020204030204" pitchFamily="34" charset="0"/>
                          <a:ea typeface="Calibri" panose="020F0502020204030204" pitchFamily="34" charset="0"/>
                          <a:cs typeface="Calibri" panose="020F0502020204030204" pitchFamily="34" charset="0"/>
                        </a:rPr>
                        <a:t>All auxiliary fan, fuel handling, fuel feeding &amp; ash handling system bearing checking &amp; greasing work.</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45057515"/>
                  </a:ext>
                </a:extLst>
              </a:tr>
              <a:tr h="456036">
                <a:tc>
                  <a:txBody>
                    <a:bodyPr/>
                    <a:lstStyle/>
                    <a:p>
                      <a:pPr algn="ctr"/>
                      <a:r>
                        <a:rPr lang="en-US" sz="2000">
                          <a:latin typeface="Calibri" panose="020F0502020204030204" pitchFamily="34" charset="0"/>
                          <a:ea typeface="Calibri" panose="020F0502020204030204" pitchFamily="34" charset="0"/>
                          <a:cs typeface="Calibri" panose="020F0502020204030204" pitchFamily="34" charset="0"/>
                        </a:rPr>
                        <a:t>10.</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Calibri" panose="020F0502020204030204" pitchFamily="34" charset="0"/>
                          <a:ea typeface="Calibri" panose="020F0502020204030204" pitchFamily="34" charset="0"/>
                          <a:cs typeface="Calibri" panose="020F0502020204030204" pitchFamily="34" charset="0"/>
                        </a:rPr>
                        <a:t>Oil Cooler, Alternator air cooler &amp; ACW &amp; MCW 1&amp;2 strainer cleaning work.</a:t>
                      </a:r>
                      <a:endParaRPr lang="en-IN" sz="20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9967589"/>
                  </a:ext>
                </a:extLst>
              </a:tr>
            </a:tbl>
          </a:graphicData>
        </a:graphic>
      </p:graphicFrame>
      <p:sp>
        <p:nvSpPr>
          <p:cNvPr id="9" name="TextBox 8">
            <a:extLst>
              <a:ext uri="{FF2B5EF4-FFF2-40B4-BE49-F238E27FC236}">
                <a16:creationId xmlns:a16="http://schemas.microsoft.com/office/drawing/2014/main" id="{D7AB5849-03B9-E62B-2096-7CFDCE1C5229}"/>
              </a:ext>
            </a:extLst>
          </p:cNvPr>
          <p:cNvSpPr txBox="1"/>
          <p:nvPr/>
        </p:nvSpPr>
        <p:spPr>
          <a:xfrm>
            <a:off x="1957396" y="280994"/>
            <a:ext cx="8772524" cy="430887"/>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200" b="1"/>
              <a:t>35T BLR-</a:t>
            </a:r>
            <a:r>
              <a:rPr lang="en-US" sz="2200" b="1">
                <a:latin typeface="Calibri" panose="020F0502020204030204" pitchFamily="34" charset="0"/>
                <a:ea typeface="Calibri" panose="020F0502020204030204" pitchFamily="34" charset="0"/>
                <a:cs typeface="Calibri" panose="020F0502020204030204" pitchFamily="34" charset="0"/>
              </a:rPr>
              <a:t>ROUTINE &amp; NON-ROUTINE JOBS ATTENDED DURING SHUTDOWN</a:t>
            </a:r>
            <a:endParaRPr lang="en-IN" sz="2200" b="1"/>
          </a:p>
        </p:txBody>
      </p:sp>
    </p:spTree>
    <p:extLst>
      <p:ext uri="{BB962C8B-B14F-4D97-AF65-F5344CB8AC3E}">
        <p14:creationId xmlns:p14="http://schemas.microsoft.com/office/powerpoint/2010/main" val="1221111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E7365-B9AA-84C7-37E3-D07A9DD277EE}"/>
            </a:ext>
          </a:extLst>
        </p:cNvPr>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3128F82C-7499-564F-BAF8-142E477CA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33" y="2648149"/>
            <a:ext cx="780851" cy="780851"/>
          </a:xfrm>
          <a:prstGeom prst="rect">
            <a:avLst/>
          </a:prstGeom>
        </p:spPr>
      </p:pic>
      <p:graphicFrame>
        <p:nvGraphicFramePr>
          <p:cNvPr id="5" name="Table 4">
            <a:extLst>
              <a:ext uri="{FF2B5EF4-FFF2-40B4-BE49-F238E27FC236}">
                <a16:creationId xmlns:a16="http://schemas.microsoft.com/office/drawing/2014/main" id="{A23E0F10-D47B-576E-6738-DBDF25FE81C9}"/>
              </a:ext>
            </a:extLst>
          </p:cNvPr>
          <p:cNvGraphicFramePr>
            <a:graphicFrameLocks noGrp="1"/>
          </p:cNvGraphicFramePr>
          <p:nvPr/>
        </p:nvGraphicFramePr>
        <p:xfrm>
          <a:off x="132735" y="838200"/>
          <a:ext cx="11887199" cy="5562601"/>
        </p:xfrm>
        <a:graphic>
          <a:graphicData uri="http://schemas.openxmlformats.org/drawingml/2006/table">
            <a:tbl>
              <a:tblPr firstRow="1" bandRow="1">
                <a:tableStyleId>{17292A2E-F333-43FB-9621-5CBBE7FDCDCB}</a:tableStyleId>
              </a:tblPr>
              <a:tblGrid>
                <a:gridCol w="705465">
                  <a:extLst>
                    <a:ext uri="{9D8B030D-6E8A-4147-A177-3AD203B41FA5}">
                      <a16:colId xmlns:a16="http://schemas.microsoft.com/office/drawing/2014/main" val="1134127867"/>
                    </a:ext>
                  </a:extLst>
                </a:gridCol>
                <a:gridCol w="3962400">
                  <a:extLst>
                    <a:ext uri="{9D8B030D-6E8A-4147-A177-3AD203B41FA5}">
                      <a16:colId xmlns:a16="http://schemas.microsoft.com/office/drawing/2014/main" val="242691244"/>
                    </a:ext>
                  </a:extLst>
                </a:gridCol>
                <a:gridCol w="1447800">
                  <a:extLst>
                    <a:ext uri="{9D8B030D-6E8A-4147-A177-3AD203B41FA5}">
                      <a16:colId xmlns:a16="http://schemas.microsoft.com/office/drawing/2014/main" val="3524147001"/>
                    </a:ext>
                  </a:extLst>
                </a:gridCol>
                <a:gridCol w="1905000">
                  <a:extLst>
                    <a:ext uri="{9D8B030D-6E8A-4147-A177-3AD203B41FA5}">
                      <a16:colId xmlns:a16="http://schemas.microsoft.com/office/drawing/2014/main" val="2397359096"/>
                    </a:ext>
                  </a:extLst>
                </a:gridCol>
                <a:gridCol w="1905000">
                  <a:extLst>
                    <a:ext uri="{9D8B030D-6E8A-4147-A177-3AD203B41FA5}">
                      <a16:colId xmlns:a16="http://schemas.microsoft.com/office/drawing/2014/main" val="4129526585"/>
                    </a:ext>
                  </a:extLst>
                </a:gridCol>
                <a:gridCol w="1961534">
                  <a:extLst>
                    <a:ext uri="{9D8B030D-6E8A-4147-A177-3AD203B41FA5}">
                      <a16:colId xmlns:a16="http://schemas.microsoft.com/office/drawing/2014/main" val="2389135580"/>
                    </a:ext>
                  </a:extLst>
                </a:gridCol>
              </a:tblGrid>
              <a:tr h="800907">
                <a:tc>
                  <a:txBody>
                    <a:bodyPr/>
                    <a:lstStyle/>
                    <a:p>
                      <a:pPr algn="ctr"/>
                      <a:r>
                        <a:rPr lang="en-US" sz="1700">
                          <a:solidFill>
                            <a:srgbClr val="002060"/>
                          </a:solidFill>
                          <a:latin typeface="Segoe UI" panose="020B0502040204020203" pitchFamily="34" charset="0"/>
                          <a:cs typeface="Segoe UI" panose="020B0502040204020203" pitchFamily="34" charset="0"/>
                        </a:rPr>
                        <a:t>S. No.</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a:solidFill>
                            <a:srgbClr val="002060"/>
                          </a:solidFill>
                          <a:latin typeface="Segoe UI" panose="020B0502040204020203" pitchFamily="34" charset="0"/>
                          <a:cs typeface="Segoe UI" panose="020B0502040204020203" pitchFamily="34" charset="0"/>
                        </a:rPr>
                        <a:t>Capacity Utilization</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a:solidFill>
                            <a:srgbClr val="002060"/>
                          </a:solidFill>
                          <a:latin typeface="Segoe UI" panose="020B0502040204020203" pitchFamily="34" charset="0"/>
                          <a:cs typeface="Segoe UI" panose="020B0502040204020203" pitchFamily="34" charset="0"/>
                        </a:rPr>
                        <a:t>Target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a:solidFill>
                            <a:srgbClr val="002060"/>
                          </a:solidFill>
                          <a:latin typeface="Segoe UI" panose="020B0502040204020203" pitchFamily="34" charset="0"/>
                          <a:cs typeface="Segoe UI" panose="020B0502040204020203" pitchFamily="34" charset="0"/>
                        </a:rPr>
                        <a:t>Current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a:solidFill>
                            <a:srgbClr val="002060"/>
                          </a:solidFill>
                          <a:latin typeface="Segoe UI" panose="020B0502040204020203" pitchFamily="34" charset="0"/>
                          <a:cs typeface="Segoe UI" panose="020B0502040204020203" pitchFamily="34" charset="0"/>
                        </a:rPr>
                        <a:t>Last Week</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tc>
                  <a:txBody>
                    <a:bodyPr/>
                    <a:lstStyle/>
                    <a:p>
                      <a:pPr algn="ctr"/>
                      <a:r>
                        <a:rPr lang="en-US" sz="1700">
                          <a:solidFill>
                            <a:srgbClr val="002060"/>
                          </a:solidFill>
                          <a:latin typeface="Segoe UI" panose="020B0502040204020203" pitchFamily="34" charset="0"/>
                          <a:cs typeface="Segoe UI" panose="020B0502040204020203" pitchFamily="34" charset="0"/>
                        </a:rPr>
                        <a:t>Till Date</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317247693"/>
                  </a:ext>
                </a:extLst>
              </a:tr>
              <a:tr h="783140">
                <a:tc>
                  <a:txBody>
                    <a:bodyPr/>
                    <a:lstStyle/>
                    <a:p>
                      <a:pPr marL="0" algn="ctr" defTabSz="914400" rtl="0" eaLnBrk="1" latinLnBrk="0" hangingPunct="1"/>
                      <a:r>
                        <a:rPr lang="en-US" sz="1700" b="1" kern="1200">
                          <a:solidFill>
                            <a:schemeClr val="tx2"/>
                          </a:solidFill>
                          <a:latin typeface="Segoe UI" panose="020B0502040204020203" pitchFamily="34" charset="0"/>
                          <a:ea typeface="+mn-ea"/>
                          <a:cs typeface="Segoe UI" panose="020B0502040204020203" pitchFamily="34" charset="0"/>
                        </a:rPr>
                        <a:t>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700" b="1" kern="1200">
                          <a:solidFill>
                            <a:schemeClr val="tx2"/>
                          </a:solidFill>
                          <a:latin typeface="Segoe UI" panose="020B0502040204020203" pitchFamily="34" charset="0"/>
                          <a:ea typeface="+mn-ea"/>
                          <a:cs typeface="Segoe UI" panose="020B0502040204020203" pitchFamily="34" charset="0"/>
                        </a:rPr>
                        <a:t>Daily Indent Rate Avg.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noProof="0">
                          <a:solidFill>
                            <a:schemeClr val="tx2"/>
                          </a:solidFill>
                          <a:latin typeface="Segoe UI" panose="020B0502040204020203" pitchFamily="34" charset="0"/>
                          <a:ea typeface="+mn-ea"/>
                          <a:cs typeface="Segoe UI" panose="020B0502040204020203" pitchFamily="34" charset="0"/>
                        </a:rPr>
                        <a:t>As per requirement</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a:solidFill>
                            <a:schemeClr val="tx2"/>
                          </a:solidFill>
                          <a:latin typeface="Segoe UI" panose="020B0502040204020203" pitchFamily="34" charset="0"/>
                          <a:ea typeface="+mn-ea"/>
                          <a:cs typeface="Segoe UI" panose="020B0502040204020203" pitchFamily="34" charset="0"/>
                        </a:rPr>
                        <a:t>1.01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a:solidFill>
                            <a:schemeClr val="tx2"/>
                          </a:solidFill>
                          <a:latin typeface="Segoe UI" panose="020B0502040204020203" pitchFamily="34" charset="0"/>
                          <a:ea typeface="+mn-ea"/>
                          <a:cs typeface="Segoe UI" panose="020B0502040204020203" pitchFamily="34" charset="0"/>
                        </a:rPr>
                        <a:t>1.21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a:solidFill>
                            <a:schemeClr val="tx2"/>
                          </a:solidFill>
                          <a:latin typeface="Segoe UI" panose="020B0502040204020203" pitchFamily="34" charset="0"/>
                          <a:ea typeface="+mn-ea"/>
                          <a:cs typeface="Segoe UI" panose="020B0502040204020203" pitchFamily="34" charset="0"/>
                        </a:rPr>
                        <a:t>1.11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67812070"/>
                  </a:ext>
                </a:extLst>
              </a:tr>
              <a:tr h="591475">
                <a:tc>
                  <a:txBody>
                    <a:bodyPr/>
                    <a:lstStyle/>
                    <a:p>
                      <a:pPr marL="0" algn="ctr" defTabSz="914400" rtl="0" eaLnBrk="1" latinLnBrk="0" hangingPunct="1"/>
                      <a:r>
                        <a:rPr lang="en-US" sz="1700" b="1" kern="1200">
                          <a:solidFill>
                            <a:schemeClr val="tx2"/>
                          </a:solidFill>
                          <a:latin typeface="Segoe UI" panose="020B0502040204020203" pitchFamily="34" charset="0"/>
                          <a:ea typeface="+mn-ea"/>
                          <a:cs typeface="Segoe UI" panose="020B0502040204020203" pitchFamily="34" charset="0"/>
                        </a:rPr>
                        <a:t>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700" b="1" kern="1200">
                          <a:solidFill>
                            <a:schemeClr val="tx2"/>
                          </a:solidFill>
                          <a:latin typeface="Segoe UI" panose="020B0502040204020203" pitchFamily="34" charset="0"/>
                          <a:ea typeface="+mn-ea"/>
                          <a:cs typeface="Segoe UI" panose="020B0502040204020203" pitchFamily="34" charset="0"/>
                        </a:rPr>
                        <a:t>Daily Cane Purchased Rate (LQ)</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700" b="1" kern="1200">
                          <a:solidFill>
                            <a:schemeClr val="tx2"/>
                          </a:solidFill>
                          <a:latin typeface="Segoe UI" panose="020B0502040204020203" pitchFamily="34" charset="0"/>
                          <a:ea typeface="+mn-ea"/>
                          <a:cs typeface="Segoe UI" panose="020B0502040204020203" pitchFamily="34" charset="0"/>
                        </a:rPr>
                        <a:t>1.00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700" b="1" kern="1200">
                          <a:solidFill>
                            <a:schemeClr val="tx2"/>
                          </a:solidFill>
                          <a:latin typeface="Segoe UI" panose="020B0502040204020203" pitchFamily="34" charset="0"/>
                          <a:ea typeface="+mn-ea"/>
                          <a:cs typeface="Segoe UI" panose="020B0502040204020203" pitchFamily="34" charset="0"/>
                        </a:rPr>
                        <a:t>1.02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700" b="1" kern="1200">
                          <a:solidFill>
                            <a:schemeClr val="tx2"/>
                          </a:solidFill>
                          <a:latin typeface="Segoe UI" panose="020B0502040204020203" pitchFamily="34" charset="0"/>
                          <a:ea typeface="+mn-ea"/>
                          <a:cs typeface="Segoe UI" panose="020B0502040204020203" pitchFamily="34" charset="0"/>
                        </a:rPr>
                        <a:t>1.02</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kern="1200">
                          <a:solidFill>
                            <a:schemeClr val="tx2"/>
                          </a:solidFill>
                          <a:latin typeface="Segoe UI" panose="020B0502040204020203" pitchFamily="34" charset="0"/>
                          <a:ea typeface="+mn-ea"/>
                          <a:cs typeface="Segoe UI" panose="020B0502040204020203" pitchFamily="34" charset="0"/>
                        </a:rPr>
                        <a:t>1.01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7629181"/>
                  </a:ext>
                </a:extLst>
              </a:tr>
              <a:tr h="587355">
                <a:tc>
                  <a:txBody>
                    <a:bodyPr/>
                    <a:lstStyle/>
                    <a:p>
                      <a:pPr marL="0" algn="ctr" defTabSz="914400" rtl="0" eaLnBrk="1" latinLnBrk="0" hangingPunct="1"/>
                      <a:r>
                        <a:rPr lang="en-US" sz="1700" b="1" kern="1200">
                          <a:solidFill>
                            <a:schemeClr val="tx2"/>
                          </a:solidFill>
                          <a:latin typeface="Segoe UI" panose="020B0502040204020203" pitchFamily="34" charset="0"/>
                          <a:ea typeface="+mn-ea"/>
                          <a:cs typeface="Segoe UI" panose="020B0502040204020203" pitchFamily="34" charset="0"/>
                        </a:rPr>
                        <a:t>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l"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Gate Indent Maturity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600" b="1" kern="1200" noProof="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600" b="1" kern="1200" noProof="0">
                          <a:solidFill>
                            <a:schemeClr val="tx2"/>
                          </a:solidFill>
                          <a:latin typeface="Segoe UI" panose="020B0502040204020203" pitchFamily="34" charset="0"/>
                          <a:ea typeface="+mn-ea"/>
                          <a:cs typeface="Segoe UI" panose="020B0502040204020203" pitchFamily="34" charset="0"/>
                        </a:rPr>
                        <a:t>110%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600" b="1" kern="1200" noProof="0">
                          <a:solidFill>
                            <a:schemeClr val="tx2"/>
                          </a:solidFill>
                          <a:latin typeface="Segoe UI" panose="020B0502040204020203" pitchFamily="34" charset="0"/>
                          <a:ea typeface="+mn-ea"/>
                          <a:cs typeface="Segoe UI" panose="020B0502040204020203" pitchFamily="34" charset="0"/>
                        </a:rPr>
                        <a:t>81%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600" b="1" kern="1200" noProof="0">
                          <a:solidFill>
                            <a:schemeClr val="tx2"/>
                          </a:solidFill>
                          <a:latin typeface="Segoe UI" panose="020B0502040204020203" pitchFamily="34" charset="0"/>
                          <a:ea typeface="+mn-ea"/>
                          <a:cs typeface="Segoe UI" panose="020B0502040204020203" pitchFamily="34" charset="0"/>
                        </a:rPr>
                        <a:t>86%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95225471"/>
                  </a:ext>
                </a:extLst>
              </a:tr>
              <a:tr h="685247">
                <a:tc>
                  <a:txBody>
                    <a:bodyPr/>
                    <a:lstStyle/>
                    <a:p>
                      <a:pPr marL="0" algn="ctr" defTabSz="914400" rtl="0" eaLnBrk="1" latinLnBrk="0" hangingPunct="1"/>
                      <a:r>
                        <a:rPr lang="en-US" sz="1700" b="1" kern="1200">
                          <a:solidFill>
                            <a:schemeClr val="tx2"/>
                          </a:solidFill>
                          <a:latin typeface="Segoe UI" panose="020B0502040204020203" pitchFamily="34" charset="0"/>
                          <a:ea typeface="+mn-ea"/>
                          <a:cs typeface="Segoe UI" panose="020B0502040204020203" pitchFamily="34" charset="0"/>
                        </a:rPr>
                        <a:t>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1" kern="1200">
                          <a:solidFill>
                            <a:schemeClr val="tx2"/>
                          </a:solidFill>
                          <a:latin typeface="Segoe UI" panose="020B0502040204020203" pitchFamily="34" charset="0"/>
                          <a:ea typeface="+mn-ea"/>
                          <a:cs typeface="Segoe UI" panose="020B0502040204020203" pitchFamily="34" charset="0"/>
                        </a:rPr>
                        <a:t>Center Indent Maturity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97%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76%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lvl="1"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89%</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28981006"/>
                  </a:ext>
                </a:extLst>
              </a:tr>
              <a:tr h="685247">
                <a:tc>
                  <a:txBody>
                    <a:bodyPr/>
                    <a:lstStyle/>
                    <a:p>
                      <a:pPr algn="ctr"/>
                      <a:r>
                        <a:rPr lang="en-US" sz="1700" b="1" kern="1200">
                          <a:solidFill>
                            <a:schemeClr val="tx2"/>
                          </a:solidFill>
                          <a:latin typeface="Segoe UI" panose="020B0502040204020203" pitchFamily="34" charset="0"/>
                          <a:ea typeface="+mn-ea"/>
                          <a:cs typeface="Segoe UI" panose="020B0502040204020203" pitchFamily="34" charset="0"/>
                        </a:rPr>
                        <a:t>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Pol in Cane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13.80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13.25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13.20</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12.38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451406"/>
                  </a:ext>
                </a:extLst>
              </a:tr>
              <a:tr h="685247">
                <a:tc>
                  <a:txBody>
                    <a:bodyPr/>
                    <a:lstStyle/>
                    <a:p>
                      <a:pPr algn="ctr"/>
                      <a:r>
                        <a:rPr lang="en-US" sz="1700" b="1" kern="1200">
                          <a:solidFill>
                            <a:schemeClr val="tx2"/>
                          </a:solidFill>
                          <a:latin typeface="Segoe UI" panose="020B0502040204020203" pitchFamily="34" charset="0"/>
                          <a:ea typeface="+mn-ea"/>
                          <a:cs typeface="Segoe UI" panose="020B0502040204020203" pitchFamily="34" charset="0"/>
                        </a:rPr>
                        <a:t>6</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Recovery in Cane (%)</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10.18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10.08</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1600" b="1" kern="1200">
                          <a:solidFill>
                            <a:schemeClr val="tx2"/>
                          </a:solidFill>
                          <a:latin typeface="Segoe UI" panose="020B0502040204020203" pitchFamily="34" charset="0"/>
                          <a:ea typeface="+mn-ea"/>
                          <a:cs typeface="Segoe UI" panose="020B0502040204020203" pitchFamily="34" charset="0"/>
                        </a:rPr>
                        <a:t>9.94</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4337206"/>
                  </a:ext>
                </a:extLst>
              </a:tr>
              <a:tr h="743983">
                <a:tc>
                  <a:txBody>
                    <a:bodyPr/>
                    <a:lstStyle/>
                    <a:p>
                      <a:pPr algn="ctr"/>
                      <a:r>
                        <a:rPr lang="en-US" sz="1700" b="1" kern="1200">
                          <a:solidFill>
                            <a:schemeClr val="tx2"/>
                          </a:solidFill>
                          <a:latin typeface="Segoe UI" panose="020B0502040204020203" pitchFamily="34" charset="0"/>
                          <a:ea typeface="+mn-ea"/>
                          <a:cs typeface="Segoe UI" panose="020B0502040204020203" pitchFamily="34" charset="0"/>
                        </a:rPr>
                        <a:t>7</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a:solidFill>
                            <a:schemeClr val="tx2"/>
                          </a:solidFill>
                          <a:latin typeface="Segoe UI" panose="020B0502040204020203" pitchFamily="34" charset="0"/>
                          <a:ea typeface="+mn-ea"/>
                          <a:cs typeface="Segoe UI" panose="020B0502040204020203" pitchFamily="34" charset="0"/>
                        </a:rPr>
                        <a:t>Avg. Center Cane Holding Time (Hrs.)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kern="1200">
                        <a:solidFill>
                          <a:schemeClr val="tx2"/>
                        </a:solidFill>
                        <a:latin typeface="Segoe UI" panose="020B0502040204020203" pitchFamily="34" charset="0"/>
                        <a:ea typeface="+mn-ea"/>
                        <a:cs typeface="Segoe UI" panose="020B0502040204020203" pitchFamily="34" charset="0"/>
                      </a:endParaRP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noProof="0">
                          <a:solidFill>
                            <a:schemeClr val="tx2"/>
                          </a:solidFill>
                          <a:latin typeface="Segoe UI" panose="020B0502040204020203" pitchFamily="34" charset="0"/>
                          <a:ea typeface="+mn-ea"/>
                          <a:cs typeface="Segoe UI" panose="020B0502040204020203" pitchFamily="34" charset="0"/>
                        </a:rPr>
                        <a:t>NA</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noProof="0">
                          <a:solidFill>
                            <a:schemeClr val="tx2"/>
                          </a:solidFill>
                          <a:latin typeface="Segoe UI" panose="020B0502040204020203" pitchFamily="34" charset="0"/>
                          <a:ea typeface="+mn-ea"/>
                          <a:cs typeface="Segoe UI" panose="020B0502040204020203" pitchFamily="34" charset="0"/>
                        </a:rPr>
                        <a:t>17.23</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noProof="0">
                          <a:solidFill>
                            <a:schemeClr val="tx2"/>
                          </a:solidFill>
                          <a:latin typeface="Segoe UI" panose="020B0502040204020203" pitchFamily="34" charset="0"/>
                          <a:ea typeface="+mn-ea"/>
                          <a:cs typeface="Segoe UI" panose="020B0502040204020203" pitchFamily="34" charset="0"/>
                        </a:rPr>
                        <a:t>17.35</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noProof="0">
                          <a:solidFill>
                            <a:schemeClr val="tx2"/>
                          </a:solidFill>
                          <a:latin typeface="Segoe UI" panose="020B0502040204020203" pitchFamily="34" charset="0"/>
                          <a:ea typeface="+mn-ea"/>
                          <a:cs typeface="Segoe UI" panose="020B0502040204020203" pitchFamily="34" charset="0"/>
                        </a:rPr>
                        <a:t>13.71</a:t>
                      </a:r>
                    </a:p>
                  </a:txBody>
                  <a:tcPr anchor="ctr">
                    <a:lnL w="38100" cap="flat" cmpd="sng" algn="ctr">
                      <a:solidFill>
                        <a:schemeClr val="bg1">
                          <a:lumMod val="85000"/>
                        </a:schemeClr>
                      </a:solidFill>
                      <a:prstDash val="solid"/>
                      <a:round/>
                      <a:headEnd type="none" w="med" len="med"/>
                      <a:tailEnd type="none" w="med" len="med"/>
                    </a:lnL>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lnB w="381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31865448"/>
                  </a:ext>
                </a:extLst>
              </a:tr>
            </a:tbl>
          </a:graphicData>
        </a:graphic>
      </p:graphicFrame>
      <p:sp>
        <p:nvSpPr>
          <p:cNvPr id="2" name="Title 2">
            <a:extLst>
              <a:ext uri="{FF2B5EF4-FFF2-40B4-BE49-F238E27FC236}">
                <a16:creationId xmlns:a16="http://schemas.microsoft.com/office/drawing/2014/main" id="{65BF46C9-90F7-D6F8-1928-BEFF868CE84D}"/>
              </a:ext>
            </a:extLst>
          </p:cNvPr>
          <p:cNvSpPr txBox="1">
            <a:spLocks/>
          </p:cNvSpPr>
          <p:nvPr/>
        </p:nvSpPr>
        <p:spPr>
          <a:xfrm>
            <a:off x="152400" y="76200"/>
            <a:ext cx="9906000" cy="60960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IN" sz="2800"/>
              <a:t>Weekly Performance Snapshot – Cane</a:t>
            </a:r>
          </a:p>
        </p:txBody>
      </p:sp>
      <p:sp>
        <p:nvSpPr>
          <p:cNvPr id="3" name="Slide Number Placeholder 2">
            <a:extLst>
              <a:ext uri="{FF2B5EF4-FFF2-40B4-BE49-F238E27FC236}">
                <a16:creationId xmlns:a16="http://schemas.microsoft.com/office/drawing/2014/main" id="{041338C0-5901-22FD-B77A-4C6CB770C9F8}"/>
              </a:ext>
            </a:extLst>
          </p:cNvPr>
          <p:cNvSpPr>
            <a:spLocks noGrp="1"/>
          </p:cNvSpPr>
          <p:nvPr>
            <p:ph type="sldNum" sz="quarter" idx="11"/>
          </p:nvPr>
        </p:nvSpPr>
        <p:spPr/>
        <p:txBody>
          <a:bodyPr/>
          <a:lstStyle/>
          <a:p>
            <a:r>
              <a:rPr lang="en-US"/>
              <a:t>2</a:t>
            </a:r>
          </a:p>
        </p:txBody>
      </p:sp>
    </p:spTree>
    <p:extLst>
      <p:ext uri="{BB962C8B-B14F-4D97-AF65-F5344CB8AC3E}">
        <p14:creationId xmlns:p14="http://schemas.microsoft.com/office/powerpoint/2010/main" val="19329327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42A293-C04B-CCE0-37D2-240BF8B6CB11}"/>
              </a:ext>
            </a:extLst>
          </p:cNvPr>
          <p:cNvSpPr>
            <a:spLocks noGrp="1"/>
          </p:cNvSpPr>
          <p:nvPr>
            <p:ph type="sldNum" sz="quarter" idx="12"/>
          </p:nvPr>
        </p:nvSpPr>
        <p:spPr/>
        <p:txBody>
          <a:bodyPr/>
          <a:lstStyle/>
          <a:p>
            <a:fld id="{4FAB73BC-B049-4115-A692-8D63A059BFB8}" type="slidenum">
              <a:rPr lang="en-US" smtClean="0"/>
              <a:t>90</a:t>
            </a:fld>
            <a:endParaRPr lang="en-US"/>
          </a:p>
        </p:txBody>
      </p:sp>
      <p:sp>
        <p:nvSpPr>
          <p:cNvPr id="4" name="TextBox 3">
            <a:extLst>
              <a:ext uri="{FF2B5EF4-FFF2-40B4-BE49-F238E27FC236}">
                <a16:creationId xmlns:a16="http://schemas.microsoft.com/office/drawing/2014/main" id="{76CE39A5-1BD1-8EC1-1491-AA3D7A7BB70B}"/>
              </a:ext>
            </a:extLst>
          </p:cNvPr>
          <p:cNvSpPr txBox="1"/>
          <p:nvPr/>
        </p:nvSpPr>
        <p:spPr>
          <a:xfrm>
            <a:off x="1763487" y="195339"/>
            <a:ext cx="8998404" cy="492443"/>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600" b="1">
                <a:latin typeface="Calibri" panose="020F0502020204030204" pitchFamily="34" charset="0"/>
                <a:ea typeface="Calibri" panose="020F0502020204030204" pitchFamily="34" charset="0"/>
                <a:cs typeface="Calibri" panose="020F0502020204030204" pitchFamily="34" charset="0"/>
              </a:rPr>
              <a:t>DISTILLATION RECTIFIER COLUMN REBOILER TUBE LEAKAGE </a:t>
            </a:r>
            <a:endParaRPr lang="en-IN" sz="2600" b="1">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B7B7E58-2F64-124A-7FF7-77EA1CAC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01" y="986914"/>
            <a:ext cx="5577458" cy="4826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Oval 10">
            <a:extLst>
              <a:ext uri="{FF2B5EF4-FFF2-40B4-BE49-F238E27FC236}">
                <a16:creationId xmlns:a16="http://schemas.microsoft.com/office/drawing/2014/main" id="{5C18DC90-7F44-6F03-515C-585FE0F52034}"/>
              </a:ext>
            </a:extLst>
          </p:cNvPr>
          <p:cNvSpPr/>
          <p:nvPr/>
        </p:nvSpPr>
        <p:spPr>
          <a:xfrm>
            <a:off x="2383892" y="2899488"/>
            <a:ext cx="729343" cy="9470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E4DA91B-2A87-7173-78F7-CA688553E628}"/>
              </a:ext>
            </a:extLst>
          </p:cNvPr>
          <p:cNvSpPr/>
          <p:nvPr/>
        </p:nvSpPr>
        <p:spPr>
          <a:xfrm>
            <a:off x="4412800" y="3254824"/>
            <a:ext cx="489857" cy="8010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6AABE56-C428-74CA-3730-7AC3068BE1DD}"/>
              </a:ext>
            </a:extLst>
          </p:cNvPr>
          <p:cNvSpPr txBox="1"/>
          <p:nvPr/>
        </p:nvSpPr>
        <p:spPr>
          <a:xfrm>
            <a:off x="511629" y="5913114"/>
            <a:ext cx="11299371" cy="707886"/>
          </a:xfrm>
          <a:prstGeom prst="rect">
            <a:avLst/>
          </a:prstGeom>
          <a:solidFill>
            <a:schemeClr val="accent1">
              <a:lumMod val="60000"/>
              <a:lumOff val="40000"/>
            </a:schemeClr>
          </a:solidFill>
        </p:spPr>
        <p:txBody>
          <a:bodyPr wrap="square" rtlCol="0">
            <a:spAutoFit/>
          </a:bodyPr>
          <a:lstStyle/>
          <a:p>
            <a:pPr algn="ctr"/>
            <a:r>
              <a:rPr lang="en-IN" sz="2000"/>
              <a:t>During hydro test of Distillation Reboiler 3 tube leakages out of 758 tubes observed. Same was plugged. Again hydro test conducted all found ok.</a:t>
            </a:r>
          </a:p>
        </p:txBody>
      </p:sp>
      <p:pic>
        <p:nvPicPr>
          <p:cNvPr id="17" name="Picture 16">
            <a:extLst>
              <a:ext uri="{FF2B5EF4-FFF2-40B4-BE49-F238E27FC236}">
                <a16:creationId xmlns:a16="http://schemas.microsoft.com/office/drawing/2014/main" id="{E11D46B3-2F38-EFA4-99B0-34613306B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458830" y="460799"/>
            <a:ext cx="4826055" cy="5878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Oval 17">
            <a:extLst>
              <a:ext uri="{FF2B5EF4-FFF2-40B4-BE49-F238E27FC236}">
                <a16:creationId xmlns:a16="http://schemas.microsoft.com/office/drawing/2014/main" id="{3184FC0D-0B88-8C87-ACCC-159C03B18BFF}"/>
              </a:ext>
            </a:extLst>
          </p:cNvPr>
          <p:cNvSpPr/>
          <p:nvPr/>
        </p:nvSpPr>
        <p:spPr>
          <a:xfrm>
            <a:off x="9793061" y="4773382"/>
            <a:ext cx="914400" cy="539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7876709B-0986-06DE-7464-34B697332AE3}"/>
              </a:ext>
            </a:extLst>
          </p:cNvPr>
          <p:cNvSpPr/>
          <p:nvPr/>
        </p:nvSpPr>
        <p:spPr>
          <a:xfrm>
            <a:off x="7964266" y="3015349"/>
            <a:ext cx="659192" cy="8010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17643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FFF5BF-ED5C-5ECC-EFD5-049ECD028BCB}"/>
              </a:ext>
            </a:extLst>
          </p:cNvPr>
          <p:cNvSpPr>
            <a:spLocks noGrp="1"/>
          </p:cNvSpPr>
          <p:nvPr>
            <p:ph type="sldNum" sz="quarter" idx="12"/>
          </p:nvPr>
        </p:nvSpPr>
        <p:spPr/>
        <p:txBody>
          <a:bodyPr/>
          <a:lstStyle/>
          <a:p>
            <a:fld id="{4FAB73BC-B049-4115-A692-8D63A059BFB8}" type="slidenum">
              <a:rPr lang="en-US" smtClean="0"/>
              <a:t>91</a:t>
            </a:fld>
            <a:endParaRPr lang="en-US"/>
          </a:p>
        </p:txBody>
      </p:sp>
      <p:sp>
        <p:nvSpPr>
          <p:cNvPr id="5" name="TextBox 4">
            <a:extLst>
              <a:ext uri="{FF2B5EF4-FFF2-40B4-BE49-F238E27FC236}">
                <a16:creationId xmlns:a16="http://schemas.microsoft.com/office/drawing/2014/main" id="{0ADC4D98-834C-7BCD-BAAD-B67F780D9B2F}"/>
              </a:ext>
            </a:extLst>
          </p:cNvPr>
          <p:cNvSpPr txBox="1"/>
          <p:nvPr/>
        </p:nvSpPr>
        <p:spPr>
          <a:xfrm>
            <a:off x="2191807" y="200714"/>
            <a:ext cx="8272635" cy="523220"/>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b="1"/>
              <a:t>35 TPH BOILER- BOILER PRESSURE PARTS CLEANING </a:t>
            </a:r>
            <a:endParaRPr lang="en-IN" sz="2800" b="1"/>
          </a:p>
        </p:txBody>
      </p:sp>
      <p:pic>
        <p:nvPicPr>
          <p:cNvPr id="7" name="Picture 6">
            <a:extLst>
              <a:ext uri="{FF2B5EF4-FFF2-40B4-BE49-F238E27FC236}">
                <a16:creationId xmlns:a16="http://schemas.microsoft.com/office/drawing/2014/main" id="{670C7627-93DC-CA06-E1C6-F901CCECB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181" y="1700325"/>
            <a:ext cx="1797397" cy="41156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E03A3F64-0EEF-C32B-69B2-7CF67F9872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9504" y="1708209"/>
            <a:ext cx="1923369" cy="41156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10AD9517-86D4-C0D7-DC93-1D3F85DD2D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924" y="1694321"/>
            <a:ext cx="1923369" cy="4127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D5AFD491-F51B-868E-4FD5-E09AEB85C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0680" y="1708209"/>
            <a:ext cx="1823962" cy="41156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id="{A866CEB2-E31E-66D3-71FC-D1028E3070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42650" y="1689518"/>
            <a:ext cx="1923370" cy="41156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6A1DCE07-49F7-B955-2469-88F48FECE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8125" y="1674039"/>
            <a:ext cx="1653915" cy="41156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a:extLst>
              <a:ext uri="{FF2B5EF4-FFF2-40B4-BE49-F238E27FC236}">
                <a16:creationId xmlns:a16="http://schemas.microsoft.com/office/drawing/2014/main" id="{FD3A1DAF-4861-05A8-3EE7-F0C81C3CC033}"/>
              </a:ext>
            </a:extLst>
          </p:cNvPr>
          <p:cNvSpPr txBox="1"/>
          <p:nvPr/>
        </p:nvSpPr>
        <p:spPr>
          <a:xfrm>
            <a:off x="657259" y="5418153"/>
            <a:ext cx="1001486" cy="3231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500"/>
              <a:t>BEFORE</a:t>
            </a:r>
            <a:endParaRPr lang="en-IN" sz="1500"/>
          </a:p>
        </p:txBody>
      </p:sp>
      <p:sp>
        <p:nvSpPr>
          <p:cNvPr id="26" name="TextBox 25">
            <a:extLst>
              <a:ext uri="{FF2B5EF4-FFF2-40B4-BE49-F238E27FC236}">
                <a16:creationId xmlns:a16="http://schemas.microsoft.com/office/drawing/2014/main" id="{8B118DA0-4217-96C9-A915-787B9FC25AAD}"/>
              </a:ext>
            </a:extLst>
          </p:cNvPr>
          <p:cNvSpPr txBox="1"/>
          <p:nvPr/>
        </p:nvSpPr>
        <p:spPr>
          <a:xfrm>
            <a:off x="4858945" y="5440147"/>
            <a:ext cx="1001486" cy="3231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500"/>
              <a:t>BEFORE</a:t>
            </a:r>
            <a:endParaRPr lang="en-IN" sz="1500"/>
          </a:p>
        </p:txBody>
      </p:sp>
      <p:sp>
        <p:nvSpPr>
          <p:cNvPr id="27" name="TextBox 26">
            <a:extLst>
              <a:ext uri="{FF2B5EF4-FFF2-40B4-BE49-F238E27FC236}">
                <a16:creationId xmlns:a16="http://schemas.microsoft.com/office/drawing/2014/main" id="{A4DFD320-9772-E41C-D6C9-E2727A822834}"/>
              </a:ext>
            </a:extLst>
          </p:cNvPr>
          <p:cNvSpPr txBox="1"/>
          <p:nvPr/>
        </p:nvSpPr>
        <p:spPr>
          <a:xfrm>
            <a:off x="8812465" y="5393293"/>
            <a:ext cx="1001486" cy="3231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500"/>
              <a:t>BEFORE</a:t>
            </a:r>
            <a:endParaRPr lang="en-IN" sz="1500"/>
          </a:p>
        </p:txBody>
      </p:sp>
      <p:sp>
        <p:nvSpPr>
          <p:cNvPr id="28" name="TextBox 27">
            <a:extLst>
              <a:ext uri="{FF2B5EF4-FFF2-40B4-BE49-F238E27FC236}">
                <a16:creationId xmlns:a16="http://schemas.microsoft.com/office/drawing/2014/main" id="{92AD8DD9-B903-D9EB-DCCD-FFE80F6A1671}"/>
              </a:ext>
            </a:extLst>
          </p:cNvPr>
          <p:cNvSpPr txBox="1"/>
          <p:nvPr/>
        </p:nvSpPr>
        <p:spPr>
          <a:xfrm>
            <a:off x="2607095" y="5397728"/>
            <a:ext cx="898770" cy="3231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500"/>
              <a:t>AFTER</a:t>
            </a:r>
            <a:endParaRPr lang="en-IN" sz="1500"/>
          </a:p>
        </p:txBody>
      </p:sp>
      <p:sp>
        <p:nvSpPr>
          <p:cNvPr id="29" name="TextBox 28">
            <a:extLst>
              <a:ext uri="{FF2B5EF4-FFF2-40B4-BE49-F238E27FC236}">
                <a16:creationId xmlns:a16="http://schemas.microsoft.com/office/drawing/2014/main" id="{C0E02829-1540-4F17-7303-793B471E9D11}"/>
              </a:ext>
            </a:extLst>
          </p:cNvPr>
          <p:cNvSpPr txBox="1"/>
          <p:nvPr/>
        </p:nvSpPr>
        <p:spPr>
          <a:xfrm>
            <a:off x="6682789" y="5393293"/>
            <a:ext cx="898770" cy="3231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500"/>
              <a:t>AFTER</a:t>
            </a:r>
            <a:endParaRPr lang="en-IN" sz="1500"/>
          </a:p>
        </p:txBody>
      </p:sp>
      <p:sp>
        <p:nvSpPr>
          <p:cNvPr id="30" name="TextBox 29">
            <a:extLst>
              <a:ext uri="{FF2B5EF4-FFF2-40B4-BE49-F238E27FC236}">
                <a16:creationId xmlns:a16="http://schemas.microsoft.com/office/drawing/2014/main" id="{BD076639-658F-DEC9-0B4E-605D2B441ECE}"/>
              </a:ext>
            </a:extLst>
          </p:cNvPr>
          <p:cNvSpPr txBox="1"/>
          <p:nvPr/>
        </p:nvSpPr>
        <p:spPr>
          <a:xfrm>
            <a:off x="10972031" y="5393292"/>
            <a:ext cx="898770" cy="3231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500"/>
              <a:t>AFTER</a:t>
            </a:r>
            <a:endParaRPr lang="en-IN" sz="1500"/>
          </a:p>
        </p:txBody>
      </p:sp>
      <p:sp>
        <p:nvSpPr>
          <p:cNvPr id="31" name="TextBox 30">
            <a:extLst>
              <a:ext uri="{FF2B5EF4-FFF2-40B4-BE49-F238E27FC236}">
                <a16:creationId xmlns:a16="http://schemas.microsoft.com/office/drawing/2014/main" id="{F76333D4-ED0C-9E24-746C-864166898B47}"/>
              </a:ext>
            </a:extLst>
          </p:cNvPr>
          <p:cNvSpPr txBox="1"/>
          <p:nvPr/>
        </p:nvSpPr>
        <p:spPr>
          <a:xfrm>
            <a:off x="933620" y="5989830"/>
            <a:ext cx="237973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t>ECONOMIZER</a:t>
            </a:r>
            <a:endParaRPr lang="en-IN"/>
          </a:p>
        </p:txBody>
      </p:sp>
      <p:sp>
        <p:nvSpPr>
          <p:cNvPr id="32" name="TextBox 31">
            <a:extLst>
              <a:ext uri="{FF2B5EF4-FFF2-40B4-BE49-F238E27FC236}">
                <a16:creationId xmlns:a16="http://schemas.microsoft.com/office/drawing/2014/main" id="{04680CA3-299D-6108-DD69-80E6783FEC3E}"/>
              </a:ext>
            </a:extLst>
          </p:cNvPr>
          <p:cNvSpPr txBox="1"/>
          <p:nvPr/>
        </p:nvSpPr>
        <p:spPr>
          <a:xfrm>
            <a:off x="4976151" y="5989830"/>
            <a:ext cx="237973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t>EVAPORATOR</a:t>
            </a:r>
            <a:endParaRPr lang="en-IN"/>
          </a:p>
        </p:txBody>
      </p:sp>
      <p:sp>
        <p:nvSpPr>
          <p:cNvPr id="33" name="TextBox 32">
            <a:extLst>
              <a:ext uri="{FF2B5EF4-FFF2-40B4-BE49-F238E27FC236}">
                <a16:creationId xmlns:a16="http://schemas.microsoft.com/office/drawing/2014/main" id="{88F70373-E423-49BD-D4A2-9CA31238566E}"/>
              </a:ext>
            </a:extLst>
          </p:cNvPr>
          <p:cNvSpPr txBox="1"/>
          <p:nvPr/>
        </p:nvSpPr>
        <p:spPr>
          <a:xfrm>
            <a:off x="9080811" y="5989830"/>
            <a:ext cx="237973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t>SUPER HEATER</a:t>
            </a:r>
            <a:endParaRPr lang="en-IN"/>
          </a:p>
        </p:txBody>
      </p:sp>
    </p:spTree>
    <p:extLst>
      <p:ext uri="{BB962C8B-B14F-4D97-AF65-F5344CB8AC3E}">
        <p14:creationId xmlns:p14="http://schemas.microsoft.com/office/powerpoint/2010/main" val="9711384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3CA34A-4596-8A01-0634-7ACE7AE04DBC}"/>
              </a:ext>
            </a:extLst>
          </p:cNvPr>
          <p:cNvSpPr>
            <a:spLocks noGrp="1"/>
          </p:cNvSpPr>
          <p:nvPr>
            <p:ph type="sldNum" sz="quarter" idx="12"/>
          </p:nvPr>
        </p:nvSpPr>
        <p:spPr/>
        <p:txBody>
          <a:bodyPr/>
          <a:lstStyle/>
          <a:p>
            <a:fld id="{4FAB73BC-B049-4115-A692-8D63A059BFB8}" type="slidenum">
              <a:rPr lang="en-US" smtClean="0"/>
              <a:t>92</a:t>
            </a:fld>
            <a:endParaRPr lang="en-US"/>
          </a:p>
        </p:txBody>
      </p:sp>
      <p:sp>
        <p:nvSpPr>
          <p:cNvPr id="4" name="TextBox 3">
            <a:extLst>
              <a:ext uri="{FF2B5EF4-FFF2-40B4-BE49-F238E27FC236}">
                <a16:creationId xmlns:a16="http://schemas.microsoft.com/office/drawing/2014/main" id="{526B5B9C-2D0E-82A5-9238-3A5EA9BB4DFE}"/>
              </a:ext>
            </a:extLst>
          </p:cNvPr>
          <p:cNvSpPr txBox="1"/>
          <p:nvPr/>
        </p:nvSpPr>
        <p:spPr>
          <a:xfrm>
            <a:off x="3249386" y="231190"/>
            <a:ext cx="5693228" cy="553998"/>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b="1"/>
              <a:t>35 TPH BOILER </a:t>
            </a:r>
            <a:endParaRPr lang="en-IN" sz="3000" b="1"/>
          </a:p>
        </p:txBody>
      </p:sp>
      <p:sp>
        <p:nvSpPr>
          <p:cNvPr id="5" name="TextBox 4">
            <a:extLst>
              <a:ext uri="{FF2B5EF4-FFF2-40B4-BE49-F238E27FC236}">
                <a16:creationId xmlns:a16="http://schemas.microsoft.com/office/drawing/2014/main" id="{7C0DEFAB-1197-F73B-4107-4653CB7FC0E1}"/>
              </a:ext>
            </a:extLst>
          </p:cNvPr>
          <p:cNvSpPr txBox="1"/>
          <p:nvPr/>
        </p:nvSpPr>
        <p:spPr>
          <a:xfrm>
            <a:off x="7066827" y="5611147"/>
            <a:ext cx="2342645" cy="461665"/>
          </a:xfrm>
          <a:prstGeom prst="rect">
            <a:avLst/>
          </a:prstGeom>
          <a:solidFill>
            <a:schemeClr val="accent3">
              <a:lumMod val="60000"/>
              <a:lumOff val="40000"/>
            </a:schemeClr>
          </a:solidFill>
          <a:ln>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a:latin typeface="Arial" panose="020B0604020202020204" pitchFamily="34" charset="0"/>
                <a:ea typeface="Calibri" panose="020F0502020204030204" pitchFamily="34" charset="0"/>
                <a:cs typeface="Arial" panose="020B0604020202020204" pitchFamily="34" charset="0"/>
              </a:rPr>
              <a:t>Travelling grate hydraulic drive oil leakage attended.</a:t>
            </a:r>
          </a:p>
        </p:txBody>
      </p:sp>
      <p:pic>
        <p:nvPicPr>
          <p:cNvPr id="14" name="Picture 13">
            <a:extLst>
              <a:ext uri="{FF2B5EF4-FFF2-40B4-BE49-F238E27FC236}">
                <a16:creationId xmlns:a16="http://schemas.microsoft.com/office/drawing/2014/main" id="{AC8A0049-2DCC-A38C-D1BD-C4B744422C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01" y="1104069"/>
            <a:ext cx="1987508" cy="4317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2040AC5A-1DE2-4591-CDFC-9890996647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6011" y="1107428"/>
            <a:ext cx="2469591" cy="42918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412AD993-39C0-F67F-A47A-759A0E6E8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0635" y="1105748"/>
            <a:ext cx="1987508" cy="43044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FE18EFC2-543F-D70E-9E24-AB60C8CD8B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6828" y="1116634"/>
            <a:ext cx="2342645" cy="42918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03018718-40B3-3721-5F1A-E40A4DA6994B}"/>
              </a:ext>
            </a:extLst>
          </p:cNvPr>
          <p:cNvSpPr txBox="1"/>
          <p:nvPr/>
        </p:nvSpPr>
        <p:spPr>
          <a:xfrm>
            <a:off x="119694" y="5436975"/>
            <a:ext cx="1987508" cy="1015663"/>
          </a:xfrm>
          <a:prstGeom prst="rect">
            <a:avLst/>
          </a:prstGeom>
          <a:solidFill>
            <a:schemeClr val="accent3">
              <a:lumMod val="60000"/>
              <a:lumOff val="40000"/>
            </a:schemeClr>
          </a:solidFill>
        </p:spPr>
        <p:txBody>
          <a:bodyPr wrap="square" rtlCol="0">
            <a:spAutoFit/>
          </a:bodyPr>
          <a:lstStyle/>
          <a:p>
            <a:r>
              <a:rPr lang="en-US" sz="1200" b="1">
                <a:latin typeface="Arial" panose="020B0604020202020204" pitchFamily="34" charset="0"/>
                <a:ea typeface="Calibri" panose="020F0502020204030204" pitchFamily="34" charset="0"/>
                <a:cs typeface="Arial" panose="020B0604020202020204" pitchFamily="34" charset="0"/>
              </a:rPr>
              <a:t>All Bagasse belt conveyors &amp; fans bearing general cleaning and greasing work, all found in good condition.</a:t>
            </a:r>
          </a:p>
        </p:txBody>
      </p:sp>
      <p:sp>
        <p:nvSpPr>
          <p:cNvPr id="19" name="TextBox 18">
            <a:extLst>
              <a:ext uri="{FF2B5EF4-FFF2-40B4-BE49-F238E27FC236}">
                <a16:creationId xmlns:a16="http://schemas.microsoft.com/office/drawing/2014/main" id="{36C3DF01-D209-7F7A-C8D7-CB74B5993C87}"/>
              </a:ext>
            </a:extLst>
          </p:cNvPr>
          <p:cNvSpPr txBox="1"/>
          <p:nvPr/>
        </p:nvSpPr>
        <p:spPr>
          <a:xfrm>
            <a:off x="2290636" y="5589145"/>
            <a:ext cx="1879950" cy="646331"/>
          </a:xfrm>
          <a:prstGeom prst="rect">
            <a:avLst/>
          </a:prstGeom>
          <a:solidFill>
            <a:schemeClr val="accent3">
              <a:lumMod val="60000"/>
              <a:lumOff val="40000"/>
            </a:schemeClr>
          </a:solidFill>
        </p:spPr>
        <p:txBody>
          <a:bodyPr wrap="square" rtlCol="0">
            <a:spAutoFit/>
          </a:bodyPr>
          <a:lstStyle/>
          <a:p>
            <a:r>
              <a:rPr lang="en-US" sz="1200" b="1">
                <a:latin typeface="Arial" panose="020B0604020202020204" pitchFamily="34" charset="0"/>
                <a:ea typeface="Calibri" panose="020F0502020204030204" pitchFamily="34" charset="0"/>
                <a:cs typeface="Arial" panose="020B0604020202020204" pitchFamily="34" charset="0"/>
              </a:rPr>
              <a:t>Deaerator charging from extraction line drain is provided.</a:t>
            </a:r>
          </a:p>
        </p:txBody>
      </p:sp>
      <p:sp>
        <p:nvSpPr>
          <p:cNvPr id="20" name="TextBox 19">
            <a:extLst>
              <a:ext uri="{FF2B5EF4-FFF2-40B4-BE49-F238E27FC236}">
                <a16:creationId xmlns:a16="http://schemas.microsoft.com/office/drawing/2014/main" id="{1C8FD88D-5BFF-B991-9C19-24E6BA590589}"/>
              </a:ext>
            </a:extLst>
          </p:cNvPr>
          <p:cNvSpPr txBox="1"/>
          <p:nvPr/>
        </p:nvSpPr>
        <p:spPr>
          <a:xfrm>
            <a:off x="4438917" y="5589146"/>
            <a:ext cx="2414027" cy="830997"/>
          </a:xfrm>
          <a:prstGeom prst="rect">
            <a:avLst/>
          </a:prstGeom>
          <a:solidFill>
            <a:schemeClr val="accent3">
              <a:lumMod val="60000"/>
              <a:lumOff val="40000"/>
            </a:schemeClr>
          </a:solidFill>
        </p:spPr>
        <p:txBody>
          <a:bodyPr wrap="square" rtlCol="0">
            <a:spAutoFit/>
          </a:bodyPr>
          <a:lstStyle/>
          <a:p>
            <a:r>
              <a:rPr lang="en-US" sz="1200" b="1">
                <a:latin typeface="Arial" panose="020B0604020202020204" pitchFamily="34" charset="0"/>
                <a:ea typeface="Calibri" panose="020F0502020204030204" pitchFamily="34" charset="0"/>
                <a:cs typeface="Arial" panose="020B0604020202020204" pitchFamily="34" charset="0"/>
              </a:rPr>
              <a:t>Motorized plough mounted in place of manually operated plough on New Belt Conveyor-4 </a:t>
            </a:r>
            <a:endParaRPr lang="en-IN" sz="120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27FC7478-3FD5-3191-7028-38576494C2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6771" y="1140087"/>
            <a:ext cx="2523328" cy="4291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42774116-AFC4-D6C0-71A5-12D3C0B40474}"/>
              </a:ext>
            </a:extLst>
          </p:cNvPr>
          <p:cNvSpPr txBox="1"/>
          <p:nvPr/>
        </p:nvSpPr>
        <p:spPr>
          <a:xfrm>
            <a:off x="9637112" y="5600032"/>
            <a:ext cx="2342645" cy="830997"/>
          </a:xfrm>
          <a:prstGeom prst="rect">
            <a:avLst/>
          </a:prstGeom>
          <a:solidFill>
            <a:schemeClr val="accent3">
              <a:lumMod val="60000"/>
              <a:lumOff val="40000"/>
            </a:schemeClr>
          </a:solidFill>
          <a:ln>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a:latin typeface="Arial" panose="020B0604020202020204" pitchFamily="34" charset="0"/>
                <a:ea typeface="Calibri" panose="020F0502020204030204" pitchFamily="34" charset="0"/>
                <a:cs typeface="Arial" panose="020B0604020202020204" pitchFamily="34" charset="0"/>
              </a:rPr>
              <a:t>NBC-4 Both plough Teflon  sheet scrapper replaced as existing sheet was degraded over time.</a:t>
            </a:r>
          </a:p>
        </p:txBody>
      </p:sp>
    </p:spTree>
    <p:extLst>
      <p:ext uri="{BB962C8B-B14F-4D97-AF65-F5344CB8AC3E}">
        <p14:creationId xmlns:p14="http://schemas.microsoft.com/office/powerpoint/2010/main" val="2317286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5706177"/>
            <a:ext cx="5715000" cy="400110"/>
          </a:xfrm>
          <a:prstGeom prst="rect">
            <a:avLst/>
          </a:prstGeom>
        </p:spPr>
        <p:txBody>
          <a:bodyPr wrap="square">
            <a:spAutoFit/>
          </a:bodyPr>
          <a:lstStyle/>
          <a:p>
            <a:r>
              <a:rPr lang="en-US" sz="2000" b="1"/>
              <a:t>Cage ring  &amp; Handrail not found in monkey ladder</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529" y="1035777"/>
            <a:ext cx="5649518" cy="4480710"/>
          </a:xfrm>
          <a:prstGeom prst="rect">
            <a:avLst/>
          </a:prstGeom>
        </p:spPr>
      </p:pic>
      <p:sp>
        <p:nvSpPr>
          <p:cNvPr id="11" name="Oval 10"/>
          <p:cNvSpPr/>
          <p:nvPr/>
        </p:nvSpPr>
        <p:spPr>
          <a:xfrm>
            <a:off x="3057533" y="2634734"/>
            <a:ext cx="1066800" cy="1022866"/>
          </a:xfrm>
          <a:prstGeom prst="ellipse">
            <a:avLst/>
          </a:prstGeom>
          <a:noFill/>
          <a:ln w="730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sp>
        <p:nvSpPr>
          <p:cNvPr id="13" name="Rectangle 12"/>
          <p:cNvSpPr/>
          <p:nvPr/>
        </p:nvSpPr>
        <p:spPr>
          <a:xfrm>
            <a:off x="6172200" y="5486400"/>
            <a:ext cx="5591175" cy="707886"/>
          </a:xfrm>
          <a:prstGeom prst="rect">
            <a:avLst/>
          </a:prstGeom>
        </p:spPr>
        <p:txBody>
          <a:bodyPr wrap="square">
            <a:spAutoFit/>
          </a:bodyPr>
          <a:lstStyle/>
          <a:p>
            <a:pPr algn="ctr"/>
            <a:r>
              <a:rPr lang="en-US" sz="2000" b="1"/>
              <a:t>Ladder replaced with proper platform for the air damper operate</a:t>
            </a:r>
          </a:p>
        </p:txBody>
      </p:sp>
      <p:pic>
        <p:nvPicPr>
          <p:cNvPr id="4" name="Picture 3"/>
          <p:cNvPicPr>
            <a:picLocks noChangeAspect="1"/>
          </p:cNvPicPr>
          <p:nvPr/>
        </p:nvPicPr>
        <p:blipFill>
          <a:blip r:embed="rId3"/>
          <a:stretch>
            <a:fillRect/>
          </a:stretch>
        </p:blipFill>
        <p:spPr>
          <a:xfrm>
            <a:off x="6324600" y="1050667"/>
            <a:ext cx="4953000" cy="4465820"/>
          </a:xfrm>
          <a:prstGeom prst="rect">
            <a:avLst/>
          </a:prstGeom>
        </p:spPr>
      </p:pic>
      <p:sp>
        <p:nvSpPr>
          <p:cNvPr id="15" name="Rectangle 14"/>
          <p:cNvSpPr/>
          <p:nvPr/>
        </p:nvSpPr>
        <p:spPr>
          <a:xfrm>
            <a:off x="2224088" y="6141130"/>
            <a:ext cx="2209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BEFORE</a:t>
            </a:r>
            <a:endParaRPr lang="en-IN">
              <a:solidFill>
                <a:schemeClr val="tx1"/>
              </a:solidFill>
              <a:latin typeface="Arial" panose="020B0604020202020204" pitchFamily="34" charset="0"/>
              <a:cs typeface="Arial" panose="020B0604020202020204" pitchFamily="34" charset="0"/>
            </a:endParaRPr>
          </a:p>
        </p:txBody>
      </p:sp>
      <p:sp>
        <p:nvSpPr>
          <p:cNvPr id="16" name="Rectangle 15"/>
          <p:cNvSpPr/>
          <p:nvPr/>
        </p:nvSpPr>
        <p:spPr>
          <a:xfrm>
            <a:off x="7758112" y="6134219"/>
            <a:ext cx="2209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AFTER</a:t>
            </a:r>
            <a:endParaRPr lang="en-IN">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5BCD129-A323-3FFF-5E14-AE718E4CAD44}"/>
              </a:ext>
            </a:extLst>
          </p:cNvPr>
          <p:cNvSpPr txBox="1"/>
          <p:nvPr/>
        </p:nvSpPr>
        <p:spPr>
          <a:xfrm>
            <a:off x="2451603" y="138201"/>
            <a:ext cx="7722604" cy="523220"/>
          </a:xfrm>
          <a:prstGeom prst="rect">
            <a:avLst/>
          </a:prstGeom>
          <a:solidFill>
            <a:srgbClr val="FFFF00"/>
          </a:solidFill>
        </p:spPr>
        <p:txBody>
          <a:bodyPr wrap="square" rtlCol="0">
            <a:spAutoFit/>
          </a:bodyPr>
          <a:lstStyle/>
          <a:p>
            <a:pPr algn="ctr"/>
            <a:r>
              <a:rPr lang="en-US" sz="2800" b="1"/>
              <a:t>150 TPH BOILER OFA DUCT- UNSAFE CONDITION</a:t>
            </a:r>
            <a:endParaRPr lang="en-IN" sz="2800" b="1"/>
          </a:p>
        </p:txBody>
      </p:sp>
    </p:spTree>
    <p:extLst>
      <p:ext uri="{BB962C8B-B14F-4D97-AF65-F5344CB8AC3E}">
        <p14:creationId xmlns:p14="http://schemas.microsoft.com/office/powerpoint/2010/main" val="5216926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1" y="997971"/>
            <a:ext cx="5298400" cy="5315095"/>
          </a:xfrm>
          <a:prstGeom prst="rect">
            <a:avLst/>
          </a:prstGeom>
        </p:spPr>
      </p:pic>
      <p:sp>
        <p:nvSpPr>
          <p:cNvPr id="11" name="Oval 10"/>
          <p:cNvSpPr/>
          <p:nvPr/>
        </p:nvSpPr>
        <p:spPr>
          <a:xfrm>
            <a:off x="2801601" y="2704807"/>
            <a:ext cx="1066800" cy="1022866"/>
          </a:xfrm>
          <a:prstGeom prst="ellipse">
            <a:avLst/>
          </a:prstGeom>
          <a:noFill/>
          <a:ln w="698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pic>
        <p:nvPicPr>
          <p:cNvPr id="3" name="Picture 2"/>
          <p:cNvPicPr>
            <a:picLocks noChangeAspect="1"/>
          </p:cNvPicPr>
          <p:nvPr/>
        </p:nvPicPr>
        <p:blipFill>
          <a:blip r:embed="rId3"/>
          <a:stretch>
            <a:fillRect/>
          </a:stretch>
        </p:blipFill>
        <p:spPr>
          <a:xfrm>
            <a:off x="6318648" y="1011506"/>
            <a:ext cx="5879320" cy="5260707"/>
          </a:xfrm>
          <a:prstGeom prst="rect">
            <a:avLst/>
          </a:prstGeom>
        </p:spPr>
      </p:pic>
      <p:sp>
        <p:nvSpPr>
          <p:cNvPr id="10" name="Oval 9"/>
          <p:cNvSpPr/>
          <p:nvPr/>
        </p:nvSpPr>
        <p:spPr>
          <a:xfrm>
            <a:off x="8224844" y="2704807"/>
            <a:ext cx="2438400" cy="1022866"/>
          </a:xfrm>
          <a:prstGeom prst="ellipse">
            <a:avLst/>
          </a:prstGeom>
          <a:noFill/>
          <a:ln w="698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sp>
        <p:nvSpPr>
          <p:cNvPr id="14" name="Rectangle 13"/>
          <p:cNvSpPr/>
          <p:nvPr/>
        </p:nvSpPr>
        <p:spPr>
          <a:xfrm>
            <a:off x="10325100" y="2438400"/>
            <a:ext cx="18669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CAGE RING</a:t>
            </a:r>
            <a:endParaRPr lang="en-IN" sz="2400" b="1"/>
          </a:p>
        </p:txBody>
      </p:sp>
      <p:sp>
        <p:nvSpPr>
          <p:cNvPr id="15" name="Up Arrow 14"/>
          <p:cNvSpPr/>
          <p:nvPr/>
        </p:nvSpPr>
        <p:spPr>
          <a:xfrm rot="16200000">
            <a:off x="9677770" y="2171700"/>
            <a:ext cx="381000" cy="914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2230101" y="6043434"/>
            <a:ext cx="2209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BEFORE</a:t>
            </a:r>
            <a:endParaRPr lang="en-IN">
              <a:solidFill>
                <a:schemeClr val="tx1"/>
              </a:solidFill>
              <a:latin typeface="Arial" panose="020B0604020202020204" pitchFamily="34" charset="0"/>
              <a:cs typeface="Arial" panose="020B0604020202020204" pitchFamily="34" charset="0"/>
            </a:endParaRPr>
          </a:p>
        </p:txBody>
      </p:sp>
      <p:sp>
        <p:nvSpPr>
          <p:cNvPr id="17" name="Rectangle 16"/>
          <p:cNvSpPr/>
          <p:nvPr/>
        </p:nvSpPr>
        <p:spPr>
          <a:xfrm>
            <a:off x="8115300" y="6114873"/>
            <a:ext cx="2209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AFTER</a:t>
            </a:r>
            <a:endParaRPr lang="en-IN">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5001652-B4F9-5FB9-F8C0-D4405FAC99F4}"/>
              </a:ext>
            </a:extLst>
          </p:cNvPr>
          <p:cNvSpPr txBox="1"/>
          <p:nvPr/>
        </p:nvSpPr>
        <p:spPr>
          <a:xfrm>
            <a:off x="2043114" y="255999"/>
            <a:ext cx="8551068" cy="461665"/>
          </a:xfrm>
          <a:prstGeom prst="rect">
            <a:avLst/>
          </a:prstGeom>
          <a:solidFill>
            <a:srgbClr val="FFFF00"/>
          </a:solidFill>
        </p:spPr>
        <p:txBody>
          <a:bodyPr wrap="square" rtlCol="0">
            <a:spAutoFit/>
          </a:bodyPr>
          <a:lstStyle/>
          <a:p>
            <a:pPr algn="ctr"/>
            <a:r>
              <a:rPr lang="en-US" sz="2400" b="1"/>
              <a:t>150 TPH BOILER ASH HANDLING SYSTEM - UNSAFE CONDITION</a:t>
            </a:r>
            <a:endParaRPr lang="en-IN" sz="2400" b="1"/>
          </a:p>
        </p:txBody>
      </p:sp>
    </p:spTree>
    <p:extLst>
      <p:ext uri="{BB962C8B-B14F-4D97-AF65-F5344CB8AC3E}">
        <p14:creationId xmlns:p14="http://schemas.microsoft.com/office/powerpoint/2010/main" val="2004387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1"/>
          </p:nvPr>
        </p:nvSpPr>
        <p:spPr>
          <a:prstGeom prst="rect">
            <a:avLst/>
          </a:prstGeom>
        </p:spPr>
        <p:txBody>
          <a:bodyPr>
            <a:normAutofit/>
          </a:bodyPr>
          <a:lstStyle/>
          <a:p>
            <a:pPr marL="0" indent="0" algn="ctr">
              <a:buNone/>
            </a:pPr>
            <a:r>
              <a:rPr lang="en-US" sz="4000" b="1"/>
              <a:t>DISTILLERY UNIT  </a:t>
            </a:r>
          </a:p>
          <a:p>
            <a:pPr marL="0" indent="0" algn="ctr">
              <a:buNone/>
            </a:pPr>
            <a:endParaRPr lang="en-US" b="1"/>
          </a:p>
          <a:p>
            <a:pPr marL="0" indent="0" algn="ctr">
              <a:buNone/>
            </a:pPr>
            <a:endParaRPr lang="en-US" b="1"/>
          </a:p>
        </p:txBody>
      </p:sp>
      <p:pic>
        <p:nvPicPr>
          <p:cNvPr id="6" name="Picture Placeholder 5" descr="A factory with smoke coming out of it&#10;&#10;Description automatically generated with low confidence">
            <a:extLst>
              <a:ext uri="{FF2B5EF4-FFF2-40B4-BE49-F238E27FC236}">
                <a16:creationId xmlns:a16="http://schemas.microsoft.com/office/drawing/2014/main" id="{91191A92-9A88-C0E8-177F-3E6DFACCA71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7143" r="15635"/>
          <a:stretch/>
        </p:blipFill>
        <p:spPr>
          <a:xfrm>
            <a:off x="0" y="0"/>
            <a:ext cx="5378450" cy="6857999"/>
          </a:xfrm>
        </p:spPr>
      </p:pic>
    </p:spTree>
    <p:extLst>
      <p:ext uri="{BB962C8B-B14F-4D97-AF65-F5344CB8AC3E}">
        <p14:creationId xmlns:p14="http://schemas.microsoft.com/office/powerpoint/2010/main" val="1746069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59D7156-F29C-41EC-9F87-87DDF0705A0B}" type="slidenum">
              <a:rPr lang="en-US" smtClean="0"/>
              <a:pPr/>
              <a:t>96</a:t>
            </a:fld>
            <a:endParaRPr lang="en-US"/>
          </a:p>
        </p:txBody>
      </p:sp>
      <p:sp>
        <p:nvSpPr>
          <p:cNvPr id="3" name="Rectangle 2"/>
          <p:cNvSpPr/>
          <p:nvPr/>
        </p:nvSpPr>
        <p:spPr>
          <a:xfrm>
            <a:off x="457200" y="2496741"/>
            <a:ext cx="11201400" cy="1600438"/>
          </a:xfrm>
          <a:prstGeom prst="rect">
            <a:avLst/>
          </a:prstGeom>
        </p:spPr>
        <p:txBody>
          <a:bodyPr wrap="square">
            <a:spAutoFit/>
          </a:bodyPr>
          <a:lstStyle/>
          <a:p>
            <a:pPr algn="just"/>
            <a:r>
              <a:rPr lang="en-US" sz="2000" b="1">
                <a:latin typeface="Segoe UI" panose="020B0502040204020203" pitchFamily="34" charset="0"/>
                <a:cs typeface="Segoe UI" panose="020B0502040204020203" pitchFamily="34" charset="0"/>
              </a:rPr>
              <a:t>Physical / General Plant observations of the week-</a:t>
            </a:r>
          </a:p>
          <a:p>
            <a:pPr algn="just"/>
            <a:r>
              <a:rPr lang="en-IN" sz="1600" b="1">
                <a:latin typeface="Segoe UI" panose="020B0502040204020203" pitchFamily="34" charset="0"/>
                <a:cs typeface="Segoe UI" panose="020B0502040204020203" pitchFamily="34" charset="0"/>
              </a:rPr>
              <a:t>1</a:t>
            </a:r>
            <a:r>
              <a:rPr lang="en-IN" sz="1600">
                <a:latin typeface="Segoe UI" panose="020B0502040204020203" pitchFamily="34" charset="0"/>
                <a:cs typeface="Segoe UI" panose="020B0502040204020203" pitchFamily="34" charset="0"/>
              </a:rPr>
              <a:t>-Distillery Plant has been closed at 12.15 Am on dated 27.01.2026 for scheduled cleaning &amp; maintenance.</a:t>
            </a:r>
          </a:p>
          <a:p>
            <a:pPr algn="just"/>
            <a:r>
              <a:rPr lang="en-IN" sz="1600" b="1">
                <a:latin typeface="Segoe UI" panose="020B0502040204020203" pitchFamily="34" charset="0"/>
                <a:cs typeface="Segoe UI" panose="020B0502040204020203" pitchFamily="34" charset="0"/>
              </a:rPr>
              <a:t>2</a:t>
            </a:r>
            <a:r>
              <a:rPr lang="en-IN" sz="1600">
                <a:latin typeface="Segoe UI" panose="020B0502040204020203" pitchFamily="34" charset="0"/>
                <a:cs typeface="Segoe UI" panose="020B0502040204020203" pitchFamily="34" charset="0"/>
              </a:rPr>
              <a:t>-Steam applied in distillation plant at 6.15 Am on dated 30.01.2026 . </a:t>
            </a:r>
          </a:p>
          <a:p>
            <a:pPr algn="just"/>
            <a:r>
              <a:rPr lang="en-IN" sz="1600" b="1">
                <a:latin typeface="Segoe UI" panose="020B0502040204020203" pitchFamily="34" charset="0"/>
                <a:cs typeface="Segoe UI" panose="020B0502040204020203" pitchFamily="34" charset="0"/>
              </a:rPr>
              <a:t>3</a:t>
            </a:r>
            <a:r>
              <a:rPr lang="en-IN" sz="1600">
                <a:latin typeface="Segoe UI" panose="020B0502040204020203" pitchFamily="34" charset="0"/>
                <a:cs typeface="Segoe UI" panose="020B0502040204020203" pitchFamily="34" charset="0"/>
              </a:rPr>
              <a:t>- Wash feed applied in distillation plant at 7.50 AM, RS draw at 10.30 AM &amp; AA draw opened in the receiver at 2.30 PM on     30.01.2026</a:t>
            </a:r>
            <a:r>
              <a:rPr lang="en-IN" sz="1400">
                <a:latin typeface="Segoe UI" panose="020B0502040204020203" pitchFamily="34" charset="0"/>
                <a:cs typeface="Segoe UI" panose="020B0502040204020203" pitchFamily="34" charset="0"/>
              </a:rPr>
              <a:t>.</a:t>
            </a:r>
          </a:p>
          <a:p>
            <a:pPr algn="just"/>
            <a:r>
              <a:rPr lang="en-IN" sz="1400">
                <a:latin typeface="Segoe UI" panose="020B0502040204020203" pitchFamily="34" charset="0"/>
                <a:cs typeface="Segoe UI" panose="020B0502040204020203" pitchFamily="34" charset="0"/>
              </a:rPr>
              <a:t>.   </a:t>
            </a:r>
            <a:endParaRPr lang="en-US" sz="1400">
              <a:latin typeface="Segoe UI" panose="020B0502040204020203" pitchFamily="34" charset="0"/>
              <a:cs typeface="Segoe UI" panose="020B0502040204020203" pitchFamily="34" charset="0"/>
            </a:endParaRPr>
          </a:p>
        </p:txBody>
      </p:sp>
      <p:graphicFrame>
        <p:nvGraphicFramePr>
          <p:cNvPr id="8" name="Table 7"/>
          <p:cNvGraphicFramePr>
            <a:graphicFrameLocks noGrp="1"/>
          </p:cNvGraphicFramePr>
          <p:nvPr/>
        </p:nvGraphicFramePr>
        <p:xfrm>
          <a:off x="3352800" y="1295400"/>
          <a:ext cx="5410200" cy="640080"/>
        </p:xfrm>
        <a:graphic>
          <a:graphicData uri="http://schemas.openxmlformats.org/drawingml/2006/table">
            <a:tbl>
              <a:tblPr firstRow="1" bandRow="1">
                <a:tableStyleId>{5C22544A-7EE6-4342-B048-85BDC9FD1C3A}</a:tableStyleId>
              </a:tblPr>
              <a:tblGrid>
                <a:gridCol w="5410200">
                  <a:extLst>
                    <a:ext uri="{9D8B030D-6E8A-4147-A177-3AD203B41FA5}">
                      <a16:colId xmlns:a16="http://schemas.microsoft.com/office/drawing/2014/main" val="20000"/>
                    </a:ext>
                  </a:extLst>
                </a:gridCol>
              </a:tblGrid>
              <a:tr h="4882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a:latin typeface="Segoe UI" panose="020B0502040204020203" pitchFamily="34" charset="0"/>
                          <a:cs typeface="Segoe UI" panose="020B0502040204020203" pitchFamily="34" charset="0"/>
                        </a:rPr>
                        <a:t>          Physical / General Plant observations-</a:t>
                      </a:r>
                    </a:p>
                    <a:p>
                      <a:endParaRPr lang="en-IN"/>
                    </a:p>
                  </a:txBody>
                  <a:tcPr/>
                </a:tc>
                <a:extLst>
                  <a:ext uri="{0D108BD9-81ED-4DB2-BD59-A6C34878D82A}">
                    <a16:rowId xmlns:a16="http://schemas.microsoft.com/office/drawing/2014/main" val="10000"/>
                  </a:ext>
                </a:extLst>
              </a:tr>
            </a:tbl>
          </a:graphicData>
        </a:graphic>
      </p:graphicFrame>
      <p:sp>
        <p:nvSpPr>
          <p:cNvPr id="9" name="Rectangle 8"/>
          <p:cNvSpPr/>
          <p:nvPr/>
        </p:nvSpPr>
        <p:spPr>
          <a:xfrm>
            <a:off x="304800" y="2171700"/>
            <a:ext cx="11353800" cy="2019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1524000" y="4358402"/>
            <a:ext cx="6096000" cy="369332"/>
          </a:xfrm>
          <a:prstGeom prst="rect">
            <a:avLst/>
          </a:prstGeom>
        </p:spPr>
        <p:txBody>
          <a:bodyPr>
            <a:spAutoFit/>
          </a:bodyPr>
          <a:lstStyle/>
          <a:p>
            <a:r>
              <a:rPr lang="en-IN" b="1">
                <a:solidFill>
                  <a:srgbClr val="000000"/>
                </a:solidFill>
                <a:latin typeface="Calibri" panose="020F0502020204030204" pitchFamily="34" charset="0"/>
              </a:rPr>
              <a:t>		</a:t>
            </a:r>
          </a:p>
        </p:txBody>
      </p:sp>
    </p:spTree>
    <p:extLst>
      <p:ext uri="{BB962C8B-B14F-4D97-AF65-F5344CB8AC3E}">
        <p14:creationId xmlns:p14="http://schemas.microsoft.com/office/powerpoint/2010/main" val="22791958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59D7156-F29C-41EC-9F87-87DDF0705A0B}" type="slidenum">
              <a:rPr lang="en-US" smtClean="0"/>
              <a:pPr/>
              <a:t>97</a:t>
            </a:fld>
            <a:endParaRPr lang="en-US"/>
          </a:p>
        </p:txBody>
      </p:sp>
      <p:sp>
        <p:nvSpPr>
          <p:cNvPr id="4" name="Rectangle 3"/>
          <p:cNvSpPr/>
          <p:nvPr/>
        </p:nvSpPr>
        <p:spPr>
          <a:xfrm>
            <a:off x="1524000" y="4343400"/>
            <a:ext cx="6096000" cy="369332"/>
          </a:xfrm>
          <a:prstGeom prst="rect">
            <a:avLst/>
          </a:prstGeom>
        </p:spPr>
        <p:txBody>
          <a:bodyPr>
            <a:spAutoFit/>
          </a:bodyPr>
          <a:lstStyle/>
          <a:p>
            <a:r>
              <a:rPr lang="en-IN" b="1">
                <a:solidFill>
                  <a:srgbClr val="000000"/>
                </a:solidFill>
                <a:latin typeface="Calibri" panose="020F0502020204030204" pitchFamily="34" charset="0"/>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436132"/>
            <a:ext cx="5181599" cy="4583668"/>
          </a:xfrm>
          <a:prstGeom prst="rect">
            <a:avLst/>
          </a:prstGeom>
        </p:spPr>
      </p:pic>
      <p:graphicFrame>
        <p:nvGraphicFramePr>
          <p:cNvPr id="10" name="Table 9"/>
          <p:cNvGraphicFramePr>
            <a:graphicFrameLocks noGrp="1"/>
          </p:cNvGraphicFramePr>
          <p:nvPr/>
        </p:nvGraphicFramePr>
        <p:xfrm>
          <a:off x="2286000" y="6096000"/>
          <a:ext cx="1757190" cy="365760"/>
        </p:xfrm>
        <a:graphic>
          <a:graphicData uri="http://schemas.openxmlformats.org/drawingml/2006/table">
            <a:tbl>
              <a:tblPr firstRow="1" bandRow="1">
                <a:tableStyleId>{5C22544A-7EE6-4342-B048-85BDC9FD1C3A}</a:tableStyleId>
              </a:tblPr>
              <a:tblGrid>
                <a:gridCol w="1757190">
                  <a:extLst>
                    <a:ext uri="{9D8B030D-6E8A-4147-A177-3AD203B41FA5}">
                      <a16:colId xmlns:a16="http://schemas.microsoft.com/office/drawing/2014/main" val="20000"/>
                    </a:ext>
                  </a:extLst>
                </a:gridCol>
              </a:tblGrid>
              <a:tr h="365760">
                <a:tc>
                  <a:txBody>
                    <a:bodyPr/>
                    <a:lstStyle/>
                    <a:p>
                      <a:r>
                        <a:rPr lang="en-IN"/>
                        <a:t>Before Cleaning</a:t>
                      </a:r>
                    </a:p>
                  </a:txBody>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436131"/>
            <a:ext cx="5410200" cy="4583669"/>
          </a:xfrm>
          <a:prstGeom prst="rect">
            <a:avLst/>
          </a:prstGeom>
        </p:spPr>
      </p:pic>
      <p:graphicFrame>
        <p:nvGraphicFramePr>
          <p:cNvPr id="11" name="Table 10"/>
          <p:cNvGraphicFramePr>
            <a:graphicFrameLocks noGrp="1"/>
          </p:cNvGraphicFramePr>
          <p:nvPr/>
        </p:nvGraphicFramePr>
        <p:xfrm>
          <a:off x="7924800" y="6096000"/>
          <a:ext cx="1600200" cy="36576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tblGrid>
              <a:tr h="304799">
                <a:tc>
                  <a:txBody>
                    <a:bodyPr/>
                    <a:lstStyle/>
                    <a:p>
                      <a:r>
                        <a:rPr lang="en-IN"/>
                        <a:t>After</a:t>
                      </a:r>
                      <a:r>
                        <a:rPr lang="en-IN" baseline="0"/>
                        <a:t> Cleaning</a:t>
                      </a:r>
                      <a:endParaRPr lang="en-IN"/>
                    </a:p>
                  </a:txBody>
                  <a:tcPr/>
                </a:tc>
                <a:extLst>
                  <a:ext uri="{0D108BD9-81ED-4DB2-BD59-A6C34878D82A}">
                    <a16:rowId xmlns:a16="http://schemas.microsoft.com/office/drawing/2014/main" val="10000"/>
                  </a:ext>
                </a:extLst>
              </a:tr>
            </a:tbl>
          </a:graphicData>
        </a:graphic>
      </p:graphicFrame>
      <p:sp>
        <p:nvSpPr>
          <p:cNvPr id="13" name="TextBox 12"/>
          <p:cNvSpPr txBox="1"/>
          <p:nvPr/>
        </p:nvSpPr>
        <p:spPr>
          <a:xfrm>
            <a:off x="4191000" y="1052110"/>
            <a:ext cx="4724400" cy="369332"/>
          </a:xfrm>
          <a:prstGeom prst="rect">
            <a:avLst/>
          </a:prstGeom>
          <a:noFill/>
        </p:spPr>
        <p:txBody>
          <a:bodyPr wrap="square" rtlCol="0">
            <a:spAutoFit/>
          </a:bodyPr>
          <a:lstStyle/>
          <a:p>
            <a:r>
              <a:rPr lang="en-IN" b="1"/>
              <a:t>Rectifier column PCV condenser</a:t>
            </a:r>
          </a:p>
        </p:txBody>
      </p:sp>
    </p:spTree>
    <p:extLst>
      <p:ext uri="{BB962C8B-B14F-4D97-AF65-F5344CB8AC3E}">
        <p14:creationId xmlns:p14="http://schemas.microsoft.com/office/powerpoint/2010/main" val="1633115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59D7156-F29C-41EC-9F87-87DDF0705A0B}" type="slidenum">
              <a:rPr lang="en-US" smtClean="0"/>
              <a:pPr/>
              <a:t>98</a:t>
            </a:fld>
            <a:endParaRPr lang="en-US"/>
          </a:p>
        </p:txBody>
      </p:sp>
      <p:sp>
        <p:nvSpPr>
          <p:cNvPr id="4" name="Rectangle 3"/>
          <p:cNvSpPr/>
          <p:nvPr/>
        </p:nvSpPr>
        <p:spPr>
          <a:xfrm>
            <a:off x="1524000" y="4343400"/>
            <a:ext cx="6096000" cy="369332"/>
          </a:xfrm>
          <a:prstGeom prst="rect">
            <a:avLst/>
          </a:prstGeom>
        </p:spPr>
        <p:txBody>
          <a:bodyPr>
            <a:spAutoFit/>
          </a:bodyPr>
          <a:lstStyle/>
          <a:p>
            <a:r>
              <a:rPr lang="en-IN" b="1">
                <a:solidFill>
                  <a:srgbClr val="000000"/>
                </a:solidFill>
                <a:latin typeface="Calibri" panose="020F0502020204030204" pitchFamily="34" charset="0"/>
              </a:rPr>
              <a:t>		</a:t>
            </a:r>
          </a:p>
        </p:txBody>
      </p:sp>
      <p:graphicFrame>
        <p:nvGraphicFramePr>
          <p:cNvPr id="10" name="Table 9"/>
          <p:cNvGraphicFramePr>
            <a:graphicFrameLocks noGrp="1"/>
          </p:cNvGraphicFramePr>
          <p:nvPr/>
        </p:nvGraphicFramePr>
        <p:xfrm>
          <a:off x="2286000" y="6096000"/>
          <a:ext cx="1757190" cy="365760"/>
        </p:xfrm>
        <a:graphic>
          <a:graphicData uri="http://schemas.openxmlformats.org/drawingml/2006/table">
            <a:tbl>
              <a:tblPr firstRow="1" bandRow="1">
                <a:tableStyleId>{5C22544A-7EE6-4342-B048-85BDC9FD1C3A}</a:tableStyleId>
              </a:tblPr>
              <a:tblGrid>
                <a:gridCol w="1757190">
                  <a:extLst>
                    <a:ext uri="{9D8B030D-6E8A-4147-A177-3AD203B41FA5}">
                      <a16:colId xmlns:a16="http://schemas.microsoft.com/office/drawing/2014/main" val="20000"/>
                    </a:ext>
                  </a:extLst>
                </a:gridCol>
              </a:tblGrid>
              <a:tr h="365760">
                <a:tc>
                  <a:txBody>
                    <a:bodyPr/>
                    <a:lstStyle/>
                    <a:p>
                      <a:r>
                        <a:rPr lang="en-IN"/>
                        <a:t>Before Cleaning</a:t>
                      </a:r>
                    </a:p>
                  </a:txBody>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8458200" y="6096000"/>
          <a:ext cx="1600200" cy="36576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tblGrid>
              <a:tr h="304799">
                <a:tc>
                  <a:txBody>
                    <a:bodyPr/>
                    <a:lstStyle/>
                    <a:p>
                      <a:r>
                        <a:rPr lang="en-IN"/>
                        <a:t>After</a:t>
                      </a:r>
                      <a:r>
                        <a:rPr lang="en-IN" baseline="0"/>
                        <a:t> Cleaning</a:t>
                      </a:r>
                      <a:endParaRPr lang="en-IN"/>
                    </a:p>
                  </a:txBody>
                  <a:tcPr/>
                </a:tc>
                <a:extLst>
                  <a:ext uri="{0D108BD9-81ED-4DB2-BD59-A6C34878D82A}">
                    <a16:rowId xmlns:a16="http://schemas.microsoft.com/office/drawing/2014/main" val="10000"/>
                  </a:ext>
                </a:extLst>
              </a:tr>
            </a:tbl>
          </a:graphicData>
        </a:graphic>
      </p:graphicFrame>
      <p:sp>
        <p:nvSpPr>
          <p:cNvPr id="13" name="TextBox 12"/>
          <p:cNvSpPr txBox="1"/>
          <p:nvPr/>
        </p:nvSpPr>
        <p:spPr>
          <a:xfrm>
            <a:off x="4191000" y="1052110"/>
            <a:ext cx="4724400" cy="369332"/>
          </a:xfrm>
          <a:prstGeom prst="rect">
            <a:avLst/>
          </a:prstGeom>
          <a:noFill/>
        </p:spPr>
        <p:txBody>
          <a:bodyPr wrap="square" rtlCol="0">
            <a:spAutoFit/>
          </a:bodyPr>
          <a:lstStyle/>
          <a:p>
            <a:r>
              <a:rPr lang="en-IN" b="1">
                <a:latin typeface="Segoe UI" panose="020B0502040204020203" pitchFamily="34" charset="0"/>
                <a:cs typeface="Segoe UI" panose="020B0502040204020203" pitchFamily="34" charset="0"/>
              </a:rPr>
              <a:t>MEE Force Circulation Header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00199"/>
            <a:ext cx="5562600" cy="441960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600199"/>
            <a:ext cx="5715000" cy="4419601"/>
          </a:xfrm>
          <a:prstGeom prst="rect">
            <a:avLst/>
          </a:prstGeom>
        </p:spPr>
      </p:pic>
    </p:spTree>
    <p:extLst>
      <p:ext uri="{BB962C8B-B14F-4D97-AF65-F5344CB8AC3E}">
        <p14:creationId xmlns:p14="http://schemas.microsoft.com/office/powerpoint/2010/main" val="2495348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59D7156-F29C-41EC-9F87-87DDF0705A0B}" type="slidenum">
              <a:rPr lang="en-US" smtClean="0"/>
              <a:pPr/>
              <a:t>99</a:t>
            </a:fld>
            <a:endParaRPr lang="en-US"/>
          </a:p>
        </p:txBody>
      </p:sp>
      <p:sp>
        <p:nvSpPr>
          <p:cNvPr id="4" name="Rectangle 3"/>
          <p:cNvSpPr/>
          <p:nvPr/>
        </p:nvSpPr>
        <p:spPr>
          <a:xfrm>
            <a:off x="1524000" y="4343400"/>
            <a:ext cx="6096000" cy="369332"/>
          </a:xfrm>
          <a:prstGeom prst="rect">
            <a:avLst/>
          </a:prstGeom>
        </p:spPr>
        <p:txBody>
          <a:bodyPr>
            <a:spAutoFit/>
          </a:bodyPr>
          <a:lstStyle/>
          <a:p>
            <a:r>
              <a:rPr lang="en-IN" b="1">
                <a:solidFill>
                  <a:srgbClr val="000000"/>
                </a:solidFill>
                <a:latin typeface="Calibri" panose="020F0502020204030204" pitchFamily="34" charset="0"/>
              </a:rPr>
              <a:t>		</a:t>
            </a:r>
          </a:p>
        </p:txBody>
      </p:sp>
      <p:graphicFrame>
        <p:nvGraphicFramePr>
          <p:cNvPr id="10" name="Table 9"/>
          <p:cNvGraphicFramePr>
            <a:graphicFrameLocks noGrp="1"/>
          </p:cNvGraphicFramePr>
          <p:nvPr/>
        </p:nvGraphicFramePr>
        <p:xfrm>
          <a:off x="2286000" y="6096000"/>
          <a:ext cx="1757190" cy="365760"/>
        </p:xfrm>
        <a:graphic>
          <a:graphicData uri="http://schemas.openxmlformats.org/drawingml/2006/table">
            <a:tbl>
              <a:tblPr firstRow="1" bandRow="1">
                <a:tableStyleId>{5C22544A-7EE6-4342-B048-85BDC9FD1C3A}</a:tableStyleId>
              </a:tblPr>
              <a:tblGrid>
                <a:gridCol w="1757190">
                  <a:extLst>
                    <a:ext uri="{9D8B030D-6E8A-4147-A177-3AD203B41FA5}">
                      <a16:colId xmlns:a16="http://schemas.microsoft.com/office/drawing/2014/main" val="20000"/>
                    </a:ext>
                  </a:extLst>
                </a:gridCol>
              </a:tblGrid>
              <a:tr h="365760">
                <a:tc>
                  <a:txBody>
                    <a:bodyPr/>
                    <a:lstStyle/>
                    <a:p>
                      <a:r>
                        <a:rPr lang="en-IN"/>
                        <a:t>Before Cleaning</a:t>
                      </a:r>
                    </a:p>
                  </a:txBody>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8458200" y="6096000"/>
          <a:ext cx="1600200" cy="36576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tblGrid>
              <a:tr h="304799">
                <a:tc>
                  <a:txBody>
                    <a:bodyPr/>
                    <a:lstStyle/>
                    <a:p>
                      <a:r>
                        <a:rPr lang="en-IN"/>
                        <a:t>After</a:t>
                      </a:r>
                      <a:r>
                        <a:rPr lang="en-IN" baseline="0"/>
                        <a:t> Cleaning</a:t>
                      </a:r>
                      <a:endParaRPr lang="en-IN"/>
                    </a:p>
                  </a:txBody>
                  <a:tcPr/>
                </a:tc>
                <a:extLst>
                  <a:ext uri="{0D108BD9-81ED-4DB2-BD59-A6C34878D82A}">
                    <a16:rowId xmlns:a16="http://schemas.microsoft.com/office/drawing/2014/main" val="10000"/>
                  </a:ext>
                </a:extLst>
              </a:tr>
            </a:tbl>
          </a:graphicData>
        </a:graphic>
      </p:graphicFrame>
      <p:sp>
        <p:nvSpPr>
          <p:cNvPr id="13" name="TextBox 12"/>
          <p:cNvSpPr txBox="1"/>
          <p:nvPr/>
        </p:nvSpPr>
        <p:spPr>
          <a:xfrm>
            <a:off x="4191000" y="1052110"/>
            <a:ext cx="4724400" cy="369332"/>
          </a:xfrm>
          <a:prstGeom prst="rect">
            <a:avLst/>
          </a:prstGeom>
          <a:noFill/>
        </p:spPr>
        <p:txBody>
          <a:bodyPr wrap="square" rtlCol="0">
            <a:spAutoFit/>
          </a:bodyPr>
          <a:lstStyle/>
          <a:p>
            <a:r>
              <a:rPr lang="en-IN" b="1">
                <a:latin typeface="Segoe UI" panose="020B0502040204020203" pitchFamily="34" charset="0"/>
                <a:cs typeface="Segoe UI" panose="020B0502040204020203" pitchFamily="34" charset="0"/>
              </a:rPr>
              <a:t>Degasifying Column -1 chamber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421442"/>
            <a:ext cx="5410200" cy="451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421442"/>
            <a:ext cx="5867400" cy="4518348"/>
          </a:xfrm>
          <a:prstGeom prst="rect">
            <a:avLst/>
          </a:prstGeom>
        </p:spPr>
      </p:pic>
    </p:spTree>
    <p:extLst>
      <p:ext uri="{BB962C8B-B14F-4D97-AF65-F5344CB8AC3E}">
        <p14:creationId xmlns:p14="http://schemas.microsoft.com/office/powerpoint/2010/main" val="48025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950*436"/>
  <p:tag name="TABLE_ENDDRAG_RECT" val="0*68*950*436"/>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227*418"/>
  <p:tag name="TABLE_ENDDRAG_RECT" val="728*73*227*4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DcR_SlideID>ea6477f2-fcac-4d04-982a-ad7b1eb3c057</DcR_SlideID>
</file>

<file path=customXml/itemProps1.xml><?xml version="1.0" encoding="utf-8"?>
<ds:datastoreItem xmlns:ds="http://schemas.openxmlformats.org/officeDocument/2006/customXml" ds:itemID="{9E14C147-37AD-44EF-A531-AE98223D99B6}">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132</Slides>
  <Notes>65</Notes>
  <HiddenSlides>1</HiddenSlide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Office Theme</vt:lpstr>
      <vt:lpstr>PowerPoint Presentation</vt:lpstr>
      <vt:lpstr>PowerPoint Presentation</vt:lpstr>
      <vt:lpstr>SPE Weekly Snapshot</vt:lpstr>
      <vt:lpstr>SPE Weekly Snapshot – Total Losses</vt:lpstr>
      <vt:lpstr>Comparison with Nearby as on 31.01.26</vt:lpstr>
      <vt:lpstr>Pol Balance as on 31.01.26</vt:lpstr>
      <vt:lpstr>PowerPoint Presentation</vt:lpstr>
      <vt:lpstr>Action Taken Report</vt:lpstr>
      <vt:lpstr>PowerPoint Presentation</vt:lpstr>
      <vt:lpstr>Indent, Yard Balance Vs Crushing (Lakh Qtls.) – 01 Jan-31 Jan 2026</vt:lpstr>
      <vt:lpstr>Cane Purchase trend till 31 Jan 2026</vt:lpstr>
      <vt:lpstr>PoL Vs Recovery % (18.01.26 to 31.01.2026)</vt:lpstr>
      <vt:lpstr>Historical Recovery Trend Vs Current (Last 2 years)</vt:lpstr>
      <vt:lpstr>Date-wise number of center operation update 1 -31 Jan 2026</vt:lpstr>
      <vt:lpstr>Indent Maturity (20 Jan -26 Jan 2026)</vt:lpstr>
      <vt:lpstr>Average Vehicle Holding time at Purchase Center (25.01.26 to 31.01.26)</vt:lpstr>
      <vt:lpstr>Average Truck Holding Time at Purchase Centers (25.01.26 to 31.01.26)</vt:lpstr>
      <vt:lpstr>Zone wise Target V/S Cane supply 2025-26 up 31.01.2026</vt:lpstr>
      <vt:lpstr>Society Wise Indent And Supply (25.01.2026 to 31.01.26)</vt:lpstr>
      <vt:lpstr>Indent Failure Analysis</vt:lpstr>
      <vt:lpstr>CoLk 9709 (Duplicate) Analysis</vt:lpstr>
      <vt:lpstr>CoLk 9709 (Duplicate) Analysis</vt:lpstr>
      <vt:lpstr>Comparative Pol in Cane of Neighboring Sugar Factories (31.01.26)</vt:lpstr>
      <vt:lpstr>COMPARATIVE DATA OF NEIGHBOURING FACTORY  UP TO 31.01.26</vt:lpstr>
      <vt:lpstr>COMPARATIVE DATA OF NEIGHBOURING FACTORY  UP TO 31.01.26</vt:lpstr>
      <vt:lpstr>AGRI EXPERTS VISIT: JAN. 2026</vt:lpstr>
      <vt:lpstr>Details of loading at the center by the loader</vt:lpstr>
      <vt:lpstr>CANE LOADER PERFORMANCE (25.01.26 to 31.01.26) </vt:lpstr>
      <vt:lpstr>Yield Assessment(Ratoon) – 01 Nov 25 to 31 Jan 26</vt:lpstr>
      <vt:lpstr>Yield Assessment(Ratoon Demo 2024)</vt:lpstr>
      <vt:lpstr>Soil Sample Collection by Saksham App up to 31.01.2026</vt:lpstr>
      <vt:lpstr>ROAD SAFETY (25.01.26 to 31.01.26)</vt:lpstr>
      <vt:lpstr>Call Center Update (25.01.26 to 31.01.26)</vt:lpstr>
      <vt:lpstr>Seed Reservation new variety for Spring planting by Saksham App</vt:lpstr>
      <vt:lpstr>Comparative Payment Figures of Neighboring Mills (As on 31.01.2026)</vt:lpstr>
      <vt:lpstr>KOLHU AND CRUSHERS cane crush in our allocated area</vt:lpstr>
      <vt:lpstr>Field Visit By Dr. Manager Singh, Dr. Fawzia Tarannum  </vt:lpstr>
      <vt:lpstr>Field Visit and Staff Meeting By Dr. Manager Singh, Dr. Fawzia Tarannum </vt:lpstr>
      <vt:lpstr>PowerPoint Presentation</vt:lpstr>
      <vt:lpstr>PowerPoint Presentation</vt:lpstr>
      <vt:lpstr>PowerPoint Presentation</vt:lpstr>
      <vt:lpstr>PowerPoint Presentation</vt:lpstr>
      <vt:lpstr>PowerPoint Presentation</vt:lpstr>
      <vt:lpstr>Stoppages, Actions &amp; RCA for the Week</vt:lpstr>
      <vt:lpstr>Total  Stoppages  CONPARETIVE SUMMARY - INCIDENCE REPORT Mill Stoppage.</vt:lpstr>
      <vt:lpstr>PowerPoint Presentation</vt:lpstr>
      <vt:lpstr>Sugar Power Consumption Breakup ( MWH)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Observation</vt:lpstr>
      <vt:lpstr>Long Delivery Item /Jobs</vt:lpstr>
      <vt:lpstr>PowerPoint Presentation</vt:lpstr>
      <vt:lpstr>Weekly Sugar Production – DS House</vt:lpstr>
      <vt:lpstr>Weekly Sugar Production – RS House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OPERATIONAL PARAMETERS     30.85 MW PP (150 TPH BOILER)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TBT</vt:lpstr>
      <vt:lpstr>TBT Attendance</vt:lpstr>
      <vt:lpstr>PowerPoint Presentation</vt:lpstr>
      <vt:lpstr>PowerPoint Presentation</vt:lpstr>
      <vt:lpstr>PowerPoint Presentation</vt:lpstr>
      <vt:lpstr>Summary For Season 25-26   </vt:lpstr>
      <vt:lpstr>TOTAL LOSSES</vt:lpstr>
      <vt:lpstr>PowerPoint Presentation</vt:lpstr>
      <vt:lpstr>PowerPoint Presentation</vt:lpstr>
      <vt:lpstr>  KPI Target Vs Achieved </vt:lpstr>
      <vt:lpstr>Cane Crushed Data  Capacity Wise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Kuldeep Sharma</dc:creator>
  <cp:revision>4</cp:revision>
  <cp:lastPrinted>2022-06-19T14:07:10Z</cp:lastPrinted>
  <dcterms:created xsi:type="dcterms:W3CDTF">2013-09-11T06:19:56Z</dcterms:created>
  <dcterms:modified xsi:type="dcterms:W3CDTF">2026-02-02T04:22:13Z</dcterms:modified>
</cp:coreProperties>
</file>